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85" r:id="rId21"/>
    <p:sldId id="278" r:id="rId22"/>
    <p:sldId id="286" r:id="rId23"/>
    <p:sldId id="288" r:id="rId24"/>
    <p:sldId id="289" r:id="rId25"/>
    <p:sldId id="279" r:id="rId26"/>
    <p:sldId id="287" r:id="rId27"/>
    <p:sldId id="290" r:id="rId28"/>
    <p:sldId id="280" r:id="rId29"/>
    <p:sldId id="281" r:id="rId30"/>
    <p:sldId id="282" r:id="rId31"/>
    <p:sldId id="291" r:id="rId32"/>
    <p:sldId id="283" r:id="rId33"/>
    <p:sldId id="284" r:id="rId34"/>
    <p:sldId id="292" r:id="rId35"/>
    <p:sldId id="296" r:id="rId36"/>
    <p:sldId id="297" r:id="rId3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00"/>
    <a:srgbClr val="00CC00"/>
    <a:srgbClr val="FF9900"/>
    <a:srgbClr val="66FF33"/>
    <a:srgbClr val="FF3300"/>
    <a:srgbClr val="CCEC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36" autoAdjust="0"/>
    <p:restoredTop sz="96497" autoAdjust="0"/>
  </p:normalViewPr>
  <p:slideViewPr>
    <p:cSldViewPr>
      <p:cViewPr>
        <p:scale>
          <a:sx n="75" d="100"/>
          <a:sy n="75" d="100"/>
        </p:scale>
        <p:origin x="-2628" y="-8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4.xml"/><Relationship Id="rId1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altLang="zh-CN"/>
              <a:t>VCOM综合布线系统培训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196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altLang="zh-CN"/>
              <a:t>VCOM综合布线系统培训</a:t>
            </a:r>
          </a:p>
        </p:txBody>
      </p:sp>
      <p:sp>
        <p:nvSpPr>
          <p:cNvPr id="196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447853-D112-4B2B-B278-65BA2666788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90928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altLang="zh-CN"/>
              <a:t>VCOM综合布线系统培训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altLang="zh-CN"/>
              <a:t>VCOM综合布线系统培训</a:t>
            </a: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0DD4393-0EE3-43D2-A335-8DEA16400D6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244995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zh-CN"/>
              <a:t>VCOM综合布线系统培训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zh-CN"/>
              <a:t>VCOM综合布线系统培训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EB7915-C23A-45EF-92CA-2452EBED309B}" type="slidenum">
              <a:rPr lang="en-US" altLang="zh-CN"/>
              <a:pPr/>
              <a:t>2</a:t>
            </a:fld>
            <a:endParaRPr lang="en-US" altLang="zh-CN"/>
          </a:p>
        </p:txBody>
      </p:sp>
      <p:sp>
        <p:nvSpPr>
          <p:cNvPr id="25907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zh-CN"/>
              <a:t>VCOM综合布线系统培训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zh-CN"/>
              <a:t>VCOM综合布线系统培训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E92EC3-D3DD-4C1F-BBDB-96264ECC5B77}" type="slidenum">
              <a:rPr lang="en-US" altLang="zh-CN"/>
              <a:pPr/>
              <a:t>19</a:t>
            </a:fld>
            <a:endParaRPr lang="en-US" altLang="zh-CN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zh-CN"/>
              <a:t>VCOM综合布线系统培训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zh-CN"/>
              <a:t>VCOM综合布线系统培训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AEF98D-AF75-444C-9AD1-27458D0444EA}" type="slidenum">
              <a:rPr lang="en-US" altLang="zh-CN"/>
              <a:pPr/>
              <a:t>20</a:t>
            </a:fld>
            <a:endParaRPr lang="en-US" altLang="zh-CN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zh-CN"/>
              <a:t>VCOM综合布线系统培训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zh-CN"/>
              <a:t>VCOM综合布线系统培训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DF8F4B-EBFD-43FF-A46B-2066C5785E76}" type="slidenum">
              <a:rPr lang="en-US" altLang="zh-CN"/>
              <a:pPr/>
              <a:t>21</a:t>
            </a:fld>
            <a:endParaRPr lang="en-US" altLang="zh-CN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zh-CN"/>
              <a:t>VCOM综合布线系统培训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zh-CN"/>
              <a:t>VCOM综合布线系统培训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7F351C-26BB-48FD-B387-54F742973964}" type="slidenum">
              <a:rPr lang="en-US" altLang="zh-CN"/>
              <a:pPr/>
              <a:t>22</a:t>
            </a:fld>
            <a:endParaRPr lang="en-US" altLang="zh-CN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zh-CN"/>
              <a:t>VCOM综合布线系统培训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zh-CN"/>
              <a:t>VCOM综合布线系统培训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4235EE-7630-4704-8179-D79DB6FB7BCF}" type="slidenum">
              <a:rPr lang="en-US" altLang="zh-CN"/>
              <a:pPr/>
              <a:t>23</a:t>
            </a:fld>
            <a:endParaRPr lang="en-US" altLang="zh-CN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zh-CN"/>
              <a:t>VCOM综合布线系统培训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zh-CN"/>
              <a:t>VCOM综合布线系统培训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8C03C9-8ECC-46F5-BE13-BAD04FB81F4B}" type="slidenum">
              <a:rPr lang="en-US" altLang="zh-CN"/>
              <a:pPr/>
              <a:t>24</a:t>
            </a:fld>
            <a:endParaRPr lang="en-US" altLang="zh-CN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zh-CN"/>
              <a:t>VCOM综合布线系统培训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zh-CN"/>
              <a:t>VCOM综合布线系统培训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32005F-B579-4F73-BB3E-15AD95C8FE05}" type="slidenum">
              <a:rPr lang="en-US" altLang="zh-CN"/>
              <a:pPr/>
              <a:t>25</a:t>
            </a:fld>
            <a:endParaRPr lang="en-US" altLang="zh-CN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zh-CN"/>
              <a:t>VCOM综合布线系统培训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zh-CN"/>
              <a:t>VCOM综合布线系统培训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8AB080-27F5-4628-9B7A-4A7F58CEDF79}" type="slidenum">
              <a:rPr lang="en-US" altLang="zh-CN"/>
              <a:pPr/>
              <a:t>26</a:t>
            </a:fld>
            <a:endParaRPr lang="en-US" altLang="zh-CN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zh-CN"/>
              <a:t>VCOM综合布线系统培训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zh-CN"/>
              <a:t>VCOM综合布线系统培训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4E9316-4F2F-4843-8F1A-C862849AF50F}" type="slidenum">
              <a:rPr lang="en-US" altLang="zh-CN"/>
              <a:pPr/>
              <a:t>27</a:t>
            </a:fld>
            <a:endParaRPr lang="en-US" altLang="zh-CN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zh-CN"/>
              <a:t>VCOM综合布线系统培训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zh-CN"/>
              <a:t>VCOM综合布线系统培训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11ECAB-06A3-4898-BF48-C1FC772CBD8D}" type="slidenum">
              <a:rPr lang="en-US" altLang="zh-CN"/>
              <a:pPr/>
              <a:t>28</a:t>
            </a:fld>
            <a:endParaRPr lang="en-US" altLang="zh-CN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zh-CN"/>
              <a:t>VCOM综合布线系统培训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zh-CN"/>
              <a:t>VCOM综合布线系统培训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4DF96E-B475-45A2-8FF7-CF996F39E4BE}" type="slidenum">
              <a:rPr lang="en-US" altLang="zh-CN"/>
              <a:pPr/>
              <a:t>3</a:t>
            </a:fld>
            <a:endParaRPr lang="en-US" altLang="zh-CN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需更改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zh-CN"/>
              <a:t>VCOM综合布线系统培训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zh-CN"/>
              <a:t>VCOM综合布线系统培训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8D9960-94DB-44A7-BFDC-EDFB4F7E5E7A}" type="slidenum">
              <a:rPr lang="en-US" altLang="zh-CN"/>
              <a:pPr/>
              <a:t>29</a:t>
            </a:fld>
            <a:endParaRPr lang="en-US" altLang="zh-CN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zh-CN"/>
              <a:t>VCOM综合布线系统培训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zh-CN"/>
              <a:t>VCOM综合布线系统培训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F9F620-FCFB-42A6-8ACA-A4F6EAF8801E}" type="slidenum">
              <a:rPr lang="en-US" altLang="zh-CN"/>
              <a:pPr/>
              <a:t>30</a:t>
            </a:fld>
            <a:endParaRPr lang="en-US" altLang="zh-CN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CN" altLang="en-US"/>
              <a:t>本页开始介绍</a:t>
            </a:r>
            <a:r>
              <a:rPr lang="en-US" altLang="zh-CN"/>
              <a:t>568A</a:t>
            </a:r>
            <a:r>
              <a:rPr lang="zh-CN" altLang="en-US"/>
              <a:t>的性能参数要去：</a:t>
            </a:r>
            <a:r>
              <a:rPr lang="en-US" altLang="zh-CN"/>
              <a:t>NEXT/ACR</a:t>
            </a:r>
            <a:r>
              <a:rPr lang="zh-CN" altLang="en-US"/>
              <a:t>等。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zh-CN"/>
              <a:t>VCOM综合布线系统培训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zh-CN"/>
              <a:t>VCOM综合布线系统培训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52F477-BF65-417C-871F-6F4D60A0EA6C}" type="slidenum">
              <a:rPr lang="en-US" altLang="zh-CN"/>
              <a:pPr/>
              <a:t>31</a:t>
            </a:fld>
            <a:endParaRPr lang="en-US" altLang="zh-CN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zh-CN"/>
              <a:t>VCOM综合布线系统培训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zh-CN"/>
              <a:t>VCOM综合布线系统培训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F64A70-B881-447A-90B2-DAD1FC6A8460}" type="slidenum">
              <a:rPr lang="en-US" altLang="zh-CN"/>
              <a:pPr/>
              <a:t>32</a:t>
            </a:fld>
            <a:endParaRPr lang="en-US" altLang="zh-CN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zh-CN"/>
              <a:t>VCOM综合布线系统培训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zh-CN"/>
              <a:t>VCOM综合布线系统培训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3614B1-F553-4509-AEDB-29F02FC2C2D4}" type="slidenum">
              <a:rPr lang="en-US" altLang="zh-CN"/>
              <a:pPr/>
              <a:t>33</a:t>
            </a:fld>
            <a:endParaRPr lang="en-US" altLang="zh-CN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zh-CN"/>
              <a:t>VCOM综合布线系统培训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zh-CN"/>
              <a:t>VCOM综合布线系统培训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195998-FB94-4449-A73A-DB646DCB0A6E}" type="slidenum">
              <a:rPr lang="en-US" altLang="zh-CN"/>
              <a:pPr/>
              <a:t>34</a:t>
            </a:fld>
            <a:endParaRPr lang="en-US" altLang="zh-CN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zh-CN"/>
              <a:t>VCOM综合布线系统培训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zh-CN"/>
              <a:t>VCOM综合布线系统培训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692C0F-BE24-4A5C-8EB1-BD0A8B014DD0}" type="slidenum">
              <a:rPr lang="en-US" altLang="zh-CN"/>
              <a:pPr/>
              <a:t>35</a:t>
            </a:fld>
            <a:endParaRPr lang="en-US" altLang="zh-CN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zh-CN"/>
              <a:t>VCOM综合布线系统培训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zh-CN"/>
              <a:t>VCOM综合布线系统培训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049E8A-0CE3-4C03-9405-6B06DCBE8545}" type="slidenum">
              <a:rPr lang="en-US" altLang="zh-CN"/>
              <a:pPr/>
              <a:t>5</a:t>
            </a:fld>
            <a:endParaRPr lang="en-US" altLang="zh-CN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zh-CN"/>
              <a:t>VCOM综合布线系统培训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zh-CN"/>
              <a:t>VCOM综合布线系统培训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1F772E-2B03-4116-8266-01EDB27D5935}" type="slidenum">
              <a:rPr lang="en-US" altLang="zh-CN"/>
              <a:pPr/>
              <a:t>13</a:t>
            </a:fld>
            <a:endParaRPr lang="en-US" altLang="zh-CN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zh-CN"/>
              <a:t>VCOM综合布线系统培训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zh-CN"/>
              <a:t>VCOM综合布线系统培训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984D15-75A9-4100-B891-0774128D2208}" type="slidenum">
              <a:rPr lang="en-US" altLang="zh-CN"/>
              <a:pPr/>
              <a:t>14</a:t>
            </a:fld>
            <a:endParaRPr lang="en-US" altLang="zh-CN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zh-CN"/>
              <a:t>VCOM综合布线系统培训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zh-CN"/>
              <a:t>VCOM综合布线系统培训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36DC03-2483-4A32-9680-4AE12CCABD6F}" type="slidenum">
              <a:rPr lang="en-US" altLang="zh-CN"/>
              <a:pPr/>
              <a:t>15</a:t>
            </a:fld>
            <a:endParaRPr lang="en-US" altLang="zh-CN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zh-CN"/>
              <a:t>VCOM综合布线系统培训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zh-CN"/>
              <a:t>VCOM综合布线系统培训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223ECE-E40C-40C0-9701-288C83903EAB}" type="slidenum">
              <a:rPr lang="en-US" altLang="zh-CN"/>
              <a:pPr/>
              <a:t>16</a:t>
            </a:fld>
            <a:endParaRPr lang="en-US" altLang="zh-CN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zh-CN"/>
              <a:t>VCOM综合布线系统培训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zh-CN"/>
              <a:t>VCOM综合布线系统培训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E5F1F0-3D05-4FB7-97E4-9D7E8B2D9EF5}" type="slidenum">
              <a:rPr lang="en-US" altLang="zh-CN"/>
              <a:pPr/>
              <a:t>17</a:t>
            </a:fld>
            <a:endParaRPr lang="en-US" altLang="zh-CN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zh-CN"/>
              <a:t>VCOM综合布线系统培训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zh-CN"/>
              <a:t>VCOM综合布线系统培训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568E1A-9E64-438A-B22C-3DF38383971B}" type="slidenum">
              <a:rPr lang="en-US" altLang="zh-CN"/>
              <a:pPr/>
              <a:t>18</a:t>
            </a:fld>
            <a:endParaRPr lang="en-US" altLang="zh-CN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0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altLang="zh-CN"/>
              <a:t>广州市唯康通信技术有限公司</a:t>
            </a:r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5FF80E-00D6-4F79-83D0-E78EF9236D2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广州市唯康通信技术有限公司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6F60D-3732-44A5-A771-0DCE7108193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28508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广州市唯康通信技术有限公司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E4114-775B-4AB0-A42A-AC2B4061F22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83819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广州市唯康通信技术有限公司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4EE85-490D-497E-9243-DEFFCE18369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47083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广州市唯康通信技术有限公司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652FD-6892-4E13-8320-48CBF5010A7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24525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广州市唯康通信技术有限公司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BFCB4A-C5ED-43EF-96B0-ED7F9739C78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93706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广州市唯康通信技术有限公司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73B165-7636-4718-8DB9-DA0ADCDA30C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43414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广州市唯康通信技术有限公司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36970C-F82D-4017-806A-8B65608C30F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81811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广州市唯康通信技术有限公司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8BEFB-56A8-486B-9F34-4AF50976351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23646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广州市唯康通信技术有限公司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90B72-E00A-4C5D-93EA-90E728AEDBA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44106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广州市唯康通信技术有限公司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9A3E0A-941D-4440-9448-90026AA3984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40721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6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3347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endParaRPr lang="en-US" altLang="zh-CN"/>
          </a:p>
        </p:txBody>
      </p:sp>
      <p:sp>
        <p:nvSpPr>
          <p:cNvPr id="13348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r>
              <a:rPr lang="en-US" altLang="zh-CN"/>
              <a:t>广州市唯康通信技术有限公司</a:t>
            </a:r>
          </a:p>
        </p:txBody>
      </p:sp>
      <p:sp>
        <p:nvSpPr>
          <p:cNvPr id="13349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fld id="{90B773A9-0157-41E9-8432-F1A9B6327083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13350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pic>
        <p:nvPicPr>
          <p:cNvPr id="13351" name="Picture 39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96838"/>
            <a:ext cx="8278813" cy="666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kumimoji="1"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kumimoji="1"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kumimoji="1"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kumimoji="1"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kumimoji="1"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kumimoji="1"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kumimoji="1"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5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9.png"/><Relationship Id="rId4" Type="http://schemas.openxmlformats.org/officeDocument/2006/relationships/oleObject" Target="../embeddings/oleObject9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0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1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3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4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5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14600"/>
            <a:ext cx="7772400" cy="1143000"/>
          </a:xfrm>
        </p:spPr>
        <p:txBody>
          <a:bodyPr/>
          <a:lstStyle/>
          <a:p>
            <a:r>
              <a:rPr lang="en-US" altLang="zh-CN" sz="3200">
                <a:solidFill>
                  <a:schemeClr val="bg2"/>
                </a:solidFill>
              </a:rPr>
              <a:t>  </a:t>
            </a:r>
            <a:endParaRPr lang="en-US" altLang="zh-CN" sz="3200">
              <a:solidFill>
                <a:schemeClr val="tx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624" y="1988840"/>
            <a:ext cx="7010400" cy="1752600"/>
          </a:xfrm>
        </p:spPr>
        <p:txBody>
          <a:bodyPr/>
          <a:lstStyle/>
          <a:p>
            <a:r>
              <a:rPr lang="zh-CN" altLang="en-US" sz="4000" dirty="0">
                <a:solidFill>
                  <a:srgbClr val="FF3300"/>
                </a:solidFill>
                <a:effectLst/>
              </a:rPr>
              <a:t>综合布线技术交流</a:t>
            </a:r>
            <a:r>
              <a:rPr lang="zh-CN" altLang="en-US" sz="4000" dirty="0" smtClean="0">
                <a:solidFill>
                  <a:srgbClr val="FF3300"/>
                </a:solidFill>
                <a:effectLst/>
              </a:rPr>
              <a:t>会（一）</a:t>
            </a:r>
            <a:endParaRPr lang="zh-CN" altLang="en-US" sz="4000" dirty="0">
              <a:solidFill>
                <a:srgbClr val="FF3300"/>
              </a:solidFill>
              <a:effectLst/>
            </a:endParaRPr>
          </a:p>
          <a:p>
            <a:pPr algn="l"/>
            <a:r>
              <a:rPr lang="zh-CN" altLang="en-US" sz="2800" dirty="0">
                <a:solidFill>
                  <a:srgbClr val="FF3300"/>
                </a:solidFill>
                <a:effectLst/>
              </a:rPr>
              <a:t>                            </a:t>
            </a:r>
          </a:p>
          <a:p>
            <a:pPr algn="l"/>
            <a:r>
              <a:rPr lang="zh-CN" altLang="en-US" sz="2800" dirty="0">
                <a:solidFill>
                  <a:srgbClr val="FF3300"/>
                </a:solidFill>
                <a:effectLst/>
              </a:rPr>
              <a:t>                            主办单位</a:t>
            </a:r>
          </a:p>
          <a:p>
            <a:pPr algn="l"/>
            <a:r>
              <a:rPr lang="zh-CN" altLang="en-US" sz="2800" dirty="0">
                <a:solidFill>
                  <a:srgbClr val="FF3300"/>
                </a:solidFill>
                <a:effectLst/>
              </a:rPr>
              <a:t>            </a:t>
            </a:r>
            <a:r>
              <a:rPr lang="zh-CN" altLang="en-US" sz="2800" dirty="0" smtClean="0">
                <a:solidFill>
                  <a:srgbClr val="FF3300"/>
                </a:solidFill>
                <a:effectLst/>
              </a:rPr>
              <a:t>江西唯康信息网络有限公司</a:t>
            </a:r>
            <a:endParaRPr lang="zh-CN" altLang="en-US" sz="2800" dirty="0">
              <a:solidFill>
                <a:srgbClr val="FF3300"/>
              </a:solidFill>
              <a:effectLst/>
            </a:endParaRPr>
          </a:p>
          <a:p>
            <a:pPr algn="l"/>
            <a:endParaRPr lang="en-US" altLang="zh-CN" sz="2800" dirty="0">
              <a:solidFill>
                <a:srgbClr val="FF3300"/>
              </a:solidFill>
              <a:effectLst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032125" y="5070475"/>
            <a:ext cx="71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     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3E012-63B3-453A-9146-88F1508334E6}" type="slidenum">
              <a:rPr lang="en-US" altLang="zh-CN"/>
              <a:pPr/>
              <a:t>10</a:t>
            </a:fld>
            <a:endParaRPr lang="en-US" altLang="zh-CN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980728"/>
            <a:ext cx="7772400" cy="1143000"/>
          </a:xfrm>
        </p:spPr>
        <p:txBody>
          <a:bodyPr/>
          <a:lstStyle/>
          <a:p>
            <a:r>
              <a:rPr lang="en-US" altLang="zh-CN" sz="2000" b="1" dirty="0">
                <a:latin typeface="黑体" pitchFamily="49" charset="-122"/>
                <a:ea typeface="黑体" pitchFamily="49" charset="-122"/>
              </a:rPr>
              <a:t>ANSI TIA/EIA 568A《</a:t>
            </a:r>
            <a:r>
              <a:rPr lang="zh-CN" altLang="en-US" sz="2000" b="1" dirty="0">
                <a:latin typeface="黑体" pitchFamily="49" charset="-122"/>
                <a:ea typeface="黑体" pitchFamily="49" charset="-122"/>
              </a:rPr>
              <a:t>商用建筑通信布线标准</a:t>
            </a:r>
            <a:r>
              <a:rPr lang="en-US" altLang="zh-CN" sz="2000" b="1" dirty="0">
                <a:latin typeface="黑体" pitchFamily="49" charset="-122"/>
                <a:ea typeface="黑体" pitchFamily="49" charset="-122"/>
              </a:rPr>
              <a:t>》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988840"/>
            <a:ext cx="7772400" cy="4114800"/>
          </a:xfrm>
          <a:noFill/>
          <a:ln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000" b="1" dirty="0">
                <a:solidFill>
                  <a:srgbClr val="FF3300"/>
                </a:solidFill>
                <a:effectLst/>
                <a:latin typeface="黑体" pitchFamily="49" charset="-122"/>
                <a:ea typeface="黑体" pitchFamily="49" charset="-122"/>
              </a:rPr>
              <a:t>1995 ANSI TIA/EIA 568A </a:t>
            </a:r>
            <a:r>
              <a:rPr lang="zh-CN" altLang="en-US" sz="2000" b="1" dirty="0">
                <a:solidFill>
                  <a:srgbClr val="FF3300"/>
                </a:solidFill>
                <a:effectLst/>
                <a:latin typeface="黑体" pitchFamily="49" charset="-122"/>
                <a:ea typeface="黑体" pitchFamily="49" charset="-122"/>
              </a:rPr>
              <a:t>的要点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CN" altLang="en-US" sz="1800" b="1" dirty="0">
                <a:solidFill>
                  <a:srgbClr val="FF3300"/>
                </a:solidFill>
                <a:effectLst/>
                <a:latin typeface="黑体" pitchFamily="49" charset="-122"/>
                <a:ea typeface="黑体" pitchFamily="49" charset="-122"/>
              </a:rPr>
              <a:t>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CN" altLang="en-US" sz="1800" b="1" dirty="0">
                <a:solidFill>
                  <a:srgbClr val="FF3300"/>
                </a:solidFill>
                <a:effectLst/>
                <a:latin typeface="黑体" pitchFamily="49" charset="-122"/>
                <a:ea typeface="黑体" pitchFamily="49" charset="-122"/>
              </a:rPr>
              <a:t>             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endParaRPr lang="zh-CN" altLang="en-US" sz="2000" dirty="0">
              <a:effectLst/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zh-CN" altLang="en-US" sz="2000" dirty="0">
                <a:effectLst/>
                <a:latin typeface="楷体_GB2312" pitchFamily="49" charset="-122"/>
                <a:ea typeface="楷体_GB2312" pitchFamily="49" charset="-122"/>
              </a:rPr>
              <a:t>◢ 水平</a:t>
            </a:r>
            <a:r>
              <a:rPr lang="en-US" altLang="zh-CN" sz="2000" dirty="0">
                <a:effectLst/>
                <a:latin typeface="楷体_GB2312" pitchFamily="49" charset="-122"/>
                <a:ea typeface="楷体_GB2312" pitchFamily="49" charset="-122"/>
              </a:rPr>
              <a:t>UTP</a:t>
            </a:r>
            <a:r>
              <a:rPr lang="zh-CN" altLang="en-US" sz="2000" dirty="0">
                <a:effectLst/>
                <a:latin typeface="楷体_GB2312" pitchFamily="49" charset="-122"/>
                <a:ea typeface="楷体_GB2312" pitchFamily="49" charset="-122"/>
              </a:rPr>
              <a:t>电缆参数：阻抗、电阻、电容、绝缘、强度、色码、标记、线对、线规、衰减、近端串扰（</a:t>
            </a:r>
            <a:r>
              <a:rPr lang="en-US" altLang="zh-CN" sz="2000" dirty="0">
                <a:effectLst/>
                <a:latin typeface="楷体_GB2312" pitchFamily="49" charset="-122"/>
                <a:ea typeface="楷体_GB2312" pitchFamily="49" charset="-122"/>
              </a:rPr>
              <a:t>NEXT)</a:t>
            </a:r>
            <a:r>
              <a:rPr lang="zh-CN" altLang="en-US" sz="2000" dirty="0">
                <a:effectLst/>
                <a:latin typeface="楷体_GB2312" pitchFamily="49" charset="-122"/>
                <a:ea typeface="楷体_GB2312" pitchFamily="49" charset="-122"/>
              </a:rPr>
              <a:t>、回流损耗等。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zh-CN" altLang="en-US" sz="2000" dirty="0">
                <a:effectLst/>
                <a:latin typeface="楷体_GB2312" pitchFamily="49" charset="-122"/>
                <a:ea typeface="楷体_GB2312" pitchFamily="49" charset="-122"/>
              </a:rPr>
              <a:t>◢主干</a:t>
            </a:r>
            <a:r>
              <a:rPr lang="en-US" altLang="zh-CN" sz="2000" dirty="0">
                <a:effectLst/>
                <a:latin typeface="楷体_GB2312" pitchFamily="49" charset="-122"/>
                <a:ea typeface="楷体_GB2312" pitchFamily="49" charset="-122"/>
              </a:rPr>
              <a:t>UTP</a:t>
            </a:r>
            <a:r>
              <a:rPr lang="zh-CN" altLang="en-US" sz="2000" dirty="0">
                <a:effectLst/>
                <a:latin typeface="楷体_GB2312" pitchFamily="49" charset="-122"/>
                <a:ea typeface="楷体_GB2312" pitchFamily="49" charset="-122"/>
              </a:rPr>
              <a:t>电缆参数：阻抗、电阻、电容、绝缘、强度、色码、线规、标记、芯线组合、包层护套、衰减、近端串扰（</a:t>
            </a:r>
            <a:r>
              <a:rPr lang="en-US" altLang="zh-CN" sz="2000" dirty="0">
                <a:effectLst/>
                <a:latin typeface="楷体_GB2312" pitchFamily="49" charset="-122"/>
                <a:ea typeface="楷体_GB2312" pitchFamily="49" charset="-122"/>
              </a:rPr>
              <a:t>NEXT)</a:t>
            </a:r>
            <a:r>
              <a:rPr lang="zh-CN" altLang="en-US" sz="2000" dirty="0">
                <a:effectLst/>
                <a:latin typeface="楷体_GB2312" pitchFamily="49" charset="-122"/>
                <a:ea typeface="楷体_GB2312" pitchFamily="49" charset="-122"/>
              </a:rPr>
              <a:t>、回流损耗等。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zh-CN" altLang="en-US" sz="2000" dirty="0">
                <a:effectLst/>
                <a:latin typeface="楷体_GB2312" pitchFamily="49" charset="-122"/>
                <a:ea typeface="楷体_GB2312" pitchFamily="49" charset="-122"/>
              </a:rPr>
              <a:t>◢ </a:t>
            </a:r>
            <a:r>
              <a:rPr lang="en-US" altLang="zh-CN" sz="2000" dirty="0">
                <a:effectLst/>
                <a:latin typeface="楷体_GB2312" pitchFamily="49" charset="-122"/>
                <a:ea typeface="楷体_GB2312" pitchFamily="49" charset="-122"/>
              </a:rPr>
              <a:t>UTP</a:t>
            </a:r>
            <a:r>
              <a:rPr lang="zh-CN" altLang="en-US" sz="2000" dirty="0">
                <a:effectLst/>
                <a:latin typeface="楷体_GB2312" pitchFamily="49" charset="-122"/>
                <a:ea typeface="楷体_GB2312" pitchFamily="49" charset="-122"/>
              </a:rPr>
              <a:t>接插件参数规定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zh-CN" altLang="en-US" sz="2000" dirty="0">
                <a:effectLst/>
                <a:latin typeface="楷体_GB2312" pitchFamily="49" charset="-122"/>
                <a:ea typeface="楷体_GB2312" pitchFamily="49" charset="-122"/>
              </a:rPr>
              <a:t>◢ </a:t>
            </a:r>
            <a:r>
              <a:rPr lang="en-US" altLang="zh-CN" sz="2000" dirty="0">
                <a:effectLst/>
                <a:latin typeface="楷体_GB2312" pitchFamily="49" charset="-122"/>
                <a:ea typeface="楷体_GB2312" pitchFamily="49" charset="-122"/>
              </a:rPr>
              <a:t>Patch Cable</a:t>
            </a:r>
            <a:r>
              <a:rPr lang="zh-CN" altLang="en-US" sz="2000" dirty="0">
                <a:effectLst/>
                <a:latin typeface="楷体_GB2312" pitchFamily="49" charset="-122"/>
                <a:ea typeface="楷体_GB2312" pitchFamily="49" charset="-122"/>
              </a:rPr>
              <a:t>跳线参数规定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endParaRPr lang="zh-CN" altLang="en-US" sz="2000" dirty="0">
              <a:effectLst/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altLang="zh-CN" sz="2000" dirty="0">
              <a:effectLst/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043608" y="2564904"/>
            <a:ext cx="71564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200" b="1" dirty="0">
                <a:ea typeface="楷体_GB2312" pitchFamily="49" charset="-122"/>
              </a:rPr>
              <a:t>对</a:t>
            </a:r>
            <a:r>
              <a:rPr lang="en-US" altLang="zh-CN" sz="2200" b="1" dirty="0">
                <a:ea typeface="楷体_GB2312" pitchFamily="49" charset="-122"/>
              </a:rPr>
              <a:t>100</a:t>
            </a:r>
            <a:r>
              <a:rPr lang="zh-CN" altLang="en-US" sz="2200" b="1" dirty="0">
                <a:ea typeface="楷体_GB2312" pitchFamily="49" charset="-122"/>
              </a:rPr>
              <a:t>欧姆非屏蔽双绞线（</a:t>
            </a:r>
            <a:r>
              <a:rPr lang="en-US" altLang="zh-CN" sz="2200" b="1" dirty="0">
                <a:ea typeface="楷体_GB2312" pitchFamily="49" charset="-122"/>
              </a:rPr>
              <a:t>UTP)</a:t>
            </a:r>
            <a:r>
              <a:rPr lang="zh-CN" altLang="en-US" sz="2200" b="1" dirty="0">
                <a:ea typeface="楷体_GB2312" pitchFamily="49" charset="-122"/>
              </a:rPr>
              <a:t>布线系统的线缆及接插件</a:t>
            </a:r>
          </a:p>
          <a:p>
            <a:r>
              <a:rPr lang="zh-CN" altLang="en-US" sz="2200" b="1" dirty="0">
                <a:ea typeface="楷体_GB2312" pitchFamily="49" charset="-122"/>
              </a:rPr>
              <a:t>做出定义：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2BA3F-CFC9-4B7E-BC20-264DD85437EE}" type="slidenum">
              <a:rPr lang="en-US" altLang="zh-CN"/>
              <a:pPr/>
              <a:t>11</a:t>
            </a:fld>
            <a:endParaRPr lang="en-US" altLang="zh-CN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836712"/>
            <a:ext cx="7772400" cy="1143000"/>
          </a:xfrm>
        </p:spPr>
        <p:txBody>
          <a:bodyPr/>
          <a:lstStyle/>
          <a:p>
            <a:r>
              <a:rPr lang="en-US" altLang="zh-CN" sz="2000" b="1" dirty="0">
                <a:latin typeface="黑体" pitchFamily="49" charset="-122"/>
                <a:ea typeface="黑体" pitchFamily="49" charset="-122"/>
              </a:rPr>
              <a:t>ANSI TIA/EIA 568A《</a:t>
            </a:r>
            <a:r>
              <a:rPr lang="zh-CN" altLang="en-US" sz="2000" b="1" dirty="0">
                <a:latin typeface="黑体" pitchFamily="49" charset="-122"/>
                <a:ea typeface="黑体" pitchFamily="49" charset="-122"/>
              </a:rPr>
              <a:t>商用建筑通信布线标准</a:t>
            </a:r>
            <a:r>
              <a:rPr lang="en-US" altLang="zh-CN" sz="2000" b="1" dirty="0">
                <a:latin typeface="黑体" pitchFamily="49" charset="-122"/>
                <a:ea typeface="黑体" pitchFamily="49" charset="-122"/>
              </a:rPr>
              <a:t>》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844824"/>
            <a:ext cx="7772400" cy="4114800"/>
          </a:xfrm>
          <a:noFill/>
          <a:ln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zh-CN" sz="2000" b="1" dirty="0">
                <a:solidFill>
                  <a:srgbClr val="FF3300"/>
                </a:solidFill>
                <a:effectLst/>
                <a:latin typeface="黑体" pitchFamily="49" charset="-122"/>
                <a:ea typeface="黑体" pitchFamily="49" charset="-122"/>
              </a:rPr>
              <a:t>1995</a:t>
            </a:r>
            <a:r>
              <a:rPr lang="zh-CN" altLang="en-US" sz="2000" b="1" dirty="0">
                <a:solidFill>
                  <a:srgbClr val="FF3300"/>
                </a:solidFill>
                <a:effectLst/>
                <a:latin typeface="黑体" pitchFamily="49" charset="-122"/>
                <a:ea typeface="黑体" pitchFamily="49" charset="-122"/>
              </a:rPr>
              <a:t>年－</a:t>
            </a:r>
            <a:r>
              <a:rPr lang="en-US" altLang="zh-CN" sz="2000" b="1" dirty="0">
                <a:solidFill>
                  <a:srgbClr val="FF3300"/>
                </a:solidFill>
                <a:effectLst/>
                <a:latin typeface="黑体" pitchFamily="49" charset="-122"/>
                <a:ea typeface="黑体" pitchFamily="49" charset="-122"/>
              </a:rPr>
              <a:t>2000</a:t>
            </a:r>
            <a:r>
              <a:rPr lang="zh-CN" altLang="en-US" sz="2000" b="1" dirty="0">
                <a:solidFill>
                  <a:srgbClr val="FF3300"/>
                </a:solidFill>
                <a:effectLst/>
                <a:latin typeface="黑体" pitchFamily="49" charset="-122"/>
                <a:ea typeface="黑体" pitchFamily="49" charset="-122"/>
              </a:rPr>
              <a:t>年 </a:t>
            </a:r>
            <a:r>
              <a:rPr lang="en-US" altLang="zh-CN" sz="2000" b="1" dirty="0">
                <a:solidFill>
                  <a:srgbClr val="FF3300"/>
                </a:solidFill>
                <a:effectLst/>
                <a:latin typeface="黑体" pitchFamily="49" charset="-122"/>
                <a:ea typeface="黑体" pitchFamily="49" charset="-122"/>
              </a:rPr>
              <a:t>ANSI TIA/EIA 568A《</a:t>
            </a:r>
            <a:r>
              <a:rPr lang="zh-CN" altLang="en-US" sz="2000" b="1" dirty="0">
                <a:solidFill>
                  <a:srgbClr val="FF3300"/>
                </a:solidFill>
                <a:effectLst/>
                <a:latin typeface="黑体" pitchFamily="49" charset="-122"/>
                <a:ea typeface="黑体" pitchFamily="49" charset="-122"/>
              </a:rPr>
              <a:t>商用建筑通信布线标准</a:t>
            </a:r>
            <a:r>
              <a:rPr lang="en-US" altLang="zh-CN" sz="2000" b="1" dirty="0">
                <a:solidFill>
                  <a:srgbClr val="FF3300"/>
                </a:solidFill>
                <a:effectLst/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sz="2000" b="1" dirty="0">
                <a:solidFill>
                  <a:srgbClr val="FF3300"/>
                </a:solidFill>
                <a:effectLst/>
                <a:latin typeface="黑体" pitchFamily="49" charset="-122"/>
                <a:ea typeface="黑体" pitchFamily="49" charset="-122"/>
              </a:rPr>
              <a:t>内容的增加</a:t>
            </a:r>
            <a:endParaRPr lang="zh-CN" altLang="en-US" sz="2200" dirty="0">
              <a:effectLst/>
              <a:latin typeface="楷体_GB2312" pitchFamily="49" charset="-122"/>
              <a:ea typeface="楷体_GB2312" pitchFamily="49" charset="-122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zh-CN" altLang="en-US" sz="2200" dirty="0">
                <a:effectLst/>
                <a:latin typeface="楷体_GB2312" pitchFamily="49" charset="-122"/>
                <a:ea typeface="楷体_GB2312" pitchFamily="49" charset="-122"/>
              </a:rPr>
              <a:t>◢</a:t>
            </a:r>
            <a:r>
              <a:rPr lang="en-US" altLang="zh-CN" sz="2200" dirty="0">
                <a:effectLst/>
                <a:latin typeface="楷体_GB2312" pitchFamily="49" charset="-122"/>
                <a:ea typeface="楷体_GB2312" pitchFamily="49" charset="-122"/>
              </a:rPr>
              <a:t>A-1:1997</a:t>
            </a:r>
            <a:r>
              <a:rPr lang="zh-CN" altLang="en-US" sz="2200" dirty="0">
                <a:effectLst/>
                <a:latin typeface="楷体_GB2312" pitchFamily="49" charset="-122"/>
                <a:ea typeface="楷体_GB2312" pitchFamily="49" charset="-122"/>
              </a:rPr>
              <a:t>年增加了对传输延迟（</a:t>
            </a:r>
            <a:r>
              <a:rPr lang="en-US" altLang="zh-CN" sz="2200" dirty="0">
                <a:effectLst/>
                <a:latin typeface="楷体_GB2312" pitchFamily="49" charset="-122"/>
                <a:ea typeface="楷体_GB2312" pitchFamily="49" charset="-122"/>
              </a:rPr>
              <a:t>Propagation Delay)</a:t>
            </a:r>
            <a:r>
              <a:rPr lang="zh-CN" altLang="en-US" sz="2200" dirty="0">
                <a:effectLst/>
                <a:latin typeface="楷体_GB2312" pitchFamily="49" charset="-122"/>
                <a:ea typeface="楷体_GB2312" pitchFamily="49" charset="-122"/>
              </a:rPr>
              <a:t>和延迟偏离（</a:t>
            </a:r>
            <a:r>
              <a:rPr lang="en-US" altLang="zh-CN" sz="2200" dirty="0">
                <a:effectLst/>
                <a:latin typeface="楷体_GB2312" pitchFamily="49" charset="-122"/>
                <a:ea typeface="楷体_GB2312" pitchFamily="49" charset="-122"/>
              </a:rPr>
              <a:t>Delay Skew)</a:t>
            </a:r>
            <a:r>
              <a:rPr lang="zh-CN" altLang="en-US" sz="2200" dirty="0">
                <a:effectLst/>
                <a:latin typeface="楷体_GB2312" pitchFamily="49" charset="-122"/>
                <a:ea typeface="楷体_GB2312" pitchFamily="49" charset="-122"/>
              </a:rPr>
              <a:t>的规范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zh-CN" altLang="en-US" sz="2200" dirty="0">
                <a:effectLst/>
                <a:latin typeface="楷体_GB2312" pitchFamily="49" charset="-122"/>
                <a:ea typeface="楷体_GB2312" pitchFamily="49" charset="-122"/>
              </a:rPr>
              <a:t>◢</a:t>
            </a:r>
            <a:r>
              <a:rPr lang="en-US" altLang="zh-CN" sz="2200" dirty="0">
                <a:effectLst/>
                <a:latin typeface="楷体_GB2312" pitchFamily="49" charset="-122"/>
                <a:ea typeface="楷体_GB2312" pitchFamily="49" charset="-122"/>
              </a:rPr>
              <a:t>A-2:1998</a:t>
            </a:r>
            <a:r>
              <a:rPr lang="zh-CN" altLang="en-US" sz="2200" dirty="0">
                <a:effectLst/>
                <a:latin typeface="楷体_GB2312" pitchFamily="49" charset="-122"/>
                <a:ea typeface="楷体_GB2312" pitchFamily="49" charset="-122"/>
              </a:rPr>
              <a:t>年增加了非屏蔽</a:t>
            </a:r>
            <a:r>
              <a:rPr lang="en-US" altLang="zh-CN" sz="2200" dirty="0">
                <a:effectLst/>
                <a:latin typeface="楷体_GB2312" pitchFamily="49" charset="-122"/>
                <a:ea typeface="楷体_GB2312" pitchFamily="49" charset="-122"/>
              </a:rPr>
              <a:t>NEXT</a:t>
            </a:r>
            <a:r>
              <a:rPr lang="zh-CN" altLang="en-US" sz="2200" dirty="0">
                <a:effectLst/>
                <a:latin typeface="楷体_GB2312" pitchFamily="49" charset="-122"/>
                <a:ea typeface="楷体_GB2312" pitchFamily="49" charset="-122"/>
              </a:rPr>
              <a:t>值测试方法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zh-CN" altLang="en-US" sz="2200" dirty="0">
                <a:effectLst/>
                <a:latin typeface="楷体_GB2312" pitchFamily="49" charset="-122"/>
                <a:ea typeface="楷体_GB2312" pitchFamily="49" charset="-122"/>
              </a:rPr>
              <a:t>◢</a:t>
            </a:r>
            <a:r>
              <a:rPr lang="en-US" altLang="zh-CN" sz="2200" dirty="0">
                <a:effectLst/>
                <a:latin typeface="楷体_GB2312" pitchFamily="49" charset="-122"/>
                <a:ea typeface="楷体_GB2312" pitchFamily="49" charset="-122"/>
              </a:rPr>
              <a:t>A-3:1998</a:t>
            </a:r>
            <a:r>
              <a:rPr lang="zh-CN" altLang="en-US" sz="2200" dirty="0">
                <a:effectLst/>
                <a:latin typeface="楷体_GB2312" pitchFamily="49" charset="-122"/>
                <a:ea typeface="楷体_GB2312" pitchFamily="49" charset="-122"/>
              </a:rPr>
              <a:t>年为满足开放办公区布线的要求，修订了混合电缆的性能规范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zh-CN" altLang="en-US" sz="2200" dirty="0">
                <a:effectLst/>
                <a:latin typeface="楷体_GB2312" pitchFamily="49" charset="-122"/>
                <a:ea typeface="楷体_GB2312" pitchFamily="49" charset="-122"/>
              </a:rPr>
              <a:t>◢</a:t>
            </a:r>
            <a:r>
              <a:rPr lang="en-US" altLang="zh-CN" sz="2200" dirty="0">
                <a:effectLst/>
                <a:latin typeface="楷体_GB2312" pitchFamily="49" charset="-122"/>
                <a:ea typeface="楷体_GB2312" pitchFamily="49" charset="-122"/>
              </a:rPr>
              <a:t>A-4:1999</a:t>
            </a:r>
            <a:r>
              <a:rPr lang="zh-CN" altLang="en-US" sz="2200" dirty="0">
                <a:effectLst/>
                <a:latin typeface="楷体_GB2312" pitchFamily="49" charset="-122"/>
                <a:ea typeface="楷体_GB2312" pitchFamily="49" charset="-122"/>
              </a:rPr>
              <a:t>年非屏蔽双绞线成型跳线</a:t>
            </a:r>
            <a:r>
              <a:rPr lang="en-US" altLang="zh-CN" sz="2200" dirty="0">
                <a:effectLst/>
                <a:latin typeface="楷体_GB2312" pitchFamily="49" charset="-122"/>
                <a:ea typeface="楷体_GB2312" pitchFamily="49" charset="-122"/>
              </a:rPr>
              <a:t>NEXT</a:t>
            </a:r>
            <a:r>
              <a:rPr lang="zh-CN" altLang="en-US" sz="2200" dirty="0">
                <a:effectLst/>
                <a:latin typeface="楷体_GB2312" pitchFamily="49" charset="-122"/>
                <a:ea typeface="楷体_GB2312" pitchFamily="49" charset="-122"/>
              </a:rPr>
              <a:t>损耗测试方法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zh-CN" altLang="en-US" sz="2200" dirty="0">
                <a:effectLst/>
                <a:latin typeface="楷体_GB2312" pitchFamily="49" charset="-122"/>
                <a:ea typeface="楷体_GB2312" pitchFamily="49" charset="-122"/>
              </a:rPr>
              <a:t>◢</a:t>
            </a:r>
            <a:r>
              <a:rPr lang="en-US" altLang="zh-CN" sz="2200" dirty="0">
                <a:effectLst/>
                <a:latin typeface="楷体_GB2312" pitchFamily="49" charset="-122"/>
                <a:ea typeface="楷体_GB2312" pitchFamily="49" charset="-122"/>
              </a:rPr>
              <a:t>A-5:2000</a:t>
            </a:r>
            <a:r>
              <a:rPr lang="zh-CN" altLang="en-US" sz="2200" dirty="0">
                <a:effectLst/>
                <a:latin typeface="楷体_GB2312" pitchFamily="49" charset="-122"/>
                <a:ea typeface="楷体_GB2312" pitchFamily="49" charset="-122"/>
              </a:rPr>
              <a:t>年增加了</a:t>
            </a:r>
            <a:r>
              <a:rPr lang="en-US" altLang="zh-CN" sz="2200" dirty="0">
                <a:effectLst/>
                <a:latin typeface="楷体_GB2312" pitchFamily="49" charset="-122"/>
                <a:ea typeface="楷体_GB2312" pitchFamily="49" charset="-122"/>
              </a:rPr>
              <a:t>100</a:t>
            </a:r>
            <a:r>
              <a:rPr lang="zh-CN" altLang="en-US" sz="2200" dirty="0">
                <a:effectLst/>
                <a:latin typeface="楷体_GB2312" pitchFamily="49" charset="-122"/>
                <a:ea typeface="楷体_GB2312" pitchFamily="49" charset="-122"/>
              </a:rPr>
              <a:t>欧姆</a:t>
            </a:r>
            <a:r>
              <a:rPr lang="en-US" altLang="zh-CN" sz="2200" dirty="0">
                <a:effectLst/>
                <a:latin typeface="楷体_GB2312" pitchFamily="49" charset="-122"/>
                <a:ea typeface="楷体_GB2312" pitchFamily="49" charset="-122"/>
              </a:rPr>
              <a:t>4</a:t>
            </a:r>
            <a:r>
              <a:rPr lang="zh-CN" altLang="en-US" sz="2200" dirty="0">
                <a:effectLst/>
                <a:latin typeface="楷体_GB2312" pitchFamily="49" charset="-122"/>
                <a:ea typeface="楷体_GB2312" pitchFamily="49" charset="-122"/>
              </a:rPr>
              <a:t>对增强型</a:t>
            </a:r>
            <a:r>
              <a:rPr lang="en-US" altLang="zh-CN" sz="2200" dirty="0">
                <a:effectLst/>
                <a:latin typeface="楷体_GB2312" pitchFamily="49" charset="-122"/>
                <a:ea typeface="楷体_GB2312" pitchFamily="49" charset="-122"/>
              </a:rPr>
              <a:t>5</a:t>
            </a:r>
            <a:r>
              <a:rPr lang="zh-CN" altLang="en-US" sz="2200" dirty="0">
                <a:effectLst/>
                <a:latin typeface="楷体_GB2312" pitchFamily="49" charset="-122"/>
                <a:ea typeface="楷体_GB2312" pitchFamily="49" charset="-122"/>
              </a:rPr>
              <a:t>类布线技术规范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zh-CN" altLang="en-US" sz="2200" dirty="0">
              <a:effectLst/>
              <a:latin typeface="楷体_GB2312" pitchFamily="49" charset="-122"/>
              <a:ea typeface="楷体_GB2312" pitchFamily="49" charset="-122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zh-CN" sz="2200" dirty="0">
              <a:effectLst/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4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E7BB-A726-474F-9561-0728DEFB3399}" type="slidenum">
              <a:rPr lang="en-US" altLang="zh-CN"/>
              <a:pPr/>
              <a:t>12</a:t>
            </a:fld>
            <a:endParaRPr lang="en-US" altLang="zh-CN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620688"/>
            <a:ext cx="7772400" cy="1143000"/>
          </a:xfrm>
        </p:spPr>
        <p:txBody>
          <a:bodyPr/>
          <a:lstStyle/>
          <a:p>
            <a:r>
              <a:rPr lang="en-US" altLang="zh-CN" sz="2000" b="1" dirty="0">
                <a:latin typeface="黑体" pitchFamily="49" charset="-122"/>
                <a:ea typeface="黑体" pitchFamily="49" charset="-122"/>
              </a:rPr>
              <a:t>ANSI TIA/EIA 568A《</a:t>
            </a:r>
            <a:r>
              <a:rPr lang="zh-CN" altLang="en-US" sz="2000" b="1" dirty="0">
                <a:latin typeface="黑体" pitchFamily="49" charset="-122"/>
                <a:ea typeface="黑体" pitchFamily="49" charset="-122"/>
              </a:rPr>
              <a:t>商用建筑通信布线标准</a:t>
            </a:r>
            <a:r>
              <a:rPr lang="en-US" altLang="zh-CN" sz="2000" b="1" dirty="0">
                <a:latin typeface="黑体" pitchFamily="49" charset="-122"/>
                <a:ea typeface="黑体" pitchFamily="49" charset="-122"/>
              </a:rPr>
              <a:t>》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412776"/>
            <a:ext cx="7772400" cy="4114800"/>
          </a:xfrm>
          <a:noFill/>
          <a:ln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zh-CN" altLang="en-US" sz="2200" b="1" dirty="0">
                <a:effectLst/>
                <a:latin typeface="楷体_GB2312" pitchFamily="49" charset="-122"/>
                <a:ea typeface="楷体_GB2312" pitchFamily="49" charset="-122"/>
              </a:rPr>
              <a:t>相关补充标准：</a:t>
            </a:r>
          </a:p>
        </p:txBody>
      </p:sp>
      <p:graphicFrame>
        <p:nvGraphicFramePr>
          <p:cNvPr id="27737" name="Group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457900"/>
              </p:ext>
            </p:extLst>
          </p:nvPr>
        </p:nvGraphicFramePr>
        <p:xfrm>
          <a:off x="827584" y="2060848"/>
          <a:ext cx="7543800" cy="3840480"/>
        </p:xfrm>
        <a:graphic>
          <a:graphicData uri="http://schemas.openxmlformats.org/drawingml/2006/table">
            <a:tbl>
              <a:tblPr/>
              <a:tblGrid>
                <a:gridCol w="1844824"/>
                <a:gridCol w="1888976"/>
                <a:gridCol w="2209800"/>
                <a:gridCol w="1600200"/>
              </a:tblGrid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宋体" pitchFamily="2" charset="-122"/>
                        </a:rPr>
                        <a:t>标准名称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宋体" pitchFamily="2" charset="-122"/>
                        </a:rPr>
                        <a:t>规范目的或名称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宋体" pitchFamily="2" charset="-122"/>
                        </a:rPr>
                        <a:t>描述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宋体" pitchFamily="2" charset="-122"/>
                        </a:rPr>
                        <a:t>备注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宋体" pitchFamily="2" charset="-122"/>
                        </a:rPr>
                        <a:t>TIA/EIA TSB95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宋体" pitchFamily="2" charset="-122"/>
                        </a:rPr>
                        <a:t>让五类布线系统支持千兆以太网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宋体" pitchFamily="2" charset="-122"/>
                        </a:rPr>
                        <a:t>最早的超五类标准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宋体" pitchFamily="2" charset="-122"/>
                        </a:rPr>
                        <a:t>现已归入</a:t>
                      </a:r>
                      <a:r>
                        <a:rPr kumimoji="1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宋体" pitchFamily="2" charset="-122"/>
                        </a:rPr>
                        <a:t>TIA /EIA 568B.1</a:t>
                      </a:r>
                      <a:r>
                        <a:rPr kumimoji="1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宋体" pitchFamily="2" charset="-122"/>
                        </a:rPr>
                        <a:t>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宋体" pitchFamily="2" charset="-122"/>
                        </a:rPr>
                        <a:t>TIA/EIA TSB67-1995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宋体" pitchFamily="2" charset="-122"/>
                        </a:rPr>
                        <a:t>布线系统性能现场测试标准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宋体" pitchFamily="2" charset="-122"/>
                        </a:rPr>
                        <a:t>有</a:t>
                      </a:r>
                      <a:r>
                        <a:rPr kumimoji="1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宋体" pitchFamily="2" charset="-122"/>
                        </a:rPr>
                        <a:t>4</a:t>
                      </a:r>
                      <a:r>
                        <a:rPr kumimoji="1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宋体" pitchFamily="2" charset="-122"/>
                        </a:rPr>
                        <a:t>项测试内容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宋体" pitchFamily="2" charset="-122"/>
                        </a:rPr>
                        <a:t>现已归入</a:t>
                      </a:r>
                      <a:r>
                        <a:rPr kumimoji="1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宋体" pitchFamily="2" charset="-122"/>
                        </a:rPr>
                        <a:t>TIA /EIA 568B.1</a:t>
                      </a:r>
                      <a:r>
                        <a:rPr kumimoji="1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宋体" pitchFamily="2" charset="-122"/>
                        </a:rPr>
                        <a:t>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宋体" pitchFamily="2" charset="-122"/>
                        </a:rPr>
                        <a:t>TIA/EIA 569A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宋体" pitchFamily="2" charset="-122"/>
                        </a:rPr>
                        <a:t>商用建筑通信路径和间隔标准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宋体" pitchFamily="2" charset="-122"/>
                        </a:rPr>
                        <a:t>对布线系统设计和施工的重要规范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宋体" pitchFamily="2" charset="-122"/>
                        </a:rPr>
                        <a:t>至</a:t>
                      </a:r>
                      <a:r>
                        <a:rPr kumimoji="1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宋体" pitchFamily="2" charset="-122"/>
                        </a:rPr>
                        <a:t>2001</a:t>
                      </a:r>
                      <a:r>
                        <a:rPr kumimoji="1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宋体" pitchFamily="2" charset="-122"/>
                        </a:rPr>
                        <a:t>年有</a:t>
                      </a:r>
                      <a:r>
                        <a:rPr kumimoji="1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宋体" pitchFamily="2" charset="-122"/>
                        </a:rPr>
                        <a:t>7</a:t>
                      </a:r>
                      <a:r>
                        <a:rPr kumimoji="1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宋体" pitchFamily="2" charset="-122"/>
                        </a:rPr>
                        <a:t>个附录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宋体" pitchFamily="2" charset="-122"/>
                        </a:rPr>
                        <a:t>TIA/EIA 606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宋体" pitchFamily="2" charset="-122"/>
                        </a:rPr>
                        <a:t>商用建筑通信设施管理标准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宋体" pitchFamily="2" charset="-122"/>
                        </a:rPr>
                        <a:t>有电信间、多个电信间、多个建筑物、多个地理位置</a:t>
                      </a:r>
                      <a:r>
                        <a:rPr kumimoji="1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宋体" pitchFamily="2" charset="-122"/>
                        </a:rPr>
                        <a:t>4</a:t>
                      </a:r>
                      <a:r>
                        <a:rPr kumimoji="1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宋体" pitchFamily="2" charset="-122"/>
                        </a:rPr>
                        <a:t>个类别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宋体" pitchFamily="2" charset="-122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宋体" pitchFamily="2" charset="-122"/>
                        </a:rPr>
                        <a:t>TIA/EIA 607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宋体" pitchFamily="2" charset="-122"/>
                        </a:rPr>
                        <a:t>屏蔽与接地要求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宋体" pitchFamily="2" charset="-122"/>
                        </a:rPr>
                        <a:t>为强制性标准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F9B7-CB70-47D8-9011-774473E8F3CD}" type="slidenum">
              <a:rPr lang="en-US" altLang="zh-CN"/>
              <a:pPr/>
              <a:t>13</a:t>
            </a:fld>
            <a:endParaRPr lang="en-US" altLang="zh-CN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76672"/>
            <a:ext cx="7772400" cy="1143000"/>
          </a:xfrm>
        </p:spPr>
        <p:txBody>
          <a:bodyPr/>
          <a:lstStyle/>
          <a:p>
            <a:r>
              <a:rPr lang="en-US" altLang="zh-CN" sz="2000" b="1" dirty="0">
                <a:latin typeface="黑体" pitchFamily="49" charset="-122"/>
                <a:ea typeface="黑体" pitchFamily="49" charset="-122"/>
              </a:rPr>
              <a:t>ANSI TIA/EIA 568A《</a:t>
            </a:r>
            <a:r>
              <a:rPr lang="zh-CN" altLang="en-US" sz="2000" b="1" dirty="0">
                <a:latin typeface="黑体" pitchFamily="49" charset="-122"/>
                <a:ea typeface="黑体" pitchFamily="49" charset="-122"/>
              </a:rPr>
              <a:t>商用建筑通信布线标准</a:t>
            </a:r>
            <a:r>
              <a:rPr lang="en-US" altLang="zh-CN" sz="2000" b="1" dirty="0">
                <a:latin typeface="黑体" pitchFamily="49" charset="-122"/>
                <a:ea typeface="黑体" pitchFamily="49" charset="-122"/>
              </a:rPr>
              <a:t>》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440011"/>
            <a:ext cx="7772400" cy="4114800"/>
          </a:xfrm>
          <a:noFill/>
          <a:ln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zh-CN" altLang="en-US" sz="2000" dirty="0">
                <a:latin typeface="黑体" pitchFamily="49" charset="-122"/>
                <a:ea typeface="黑体" pitchFamily="49" charset="-122"/>
              </a:rPr>
              <a:t>水平</a:t>
            </a:r>
            <a:r>
              <a:rPr lang="en-US" altLang="zh-CN" sz="2000" dirty="0">
                <a:latin typeface="黑体" pitchFamily="49" charset="-122"/>
                <a:ea typeface="黑体" pitchFamily="49" charset="-122"/>
              </a:rPr>
              <a:t>UTP</a:t>
            </a:r>
            <a:r>
              <a:rPr lang="zh-CN" altLang="en-US" sz="2000" dirty="0">
                <a:latin typeface="黑体" pitchFamily="49" charset="-122"/>
                <a:ea typeface="黑体" pitchFamily="49" charset="-122"/>
              </a:rPr>
              <a:t>电缆性能测试参数：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zh-CN" altLang="en-US" sz="2000" dirty="0">
              <a:latin typeface="黑体" pitchFamily="49" charset="-122"/>
              <a:ea typeface="黑体" pitchFamily="49" charset="-122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zh-CN" sz="2000" dirty="0"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28757" name="Objec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8603737"/>
              </p:ext>
            </p:extLst>
          </p:nvPr>
        </p:nvGraphicFramePr>
        <p:xfrm>
          <a:off x="1171575" y="2479824"/>
          <a:ext cx="2667000" cy="265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7" name="Visio" r:id="rId4" imgW="2983320" imgH="2966400" progId="Visio.Drawing.6">
                  <p:embed/>
                </p:oleObj>
              </mc:Choice>
              <mc:Fallback>
                <p:oleObj name="Visio" r:id="rId4" imgW="2983320" imgH="2966400" progId="Visio.Drawing.6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1575" y="2479824"/>
                        <a:ext cx="2667000" cy="2652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58" name="Text Box 86"/>
          <p:cNvSpPr txBox="1">
            <a:spLocks noChangeArrowheads="1"/>
          </p:cNvSpPr>
          <p:nvPr/>
        </p:nvSpPr>
        <p:spPr bwMode="auto">
          <a:xfrm>
            <a:off x="1171575" y="5207149"/>
            <a:ext cx="2724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/>
              <a:t>五类双绞线截面示意图</a:t>
            </a:r>
          </a:p>
          <a:p>
            <a:r>
              <a:rPr lang="zh-CN" altLang="en-US" sz="2000"/>
              <a:t>         （</a:t>
            </a:r>
            <a:r>
              <a:rPr lang="en-US" altLang="zh-CN" sz="2000"/>
              <a:t>UTP)</a:t>
            </a:r>
          </a:p>
        </p:txBody>
      </p:sp>
      <p:sp>
        <p:nvSpPr>
          <p:cNvPr id="28761" name="Text Box 89"/>
          <p:cNvSpPr txBox="1">
            <a:spLocks noChangeArrowheads="1"/>
          </p:cNvSpPr>
          <p:nvPr/>
        </p:nvSpPr>
        <p:spPr bwMode="auto">
          <a:xfrm>
            <a:off x="4556125" y="1165225"/>
            <a:ext cx="4359275" cy="494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000"/>
              <a:t>主要参数：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2000">
                <a:latin typeface="宋体" pitchFamily="2" charset="-122"/>
              </a:rPr>
              <a:t>接线图</a:t>
            </a:r>
            <a:r>
              <a:rPr lang="en-US" altLang="zh-CN" sz="2000">
                <a:latin typeface="宋体" pitchFamily="2" charset="-122"/>
              </a:rPr>
              <a:t>(</a:t>
            </a:r>
            <a:r>
              <a:rPr lang="en-US" altLang="zh-CN" sz="2000" b="1">
                <a:latin typeface="宋体" pitchFamily="2" charset="-122"/>
              </a:rPr>
              <a:t>Wire Map</a:t>
            </a:r>
            <a:r>
              <a:rPr lang="zh-CN" altLang="en-US" sz="2000" b="1">
                <a:latin typeface="宋体" pitchFamily="2" charset="-122"/>
              </a:rPr>
              <a:t>）</a:t>
            </a:r>
            <a:r>
              <a:rPr lang="en-US" altLang="zh-CN" sz="2000">
                <a:latin typeface="宋体" pitchFamily="2" charset="-122"/>
              </a:rPr>
              <a:t>(</a:t>
            </a:r>
            <a:r>
              <a:rPr lang="zh-CN" altLang="en-US" sz="2000">
                <a:latin typeface="宋体" pitchFamily="2" charset="-122"/>
              </a:rPr>
              <a:t>开路</a:t>
            </a:r>
            <a:r>
              <a:rPr lang="en-US" altLang="zh-CN" sz="2000">
                <a:latin typeface="宋体" pitchFamily="2" charset="-122"/>
              </a:rPr>
              <a:t>/</a:t>
            </a:r>
            <a:r>
              <a:rPr lang="zh-CN" altLang="en-US" sz="2000">
                <a:latin typeface="宋体" pitchFamily="2" charset="-122"/>
              </a:rPr>
              <a:t>短路</a:t>
            </a:r>
            <a:r>
              <a:rPr lang="en-US" altLang="zh-CN" sz="2000">
                <a:latin typeface="宋体" pitchFamily="2" charset="-122"/>
              </a:rPr>
              <a:t>/</a:t>
            </a:r>
            <a:r>
              <a:rPr lang="zh-CN" altLang="en-US" sz="2000">
                <a:latin typeface="宋体" pitchFamily="2" charset="-122"/>
              </a:rPr>
              <a:t>错对</a:t>
            </a:r>
            <a:r>
              <a:rPr lang="en-US" altLang="zh-CN" sz="2000">
                <a:latin typeface="宋体" pitchFamily="2" charset="-122"/>
              </a:rPr>
              <a:t>/</a:t>
            </a:r>
            <a:r>
              <a:rPr lang="zh-CN" altLang="en-US" sz="2000">
                <a:latin typeface="宋体" pitchFamily="2" charset="-122"/>
              </a:rPr>
              <a:t>串绕</a:t>
            </a:r>
            <a:r>
              <a:rPr lang="en-US" altLang="zh-CN" sz="2000">
                <a:latin typeface="宋体" pitchFamily="2" charset="-122"/>
              </a:rPr>
              <a:t>)</a:t>
            </a:r>
          </a:p>
          <a:p>
            <a:r>
              <a:rPr lang="zh-CN" altLang="en-US" sz="2000">
                <a:latin typeface="宋体" pitchFamily="2" charset="-122"/>
              </a:rPr>
              <a:t>长度</a:t>
            </a:r>
            <a:r>
              <a:rPr lang="zh-CN" altLang="en-US" sz="2000" b="1">
                <a:latin typeface="宋体" pitchFamily="2" charset="-122"/>
              </a:rPr>
              <a:t>（</a:t>
            </a:r>
            <a:r>
              <a:rPr lang="en-US" altLang="zh-CN" sz="2000" b="1">
                <a:latin typeface="宋体" pitchFamily="2" charset="-122"/>
              </a:rPr>
              <a:t>Length)</a:t>
            </a:r>
          </a:p>
          <a:p>
            <a:r>
              <a:rPr lang="zh-CN" altLang="en-US" sz="2000"/>
              <a:t>衰减（</a:t>
            </a:r>
            <a:r>
              <a:rPr lang="en-US" altLang="zh-CN" sz="2000"/>
              <a:t>ATTENUATION)</a:t>
            </a:r>
          </a:p>
          <a:p>
            <a:r>
              <a:rPr lang="zh-CN" altLang="en-US" sz="2000"/>
              <a:t>近端串扰（</a:t>
            </a:r>
            <a:r>
              <a:rPr lang="en-US" altLang="zh-CN" sz="2000"/>
              <a:t>NEXT)</a:t>
            </a:r>
            <a:endParaRPr lang="en-US" altLang="zh-CN">
              <a:solidFill>
                <a:srgbClr val="FF33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zh-CN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Propagation Delay</a:t>
            </a:r>
            <a:r>
              <a:rPr lang="zh-CN" altLang="en-US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传输延迟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zh-CN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Delay Skew </a:t>
            </a:r>
            <a:r>
              <a:rPr lang="zh-CN" altLang="en-US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延迟偏离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zh-CN" altLang="en-US" sz="2000" b="1">
                <a:solidFill>
                  <a:srgbClr val="FF3300"/>
                </a:solidFill>
              </a:rPr>
              <a:t>近端串扰衰减比（</a:t>
            </a:r>
            <a:r>
              <a:rPr lang="en-US" altLang="zh-CN" sz="2000" b="1">
                <a:solidFill>
                  <a:srgbClr val="FF3300"/>
                </a:solidFill>
              </a:rPr>
              <a:t>ACR)</a:t>
            </a:r>
            <a:endParaRPr lang="en-US" altLang="zh-CN" b="1">
              <a:solidFill>
                <a:srgbClr val="FF33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zh-CN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PS NEXT </a:t>
            </a:r>
            <a:r>
              <a:rPr lang="zh-CN" altLang="en-US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综合近端串扰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zh-CN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Return Loss </a:t>
            </a:r>
            <a:r>
              <a:rPr lang="zh-CN" altLang="en-US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回波损耗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zh-CN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EL FEXT </a:t>
            </a:r>
            <a:r>
              <a:rPr lang="zh-CN" altLang="en-US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等效远端串扰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zh-CN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PS ELFEXT</a:t>
            </a:r>
            <a:r>
              <a:rPr lang="zh-CN" altLang="en-US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综合等效远端串扰</a:t>
            </a:r>
          </a:p>
          <a:p>
            <a:endParaRPr lang="en-US" altLang="zh-CN" sz="1800"/>
          </a:p>
        </p:txBody>
      </p:sp>
      <p:sp>
        <p:nvSpPr>
          <p:cNvPr id="28762" name="Text Box 90"/>
          <p:cNvSpPr txBox="1">
            <a:spLocks noChangeArrowheads="1"/>
          </p:cNvSpPr>
          <p:nvPr/>
        </p:nvSpPr>
        <p:spPr bwMode="auto">
          <a:xfrm>
            <a:off x="4579069" y="5772943"/>
            <a:ext cx="3409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800" dirty="0"/>
              <a:t>注：红色为</a:t>
            </a:r>
            <a:r>
              <a:rPr lang="en-US" altLang="zh-CN" sz="1800" dirty="0"/>
              <a:t>CAT5E</a:t>
            </a:r>
            <a:r>
              <a:rPr lang="zh-CN" altLang="en-US" sz="1800" dirty="0"/>
              <a:t>新增测试项目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33D10-057D-445B-A6FB-4F21CDDD9F81}" type="slidenum">
              <a:rPr lang="en-US" altLang="zh-CN"/>
              <a:pPr/>
              <a:t>14</a:t>
            </a:fld>
            <a:endParaRPr lang="en-US" altLang="zh-CN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620688"/>
            <a:ext cx="7772400" cy="1143000"/>
          </a:xfrm>
        </p:spPr>
        <p:txBody>
          <a:bodyPr/>
          <a:lstStyle/>
          <a:p>
            <a:r>
              <a:rPr lang="en-US" altLang="zh-CN" sz="2000" b="1" dirty="0">
                <a:latin typeface="黑体" pitchFamily="49" charset="-122"/>
                <a:ea typeface="黑体" pitchFamily="49" charset="-122"/>
              </a:rPr>
              <a:t>ANSI TIA/EIA 568A《</a:t>
            </a:r>
            <a:r>
              <a:rPr lang="zh-CN" altLang="en-US" sz="2000" b="1" dirty="0">
                <a:latin typeface="黑体" pitchFamily="49" charset="-122"/>
                <a:ea typeface="黑体" pitchFamily="49" charset="-122"/>
              </a:rPr>
              <a:t>商用建筑通信布线标准</a:t>
            </a:r>
            <a:r>
              <a:rPr lang="en-US" altLang="zh-CN" sz="2000" b="1" dirty="0">
                <a:latin typeface="黑体" pitchFamily="49" charset="-122"/>
                <a:ea typeface="黑体" pitchFamily="49" charset="-122"/>
              </a:rPr>
              <a:t>》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484784"/>
            <a:ext cx="7772400" cy="4114800"/>
          </a:xfrm>
          <a:noFill/>
          <a:ln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zh-CN" altLang="en-US" sz="2000" dirty="0">
                <a:latin typeface="黑体" pitchFamily="49" charset="-122"/>
                <a:ea typeface="黑体" pitchFamily="49" charset="-122"/>
              </a:rPr>
              <a:t>链路性能测试模型：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zh-CN" altLang="en-US" sz="2000" dirty="0">
              <a:latin typeface="黑体" pitchFamily="49" charset="-122"/>
              <a:ea typeface="黑体" pitchFamily="49" charset="-122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zh-CN" sz="2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>
            <a:off x="4191000" y="4343400"/>
            <a:ext cx="281940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graphicFrame>
        <p:nvGraphicFramePr>
          <p:cNvPr id="31755" name="Object 11"/>
          <p:cNvGraphicFramePr>
            <a:graphicFrameLocks noChangeAspect="1"/>
          </p:cNvGraphicFramePr>
          <p:nvPr/>
        </p:nvGraphicFramePr>
        <p:xfrm>
          <a:off x="982663" y="2079625"/>
          <a:ext cx="8161337" cy="269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0" name="Visio" r:id="rId4" imgW="8161920" imgH="2698920" progId="Visio.Drawing.6">
                  <p:embed/>
                </p:oleObj>
              </mc:Choice>
              <mc:Fallback>
                <p:oleObj name="Visio" r:id="rId4" imgW="8161920" imgH="2698920" progId="Visio.Drawing.6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663" y="2079625"/>
                        <a:ext cx="8161337" cy="269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C92BC-9BB0-4923-A1E3-EC7B68C3EABB}" type="slidenum">
              <a:rPr lang="en-US" altLang="zh-CN"/>
              <a:pPr/>
              <a:t>15</a:t>
            </a:fld>
            <a:endParaRPr lang="en-US" altLang="zh-CN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838200"/>
            <a:ext cx="7772400" cy="4114800"/>
          </a:xfrm>
          <a:noFill/>
          <a:ln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zh-CN" altLang="en-US" sz="2000">
                <a:latin typeface="黑体" pitchFamily="49" charset="-122"/>
                <a:ea typeface="黑体" pitchFamily="49" charset="-122"/>
              </a:rPr>
              <a:t>链路性能测试模型：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zh-CN" altLang="en-US" sz="2000">
              <a:latin typeface="黑体" pitchFamily="49" charset="-122"/>
              <a:ea typeface="黑体" pitchFamily="49" charset="-122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zh-CN" sz="2000"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914400" y="1730375"/>
          <a:ext cx="8153400" cy="382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2" name="Visio" r:id="rId4" imgW="10248840" imgH="4808880" progId="Visio.Drawing.6">
                  <p:embed/>
                </p:oleObj>
              </mc:Choice>
              <mc:Fallback>
                <p:oleObj name="Visio" r:id="rId4" imgW="10248840" imgH="4808880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730375"/>
                        <a:ext cx="8153400" cy="3827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604D9-4888-4D1E-B447-644A028A51F2}" type="slidenum">
              <a:rPr lang="en-US" altLang="zh-CN"/>
              <a:pPr/>
              <a:t>16</a:t>
            </a:fld>
            <a:endParaRPr lang="en-US" altLang="zh-CN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838200"/>
            <a:ext cx="7772400" cy="4114800"/>
          </a:xfrm>
          <a:noFill/>
          <a:ln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zh-CN" sz="2000">
              <a:latin typeface="黑体" pitchFamily="49" charset="-122"/>
              <a:ea typeface="黑体" pitchFamily="49" charset="-122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zh-CN" sz="2000">
              <a:latin typeface="黑体" pitchFamily="49" charset="-122"/>
              <a:ea typeface="黑体" pitchFamily="49" charset="-122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zh-CN" sz="20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1295400" y="838200"/>
            <a:ext cx="5997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6038" rIns="90488" bIns="46038" anchor="b"/>
          <a:lstStyle/>
          <a:p>
            <a:r>
              <a:rPr lang="en-US" altLang="zh-CN" sz="2800">
                <a:solidFill>
                  <a:schemeClr val="tx2"/>
                </a:solidFill>
              </a:rPr>
              <a:t>Wire Map </a:t>
            </a:r>
            <a:r>
              <a:rPr lang="zh-CN" altLang="en-US" sz="2800">
                <a:solidFill>
                  <a:schemeClr val="tx2"/>
                </a:solidFill>
              </a:rPr>
              <a:t>接线图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1371600" y="1600200"/>
            <a:ext cx="6364288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DD9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6038" rIns="90488" bIns="46038"/>
          <a:lstStyle/>
          <a:p>
            <a:pPr marL="282575" indent="-282575" defTabSz="9017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zh-CN" alt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连通性，开路、短路、串绕等测试</a:t>
            </a:r>
          </a:p>
        </p:txBody>
      </p:sp>
      <p:pic>
        <p:nvPicPr>
          <p:cNvPr id="35847" name="Picture 7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97213"/>
            <a:ext cx="3675063" cy="277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8" name="Picture 8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84513"/>
            <a:ext cx="3657600" cy="278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6316663" y="22098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kumimoji="0" lang="en-US" altLang="zh-CN" sz="3600" b="1">
                <a:solidFill>
                  <a:srgbClr val="FF3300"/>
                </a:solidFill>
                <a:latin typeface="楷体" pitchFamily="49" charset="-122"/>
                <a:ea typeface="楷体" pitchFamily="49" charset="-122"/>
              </a:rPr>
              <a:t>T568B</a:t>
            </a: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2278063" y="22860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kumimoji="0" lang="en-US" altLang="zh-CN" sz="3600" b="1">
                <a:solidFill>
                  <a:srgbClr val="FF3300"/>
                </a:solidFill>
                <a:latin typeface="楷体" pitchFamily="49" charset="-122"/>
                <a:ea typeface="楷体" pitchFamily="49" charset="-122"/>
              </a:rPr>
              <a:t>T568A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5D9B-DC8E-49E3-B95B-80B217FC0487}" type="slidenum">
              <a:rPr lang="en-US" altLang="zh-CN"/>
              <a:pPr/>
              <a:t>17</a:t>
            </a:fld>
            <a:endParaRPr lang="en-US" altLang="zh-CN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85775"/>
            <a:ext cx="7772400" cy="1143000"/>
          </a:xfrm>
        </p:spPr>
        <p:txBody>
          <a:bodyPr/>
          <a:lstStyle/>
          <a:p>
            <a:r>
              <a:rPr lang="en-US" altLang="zh-CN" sz="2000" b="1" dirty="0">
                <a:latin typeface="黑体" pitchFamily="49" charset="-122"/>
                <a:ea typeface="黑体" pitchFamily="49" charset="-122"/>
              </a:rPr>
              <a:t>ANSI TIA/EIA 568A《</a:t>
            </a:r>
            <a:r>
              <a:rPr lang="zh-CN" altLang="en-US" sz="2000" b="1" dirty="0">
                <a:latin typeface="黑体" pitchFamily="49" charset="-122"/>
                <a:ea typeface="黑体" pitchFamily="49" charset="-122"/>
              </a:rPr>
              <a:t>商用建筑通信布线标准</a:t>
            </a:r>
            <a:r>
              <a:rPr lang="en-US" altLang="zh-CN" sz="2000" b="1" dirty="0">
                <a:latin typeface="黑体" pitchFamily="49" charset="-122"/>
                <a:ea typeface="黑体" pitchFamily="49" charset="-122"/>
              </a:rPr>
              <a:t>》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838200"/>
            <a:ext cx="7772400" cy="4114800"/>
          </a:xfrm>
          <a:noFill/>
          <a:ln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zh-CN" sz="2000">
              <a:latin typeface="黑体" pitchFamily="49" charset="-122"/>
              <a:ea typeface="黑体" pitchFamily="49" charset="-122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zh-CN" sz="2000">
              <a:latin typeface="黑体" pitchFamily="49" charset="-122"/>
              <a:ea typeface="黑体" pitchFamily="49" charset="-122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zh-CN" sz="200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38922" name="Picture 10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62200"/>
            <a:ext cx="31242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1066800" y="1143000"/>
            <a:ext cx="28956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6038" rIns="90488" bIns="46038" anchor="b"/>
          <a:lstStyle/>
          <a:p>
            <a:pPr algn="ctr" defTabSz="901700" eaLnBrk="0" hangingPunct="0">
              <a:lnSpc>
                <a:spcPct val="70000"/>
              </a:lnSpc>
            </a:pPr>
            <a:r>
              <a:rPr kumimoji="0" lang="en-US" altLang="zh-CN" b="1">
                <a:solidFill>
                  <a:srgbClr val="0033CC"/>
                </a:solidFill>
                <a:ea typeface="楷体" pitchFamily="49" charset="-122"/>
              </a:rPr>
              <a:t>Reversed Pair </a:t>
            </a:r>
            <a:br>
              <a:rPr kumimoji="0" lang="en-US" altLang="zh-CN" b="1">
                <a:solidFill>
                  <a:srgbClr val="0033CC"/>
                </a:solidFill>
                <a:ea typeface="楷体" pitchFamily="49" charset="-122"/>
              </a:rPr>
            </a:br>
            <a:r>
              <a:rPr kumimoji="0" lang="zh-CN" altLang="en-US" b="1">
                <a:solidFill>
                  <a:srgbClr val="0033CC"/>
                </a:solidFill>
                <a:ea typeface="楷体" pitchFamily="49" charset="-122"/>
              </a:rPr>
              <a:t>反接</a:t>
            </a:r>
          </a:p>
        </p:txBody>
      </p:sp>
      <p:pic>
        <p:nvPicPr>
          <p:cNvPr id="38924" name="Picture 12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2305050"/>
            <a:ext cx="2982913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25" name="Rectangle 13"/>
          <p:cNvSpPr>
            <a:spLocks noChangeArrowheads="1"/>
          </p:cNvSpPr>
          <p:nvPr/>
        </p:nvSpPr>
        <p:spPr bwMode="auto">
          <a:xfrm>
            <a:off x="5057775" y="1231900"/>
            <a:ext cx="291465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6038" rIns="90488" bIns="46038" anchor="b"/>
          <a:lstStyle/>
          <a:p>
            <a:pPr algn="ctr" defTabSz="901700" eaLnBrk="0" hangingPunct="0">
              <a:lnSpc>
                <a:spcPct val="90000"/>
              </a:lnSpc>
            </a:pPr>
            <a:r>
              <a:rPr kumimoji="0" lang="en-US" altLang="zh-CN" b="1">
                <a:solidFill>
                  <a:srgbClr val="0033CC"/>
                </a:solidFill>
                <a:ea typeface="楷体" pitchFamily="49" charset="-122"/>
              </a:rPr>
              <a:t>Crossed Pair</a:t>
            </a:r>
            <a:br>
              <a:rPr kumimoji="0" lang="en-US" altLang="zh-CN" b="1">
                <a:solidFill>
                  <a:srgbClr val="0033CC"/>
                </a:solidFill>
                <a:ea typeface="楷体" pitchFamily="49" charset="-122"/>
              </a:rPr>
            </a:br>
            <a:r>
              <a:rPr kumimoji="0" lang="zh-CN" altLang="en-US" b="1">
                <a:solidFill>
                  <a:srgbClr val="0033CC"/>
                </a:solidFill>
                <a:ea typeface="楷体" pitchFamily="49" charset="-122"/>
              </a:rPr>
              <a:t>错对</a:t>
            </a:r>
            <a:r>
              <a:rPr kumimoji="0" lang="en-US" altLang="zh-CN" b="1">
                <a:solidFill>
                  <a:srgbClr val="0033CC"/>
                </a:solidFill>
                <a:ea typeface="楷体" pitchFamily="49" charset="-122"/>
              </a:rPr>
              <a:t>(</a:t>
            </a:r>
            <a:r>
              <a:rPr kumimoji="0" lang="zh-CN" altLang="en-US" b="1">
                <a:solidFill>
                  <a:srgbClr val="0033CC"/>
                </a:solidFill>
                <a:ea typeface="楷体" pitchFamily="49" charset="-122"/>
              </a:rPr>
              <a:t>跨接</a:t>
            </a:r>
            <a:r>
              <a:rPr kumimoji="0" lang="en-US" altLang="zh-CN" b="1">
                <a:solidFill>
                  <a:srgbClr val="0033CC"/>
                </a:solidFill>
                <a:ea typeface="楷体" pitchFamily="49" charset="-122"/>
              </a:rPr>
              <a:t>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0F6E3-CB17-43A2-9B44-BD6DCF61CE14}" type="slidenum">
              <a:rPr lang="en-US" altLang="zh-CN"/>
              <a:pPr/>
              <a:t>18</a:t>
            </a:fld>
            <a:endParaRPr lang="en-US" altLang="zh-CN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577900"/>
            <a:ext cx="7772400" cy="1143000"/>
          </a:xfrm>
        </p:spPr>
        <p:txBody>
          <a:bodyPr/>
          <a:lstStyle/>
          <a:p>
            <a:r>
              <a:rPr lang="en-US" altLang="zh-CN" sz="2000" b="1" dirty="0">
                <a:latin typeface="黑体" pitchFamily="49" charset="-122"/>
                <a:ea typeface="黑体" pitchFamily="49" charset="-122"/>
              </a:rPr>
              <a:t>ANSI TIA/EIA 568A《</a:t>
            </a:r>
            <a:r>
              <a:rPr lang="zh-CN" altLang="en-US" sz="2000" b="1" dirty="0">
                <a:latin typeface="黑体" pitchFamily="49" charset="-122"/>
                <a:ea typeface="黑体" pitchFamily="49" charset="-122"/>
              </a:rPr>
              <a:t>商用建筑通信布线标准</a:t>
            </a:r>
            <a:r>
              <a:rPr lang="en-US" altLang="zh-CN" sz="2000" b="1" dirty="0">
                <a:latin typeface="黑体" pitchFamily="49" charset="-122"/>
                <a:ea typeface="黑体" pitchFamily="49" charset="-122"/>
              </a:rPr>
              <a:t>》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838200"/>
            <a:ext cx="7772400" cy="4114800"/>
          </a:xfrm>
          <a:noFill/>
          <a:ln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zh-CN" sz="2000" dirty="0">
              <a:latin typeface="黑体" pitchFamily="49" charset="-122"/>
              <a:ea typeface="黑体" pitchFamily="49" charset="-122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zh-CN" sz="2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3347864" y="1628800"/>
            <a:ext cx="2286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6038" rIns="90488" bIns="46038" anchor="b"/>
          <a:lstStyle/>
          <a:p>
            <a:r>
              <a:rPr lang="en-US" altLang="zh-CN" sz="2800" dirty="0">
                <a:solidFill>
                  <a:schemeClr val="tx2"/>
                </a:solidFill>
              </a:rPr>
              <a:t>Split Pair</a:t>
            </a:r>
            <a:r>
              <a:rPr lang="zh-CN" altLang="en-US" sz="2800" dirty="0">
                <a:solidFill>
                  <a:schemeClr val="tx2"/>
                </a:solidFill>
              </a:rPr>
              <a:t>串绕</a:t>
            </a:r>
          </a:p>
        </p:txBody>
      </p:sp>
      <p:graphicFrame>
        <p:nvGraphicFramePr>
          <p:cNvPr id="40969" name="Object 9"/>
          <p:cNvGraphicFramePr>
            <a:graphicFrameLocks noChangeAspect="1"/>
          </p:cNvGraphicFramePr>
          <p:nvPr/>
        </p:nvGraphicFramePr>
        <p:xfrm>
          <a:off x="1447800" y="2438400"/>
          <a:ext cx="2971800" cy="222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5" name="Bitmap Image" r:id="rId4" imgW="3809524" imgH="2857899" progId="Paint.Picture">
                  <p:embed/>
                </p:oleObj>
              </mc:Choice>
              <mc:Fallback>
                <p:oleObj name="Bitmap Image" r:id="rId4" imgW="3809524" imgH="2857899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438400"/>
                        <a:ext cx="2971800" cy="222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4572000" y="3429000"/>
            <a:ext cx="40211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buClr>
                <a:srgbClr val="FF3300"/>
              </a:buClr>
              <a:buSzPct val="80000"/>
              <a:buFont typeface="Monotype Sorts" pitchFamily="2" charset="2"/>
              <a:buChar char="l"/>
            </a:pPr>
            <a:r>
              <a:rPr kumimoji="0" lang="zh-CN" altLang="en-US" b="1">
                <a:solidFill>
                  <a:srgbClr val="000000"/>
                </a:solidFill>
                <a:latin typeface="仿宋体" pitchFamily="18" charset="-122"/>
                <a:ea typeface="仿宋体" pitchFamily="18" charset="-122"/>
              </a:rPr>
              <a:t>从不同绕对中组合新的绕对</a:t>
            </a:r>
          </a:p>
          <a:p>
            <a:pPr eaLnBrk="0" hangingPunct="0">
              <a:buClr>
                <a:srgbClr val="FF3300"/>
              </a:buClr>
              <a:buSzPct val="80000"/>
              <a:buFont typeface="Monotype Sorts" pitchFamily="2" charset="2"/>
              <a:buChar char="l"/>
            </a:pPr>
            <a:r>
              <a:rPr kumimoji="0" lang="zh-CN" altLang="en-US" b="1">
                <a:solidFill>
                  <a:srgbClr val="000000"/>
                </a:solidFill>
                <a:latin typeface="仿宋体" pitchFamily="18" charset="-122"/>
                <a:ea typeface="仿宋体" pitchFamily="18" charset="-122"/>
              </a:rPr>
              <a:t>连通性测试正常</a:t>
            </a:r>
          </a:p>
          <a:p>
            <a:pPr eaLnBrk="0" hangingPunct="0">
              <a:buClr>
                <a:srgbClr val="FF3300"/>
              </a:buClr>
              <a:buSzPct val="80000"/>
              <a:buFont typeface="Monotype Sorts" pitchFamily="2" charset="2"/>
              <a:buChar char="l"/>
            </a:pPr>
            <a:r>
              <a:rPr kumimoji="0" lang="zh-CN" altLang="en-US" b="1">
                <a:solidFill>
                  <a:srgbClr val="000000"/>
                </a:solidFill>
                <a:latin typeface="仿宋体" pitchFamily="18" charset="-122"/>
                <a:ea typeface="仿宋体" pitchFamily="18" charset="-122"/>
              </a:rPr>
              <a:t>会产生极大近端串扰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24E8-ED7D-4100-9424-2FA101409F8B}" type="slidenum">
              <a:rPr lang="en-US" altLang="zh-CN"/>
              <a:pPr/>
              <a:t>19</a:t>
            </a:fld>
            <a:endParaRPr lang="en-US" altLang="zh-CN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72096" y="389731"/>
            <a:ext cx="7772400" cy="1143000"/>
          </a:xfrm>
        </p:spPr>
        <p:txBody>
          <a:bodyPr/>
          <a:lstStyle/>
          <a:p>
            <a:r>
              <a:rPr lang="en-US" altLang="zh-CN" sz="2000" b="1" dirty="0">
                <a:latin typeface="黑体" pitchFamily="49" charset="-122"/>
                <a:ea typeface="黑体" pitchFamily="49" charset="-122"/>
              </a:rPr>
              <a:t>ANSI TIA/EIA 568A《</a:t>
            </a:r>
            <a:r>
              <a:rPr lang="zh-CN" altLang="en-US" sz="2000" b="1" dirty="0">
                <a:latin typeface="黑体" pitchFamily="49" charset="-122"/>
                <a:ea typeface="黑体" pitchFamily="49" charset="-122"/>
              </a:rPr>
              <a:t>商用建筑通信布线标准</a:t>
            </a:r>
            <a:r>
              <a:rPr lang="en-US" altLang="zh-CN" sz="2000" b="1" dirty="0">
                <a:latin typeface="黑体" pitchFamily="49" charset="-122"/>
                <a:ea typeface="黑体" pitchFamily="49" charset="-122"/>
              </a:rPr>
              <a:t>》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838200"/>
            <a:ext cx="7772400" cy="4114800"/>
          </a:xfrm>
          <a:noFill/>
          <a:ln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zh-CN" sz="2000">
              <a:latin typeface="黑体" pitchFamily="49" charset="-122"/>
              <a:ea typeface="黑体" pitchFamily="49" charset="-122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zh-CN" sz="2000">
              <a:latin typeface="黑体" pitchFamily="49" charset="-122"/>
              <a:ea typeface="黑体" pitchFamily="49" charset="-122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zh-CN" sz="20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3048000" y="1295400"/>
            <a:ext cx="236220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6038" rIns="90488" bIns="46038" anchor="b"/>
          <a:lstStyle/>
          <a:p>
            <a:r>
              <a:rPr lang="zh-CN" altLang="en-US" b="1"/>
              <a:t>长度（</a:t>
            </a:r>
            <a:r>
              <a:rPr lang="en-US" altLang="zh-CN" b="1"/>
              <a:t>Length</a:t>
            </a:r>
            <a:r>
              <a:rPr lang="zh-CN" altLang="en-US" b="1"/>
              <a:t>）</a:t>
            </a: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695325" y="4114800"/>
            <a:ext cx="8220075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DD9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6038" rIns="90488" bIns="46038"/>
          <a:lstStyle/>
          <a:p>
            <a:pPr marL="282575" indent="-282575" algn="ctr" defTabSz="9017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zh-CN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信号在电缆中传输的速度用真空中光速的百分比表示</a:t>
            </a:r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>
            <a:off x="2257425" y="5129213"/>
            <a:ext cx="48418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1104900" y="4922838"/>
            <a:ext cx="1028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kumimoji="0" lang="en-US" altLang="zh-CN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NVP</a:t>
            </a:r>
            <a:r>
              <a:rPr kumimoji="0" lang="en-US" altLang="zh-CN" sz="2000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 =</a:t>
            </a: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2057400" y="4645025"/>
            <a:ext cx="5153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kumimoji="0" lang="en-US" altLang="zh-CN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speed at which pulse travels in cable</a:t>
            </a:r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2667000" y="5154613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kumimoji="0" lang="en-US" altLang="zh-CN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speed of light in vacuum</a:t>
            </a:r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7342188" y="4892675"/>
            <a:ext cx="1192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kumimoji="0" lang="en-US" altLang="zh-CN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X100%</a:t>
            </a:r>
          </a:p>
        </p:txBody>
      </p:sp>
      <p:sp>
        <p:nvSpPr>
          <p:cNvPr id="44046" name="Rectangle 14"/>
          <p:cNvSpPr>
            <a:spLocks noChangeArrowheads="1"/>
          </p:cNvSpPr>
          <p:nvPr/>
        </p:nvSpPr>
        <p:spPr bwMode="auto">
          <a:xfrm>
            <a:off x="2057400" y="1905000"/>
            <a:ext cx="5943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buClr>
                <a:srgbClr val="FF3300"/>
              </a:buClr>
              <a:buSzPct val="80000"/>
              <a:buFont typeface="Monotype Sorts" pitchFamily="2" charset="2"/>
              <a:buChar char="l"/>
            </a:pPr>
            <a:r>
              <a:rPr kumimoji="0" lang="zh-CN" altLang="en-US" b="1">
                <a:solidFill>
                  <a:srgbClr val="000000"/>
                </a:solidFill>
                <a:ea typeface="仿宋体" pitchFamily="18" charset="-122"/>
              </a:rPr>
              <a:t>基本链路</a:t>
            </a:r>
            <a:r>
              <a:rPr kumimoji="0" lang="en-US" altLang="zh-CN" b="1">
                <a:solidFill>
                  <a:srgbClr val="000000"/>
                </a:solidFill>
                <a:ea typeface="仿宋体" pitchFamily="18" charset="-122"/>
              </a:rPr>
              <a:t>(Basic Link)90</a:t>
            </a:r>
            <a:r>
              <a:rPr kumimoji="0" lang="zh-CN" altLang="en-US" b="1">
                <a:solidFill>
                  <a:srgbClr val="000000"/>
                </a:solidFill>
                <a:ea typeface="仿宋体" pitchFamily="18" charset="-122"/>
              </a:rPr>
              <a:t>米</a:t>
            </a:r>
          </a:p>
          <a:p>
            <a:pPr eaLnBrk="0" hangingPunct="0">
              <a:buClr>
                <a:srgbClr val="FF3300"/>
              </a:buClr>
              <a:buSzPct val="80000"/>
              <a:buFont typeface="Monotype Sorts" pitchFamily="2" charset="2"/>
              <a:buChar char="l"/>
            </a:pPr>
            <a:r>
              <a:rPr kumimoji="0" lang="zh-CN" altLang="en-US" b="1">
                <a:solidFill>
                  <a:srgbClr val="000000"/>
                </a:solidFill>
                <a:ea typeface="仿宋体" pitchFamily="18" charset="-122"/>
              </a:rPr>
              <a:t>通道</a:t>
            </a:r>
            <a:r>
              <a:rPr kumimoji="0" lang="en-US" altLang="zh-CN" b="1">
                <a:solidFill>
                  <a:srgbClr val="000000"/>
                </a:solidFill>
                <a:ea typeface="仿宋体" pitchFamily="18" charset="-122"/>
              </a:rPr>
              <a:t>(Channel)100</a:t>
            </a:r>
            <a:r>
              <a:rPr kumimoji="0" lang="zh-CN" altLang="en-US" b="1">
                <a:solidFill>
                  <a:srgbClr val="000000"/>
                </a:solidFill>
                <a:ea typeface="仿宋体" pitchFamily="18" charset="-122"/>
              </a:rPr>
              <a:t>米</a:t>
            </a:r>
          </a:p>
          <a:p>
            <a:pPr eaLnBrk="0" hangingPunct="0">
              <a:buClr>
                <a:srgbClr val="FF3300"/>
              </a:buClr>
              <a:buSzPct val="80000"/>
              <a:buFont typeface="Monotype Sorts" pitchFamily="2" charset="2"/>
              <a:buChar char="l"/>
            </a:pPr>
            <a:r>
              <a:rPr kumimoji="0" lang="zh-CN" altLang="en-US" b="1">
                <a:solidFill>
                  <a:srgbClr val="000000"/>
                </a:solidFill>
                <a:ea typeface="仿宋体" pitchFamily="18" charset="-122"/>
              </a:rPr>
              <a:t>电缆的</a:t>
            </a:r>
            <a:r>
              <a:rPr kumimoji="0" lang="en-US" altLang="zh-CN" b="1">
                <a:solidFill>
                  <a:srgbClr val="000000"/>
                </a:solidFill>
                <a:ea typeface="仿宋体" pitchFamily="18" charset="-122"/>
              </a:rPr>
              <a:t>NVP</a:t>
            </a:r>
            <a:r>
              <a:rPr kumimoji="0" lang="zh-CN" altLang="en-US" b="1">
                <a:solidFill>
                  <a:srgbClr val="000000"/>
                </a:solidFill>
                <a:ea typeface="仿宋体" pitchFamily="18" charset="-122"/>
              </a:rPr>
              <a:t>值影响测量的精度</a:t>
            </a:r>
          </a:p>
        </p:txBody>
      </p:sp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2667000" y="3505200"/>
            <a:ext cx="365760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6038" rIns="90488" bIns="46038" anchor="b"/>
          <a:lstStyle/>
          <a:p>
            <a:pPr algn="ctr"/>
            <a:r>
              <a:rPr lang="en-US" altLang="zh-CN" b="1">
                <a:solidFill>
                  <a:srgbClr val="0066FF"/>
                </a:solidFill>
                <a:latin typeface="楷体_GB2312" pitchFamily="49" charset="-122"/>
                <a:ea typeface="楷体_GB2312" pitchFamily="49" charset="-122"/>
              </a:rPr>
              <a:t>NVP  </a:t>
            </a:r>
            <a:r>
              <a:rPr lang="zh-CN" altLang="en-US" b="1">
                <a:solidFill>
                  <a:srgbClr val="0066FF"/>
                </a:solidFill>
                <a:latin typeface="楷体_GB2312" pitchFamily="49" charset="-122"/>
                <a:ea typeface="楷体_GB2312" pitchFamily="49" charset="-122"/>
              </a:rPr>
              <a:t>额定传输速度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996D-C984-454F-894D-A2A085BBA9D6}" type="slidenum">
              <a:rPr lang="en-US" altLang="zh-CN"/>
              <a:pPr/>
              <a:t>2</a:t>
            </a:fld>
            <a:endParaRPr lang="en-US" altLang="zh-CN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772400" cy="1143000"/>
          </a:xfrm>
        </p:spPr>
        <p:txBody>
          <a:bodyPr/>
          <a:lstStyle/>
          <a:p>
            <a:r>
              <a:rPr lang="zh-CN" altLang="en-US" sz="2400">
                <a:solidFill>
                  <a:schemeClr val="tx1"/>
                </a:solidFill>
                <a:ea typeface="隶书" pitchFamily="49" charset="-122"/>
              </a:rPr>
              <a:t>进程安排：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295400"/>
            <a:ext cx="7772400" cy="4114800"/>
          </a:xfrm>
        </p:spPr>
        <p:txBody>
          <a:bodyPr/>
          <a:lstStyle/>
          <a:p>
            <a:r>
              <a:rPr lang="zh-CN" altLang="en-US" sz="2800">
                <a:effectLst/>
              </a:rPr>
              <a:t>综合布线标准及其组织	</a:t>
            </a:r>
          </a:p>
          <a:p>
            <a:r>
              <a:rPr lang="zh-CN" altLang="en-US" sz="2800">
                <a:effectLst/>
                <a:latin typeface="宋体" pitchFamily="2" charset="-122"/>
              </a:rPr>
              <a:t>六类布线系统浅析</a:t>
            </a:r>
          </a:p>
          <a:p>
            <a:r>
              <a:rPr lang="zh-CN" altLang="en-US" sz="2800">
                <a:effectLst/>
                <a:latin typeface="宋体" pitchFamily="2" charset="-122"/>
              </a:rPr>
              <a:t>光缆部分</a:t>
            </a:r>
          </a:p>
          <a:p>
            <a:r>
              <a:rPr lang="zh-CN" altLang="en-US" sz="2800">
                <a:effectLst/>
              </a:rPr>
              <a:t>六个子系统介绍及产品说明</a:t>
            </a:r>
          </a:p>
          <a:p>
            <a:r>
              <a:rPr lang="zh-CN" altLang="en-US" sz="2800">
                <a:effectLst/>
              </a:rPr>
              <a:t>网络应用与综合布线系统的关系</a:t>
            </a:r>
          </a:p>
          <a:p>
            <a:pPr eaLnBrk="0" hangingPunct="0"/>
            <a:r>
              <a:rPr kumimoji="0" lang="zh-CN" altLang="en-US" sz="2800">
                <a:effectLst/>
                <a:latin typeface="Arial" pitchFamily="34" charset="0"/>
              </a:rPr>
              <a:t>综合布线工程施工与安装</a:t>
            </a:r>
          </a:p>
          <a:p>
            <a:pPr eaLnBrk="0" hangingPunct="0"/>
            <a:r>
              <a:rPr lang="zh-CN" altLang="en-US" sz="2800">
                <a:effectLst/>
              </a:rPr>
              <a:t>验收测试</a:t>
            </a:r>
            <a:endParaRPr lang="zh-CN" altLang="en-US" sz="2800"/>
          </a:p>
          <a:p>
            <a:r>
              <a:rPr lang="en-US" altLang="zh-CN" sz="2800">
                <a:effectLst/>
              </a:rPr>
              <a:t>VCOM</a:t>
            </a:r>
            <a:r>
              <a:rPr lang="zh-CN" altLang="en-US" sz="2800">
                <a:effectLst/>
              </a:rPr>
              <a:t>新产品型号介绍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EC1B4-FFEF-433A-8DE2-BED245A870F5}" type="slidenum">
              <a:rPr lang="en-US" altLang="zh-CN"/>
              <a:pPr/>
              <a:t>20</a:t>
            </a:fld>
            <a:endParaRPr lang="en-US" altLang="zh-CN"/>
          </a:p>
        </p:txBody>
      </p:sp>
      <p:sp>
        <p:nvSpPr>
          <p:cNvPr id="604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71600" y="386383"/>
            <a:ext cx="7772400" cy="1143000"/>
          </a:xfrm>
        </p:spPr>
        <p:txBody>
          <a:bodyPr/>
          <a:lstStyle/>
          <a:p>
            <a:r>
              <a:rPr lang="en-US" altLang="zh-CN" sz="2000" b="1" dirty="0">
                <a:latin typeface="黑体" pitchFamily="49" charset="-122"/>
                <a:ea typeface="黑体" pitchFamily="49" charset="-122"/>
              </a:rPr>
              <a:t>ANSI TIA/EIA 568A《</a:t>
            </a:r>
            <a:r>
              <a:rPr lang="zh-CN" altLang="en-US" sz="2000" b="1" dirty="0">
                <a:latin typeface="黑体" pitchFamily="49" charset="-122"/>
                <a:ea typeface="黑体" pitchFamily="49" charset="-122"/>
              </a:rPr>
              <a:t>商用建筑通信布线标准</a:t>
            </a:r>
            <a:r>
              <a:rPr lang="en-US" altLang="zh-CN" sz="2000" b="1" dirty="0">
                <a:latin typeface="黑体" pitchFamily="49" charset="-122"/>
                <a:ea typeface="黑体" pitchFamily="49" charset="-122"/>
              </a:rPr>
              <a:t>》</a:t>
            </a:r>
          </a:p>
        </p:txBody>
      </p:sp>
      <p:sp>
        <p:nvSpPr>
          <p:cNvPr id="6041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066800" y="838200"/>
            <a:ext cx="7772400" cy="4114800"/>
          </a:xfrm>
          <a:noFill/>
          <a:ln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zh-CN" sz="2000">
              <a:latin typeface="黑体" pitchFamily="49" charset="-122"/>
              <a:ea typeface="黑体" pitchFamily="49" charset="-122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zh-CN" sz="2000">
              <a:latin typeface="黑体" pitchFamily="49" charset="-122"/>
              <a:ea typeface="黑体" pitchFamily="49" charset="-122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zh-CN" sz="2000"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60420" name="Object 1028"/>
          <p:cNvGraphicFramePr>
            <a:graphicFrameLocks noChangeAspect="1"/>
          </p:cNvGraphicFramePr>
          <p:nvPr/>
        </p:nvGraphicFramePr>
        <p:xfrm>
          <a:off x="1524000" y="1905000"/>
          <a:ext cx="6834188" cy="347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6" name="Worksheet" r:id="rId4" imgW="5391607" imgH="2610307" progId="Excel.Sheet.8">
                  <p:embed/>
                </p:oleObj>
              </mc:Choice>
              <mc:Fallback>
                <p:oleObj name="Worksheet" r:id="rId4" imgW="5391607" imgH="2610307" progId="Excel.Sheet.8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905000"/>
                        <a:ext cx="6834188" cy="347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1" name="Rectangle 1029"/>
          <p:cNvSpPr>
            <a:spLocks noChangeArrowheads="1"/>
          </p:cNvSpPr>
          <p:nvPr/>
        </p:nvSpPr>
        <p:spPr bwMode="auto">
          <a:xfrm>
            <a:off x="2895600" y="1143000"/>
            <a:ext cx="327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chemeClr val="tx2"/>
                </a:solidFill>
                <a:ea typeface="楷体_GB2312" pitchFamily="49" charset="-122"/>
              </a:rPr>
              <a:t>系统分级和传输距离限值</a:t>
            </a:r>
            <a:r>
              <a:rPr lang="zh-CN" altLang="en-US" sz="2000" b="1">
                <a:ea typeface="楷体_GB2312" pitchFamily="49" charset="-122"/>
              </a:rPr>
              <a:t> </a:t>
            </a:r>
            <a:endParaRPr lang="zh-CN" altLang="en-US" sz="2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2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B0C72-6A4B-47F5-A101-F49C7D9F0F0E}" type="slidenum">
              <a:rPr lang="en-US" altLang="zh-CN"/>
              <a:pPr/>
              <a:t>21</a:t>
            </a:fld>
            <a:endParaRPr lang="en-US" altLang="zh-CN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838200"/>
            <a:ext cx="7772400" cy="4114800"/>
          </a:xfrm>
          <a:noFill/>
          <a:ln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zh-CN" sz="2000">
              <a:latin typeface="黑体" pitchFamily="49" charset="-122"/>
              <a:ea typeface="黑体" pitchFamily="49" charset="-122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zh-CN" sz="2000">
              <a:latin typeface="黑体" pitchFamily="49" charset="-122"/>
              <a:ea typeface="黑体" pitchFamily="49" charset="-122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zh-CN" sz="20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2590800" y="990600"/>
            <a:ext cx="32004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6038" rIns="90488" bIns="46038" anchor="b"/>
          <a:lstStyle/>
          <a:p>
            <a:r>
              <a:rPr lang="en-US" altLang="zh-CN" sz="2800">
                <a:solidFill>
                  <a:schemeClr val="tx2"/>
                </a:solidFill>
              </a:rPr>
              <a:t>Attenuation</a:t>
            </a:r>
            <a:r>
              <a:rPr lang="zh-CN" altLang="en-US" sz="2800">
                <a:solidFill>
                  <a:schemeClr val="tx2"/>
                </a:solidFill>
              </a:rPr>
              <a:t>衰减</a:t>
            </a:r>
          </a:p>
        </p:txBody>
      </p:sp>
      <p:grpSp>
        <p:nvGrpSpPr>
          <p:cNvPr id="46094" name="Group 14"/>
          <p:cNvGrpSpPr>
            <a:grpSpLocks/>
          </p:cNvGrpSpPr>
          <p:nvPr/>
        </p:nvGrpSpPr>
        <p:grpSpPr bwMode="auto">
          <a:xfrm>
            <a:off x="3581400" y="2590800"/>
            <a:ext cx="4602163" cy="2794000"/>
            <a:chOff x="192" y="256"/>
            <a:chExt cx="3140" cy="1760"/>
          </a:xfrm>
        </p:grpSpPr>
        <p:sp>
          <p:nvSpPr>
            <p:cNvPr id="46095" name="Freeform 15"/>
            <p:cNvSpPr>
              <a:spLocks/>
            </p:cNvSpPr>
            <p:nvPr/>
          </p:nvSpPr>
          <p:spPr bwMode="auto">
            <a:xfrm>
              <a:off x="645" y="1116"/>
              <a:ext cx="2092" cy="872"/>
            </a:xfrm>
            <a:custGeom>
              <a:avLst/>
              <a:gdLst>
                <a:gd name="T0" fmla="*/ 27 w 2092"/>
                <a:gd name="T1" fmla="*/ 331 h 872"/>
                <a:gd name="T2" fmla="*/ 54 w 2092"/>
                <a:gd name="T3" fmla="*/ 192 h 872"/>
                <a:gd name="T4" fmla="*/ 90 w 2092"/>
                <a:gd name="T5" fmla="*/ 70 h 872"/>
                <a:gd name="T6" fmla="*/ 135 w 2092"/>
                <a:gd name="T7" fmla="*/ 0 h 872"/>
                <a:gd name="T8" fmla="*/ 170 w 2092"/>
                <a:gd name="T9" fmla="*/ 17 h 872"/>
                <a:gd name="T10" fmla="*/ 206 w 2092"/>
                <a:gd name="T11" fmla="*/ 87 h 872"/>
                <a:gd name="T12" fmla="*/ 234 w 2092"/>
                <a:gd name="T13" fmla="*/ 192 h 872"/>
                <a:gd name="T14" fmla="*/ 270 w 2092"/>
                <a:gd name="T15" fmla="*/ 331 h 872"/>
                <a:gd name="T16" fmla="*/ 305 w 2092"/>
                <a:gd name="T17" fmla="*/ 487 h 872"/>
                <a:gd name="T18" fmla="*/ 332 w 2092"/>
                <a:gd name="T19" fmla="*/ 627 h 872"/>
                <a:gd name="T20" fmla="*/ 368 w 2092"/>
                <a:gd name="T21" fmla="*/ 749 h 872"/>
                <a:gd name="T22" fmla="*/ 404 w 2092"/>
                <a:gd name="T23" fmla="*/ 837 h 872"/>
                <a:gd name="T24" fmla="*/ 440 w 2092"/>
                <a:gd name="T25" fmla="*/ 871 h 872"/>
                <a:gd name="T26" fmla="*/ 475 w 2092"/>
                <a:gd name="T27" fmla="*/ 837 h 872"/>
                <a:gd name="T28" fmla="*/ 511 w 2092"/>
                <a:gd name="T29" fmla="*/ 767 h 872"/>
                <a:gd name="T30" fmla="*/ 539 w 2092"/>
                <a:gd name="T31" fmla="*/ 662 h 872"/>
                <a:gd name="T32" fmla="*/ 575 w 2092"/>
                <a:gd name="T33" fmla="*/ 540 h 872"/>
                <a:gd name="T34" fmla="*/ 611 w 2092"/>
                <a:gd name="T35" fmla="*/ 401 h 872"/>
                <a:gd name="T36" fmla="*/ 637 w 2092"/>
                <a:gd name="T37" fmla="*/ 278 h 872"/>
                <a:gd name="T38" fmla="*/ 673 w 2092"/>
                <a:gd name="T39" fmla="*/ 173 h 872"/>
                <a:gd name="T40" fmla="*/ 718 w 2092"/>
                <a:gd name="T41" fmla="*/ 104 h 872"/>
                <a:gd name="T42" fmla="*/ 763 w 2092"/>
                <a:gd name="T43" fmla="*/ 104 h 872"/>
                <a:gd name="T44" fmla="*/ 808 w 2092"/>
                <a:gd name="T45" fmla="*/ 173 h 872"/>
                <a:gd name="T46" fmla="*/ 844 w 2092"/>
                <a:gd name="T47" fmla="*/ 278 h 872"/>
                <a:gd name="T48" fmla="*/ 870 w 2092"/>
                <a:gd name="T49" fmla="*/ 384 h 872"/>
                <a:gd name="T50" fmla="*/ 906 w 2092"/>
                <a:gd name="T51" fmla="*/ 506 h 872"/>
                <a:gd name="T52" fmla="*/ 942 w 2092"/>
                <a:gd name="T53" fmla="*/ 610 h 872"/>
                <a:gd name="T54" fmla="*/ 970 w 2092"/>
                <a:gd name="T55" fmla="*/ 715 h 872"/>
                <a:gd name="T56" fmla="*/ 1014 w 2092"/>
                <a:gd name="T57" fmla="*/ 767 h 872"/>
                <a:gd name="T58" fmla="*/ 1059 w 2092"/>
                <a:gd name="T59" fmla="*/ 784 h 872"/>
                <a:gd name="T60" fmla="*/ 1095 w 2092"/>
                <a:gd name="T61" fmla="*/ 715 h 872"/>
                <a:gd name="T62" fmla="*/ 1131 w 2092"/>
                <a:gd name="T63" fmla="*/ 645 h 872"/>
                <a:gd name="T64" fmla="*/ 1167 w 2092"/>
                <a:gd name="T65" fmla="*/ 540 h 872"/>
                <a:gd name="T66" fmla="*/ 1193 w 2092"/>
                <a:gd name="T67" fmla="*/ 435 h 872"/>
                <a:gd name="T68" fmla="*/ 1229 w 2092"/>
                <a:gd name="T69" fmla="*/ 331 h 872"/>
                <a:gd name="T70" fmla="*/ 1265 w 2092"/>
                <a:gd name="T71" fmla="*/ 261 h 872"/>
                <a:gd name="T72" fmla="*/ 1301 w 2092"/>
                <a:gd name="T73" fmla="*/ 192 h 872"/>
                <a:gd name="T74" fmla="*/ 1346 w 2092"/>
                <a:gd name="T75" fmla="*/ 173 h 872"/>
                <a:gd name="T76" fmla="*/ 1373 w 2092"/>
                <a:gd name="T77" fmla="*/ 209 h 872"/>
                <a:gd name="T78" fmla="*/ 1409 w 2092"/>
                <a:gd name="T79" fmla="*/ 261 h 872"/>
                <a:gd name="T80" fmla="*/ 1445 w 2092"/>
                <a:gd name="T81" fmla="*/ 331 h 872"/>
                <a:gd name="T82" fmla="*/ 1481 w 2092"/>
                <a:gd name="T83" fmla="*/ 418 h 872"/>
                <a:gd name="T84" fmla="*/ 1508 w 2092"/>
                <a:gd name="T85" fmla="*/ 506 h 872"/>
                <a:gd name="T86" fmla="*/ 1544 w 2092"/>
                <a:gd name="T87" fmla="*/ 593 h 872"/>
                <a:gd name="T88" fmla="*/ 1580 w 2092"/>
                <a:gd name="T89" fmla="*/ 662 h 872"/>
                <a:gd name="T90" fmla="*/ 1616 w 2092"/>
                <a:gd name="T91" fmla="*/ 698 h 872"/>
                <a:gd name="T92" fmla="*/ 1660 w 2092"/>
                <a:gd name="T93" fmla="*/ 698 h 872"/>
                <a:gd name="T94" fmla="*/ 1687 w 2092"/>
                <a:gd name="T95" fmla="*/ 662 h 872"/>
                <a:gd name="T96" fmla="*/ 1723 w 2092"/>
                <a:gd name="T97" fmla="*/ 610 h 872"/>
                <a:gd name="T98" fmla="*/ 1759 w 2092"/>
                <a:gd name="T99" fmla="*/ 540 h 872"/>
                <a:gd name="T100" fmla="*/ 1786 w 2092"/>
                <a:gd name="T101" fmla="*/ 453 h 872"/>
                <a:gd name="T102" fmla="*/ 1822 w 2092"/>
                <a:gd name="T103" fmla="*/ 384 h 872"/>
                <a:gd name="T104" fmla="*/ 1857 w 2092"/>
                <a:gd name="T105" fmla="*/ 314 h 872"/>
                <a:gd name="T106" fmla="*/ 1893 w 2092"/>
                <a:gd name="T107" fmla="*/ 278 h 872"/>
                <a:gd name="T108" fmla="*/ 1939 w 2092"/>
                <a:gd name="T109" fmla="*/ 261 h 872"/>
                <a:gd name="T110" fmla="*/ 1983 w 2092"/>
                <a:gd name="T111" fmla="*/ 278 h 872"/>
                <a:gd name="T112" fmla="*/ 2010 w 2092"/>
                <a:gd name="T113" fmla="*/ 331 h 872"/>
                <a:gd name="T114" fmla="*/ 2055 w 2092"/>
                <a:gd name="T115" fmla="*/ 401 h 872"/>
                <a:gd name="T116" fmla="*/ 2091 w 2092"/>
                <a:gd name="T117" fmla="*/ 453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92" h="872">
                  <a:moveTo>
                    <a:pt x="0" y="453"/>
                  </a:moveTo>
                  <a:lnTo>
                    <a:pt x="0" y="418"/>
                  </a:lnTo>
                  <a:lnTo>
                    <a:pt x="9" y="401"/>
                  </a:lnTo>
                  <a:lnTo>
                    <a:pt x="18" y="365"/>
                  </a:lnTo>
                  <a:lnTo>
                    <a:pt x="27" y="331"/>
                  </a:lnTo>
                  <a:lnTo>
                    <a:pt x="27" y="296"/>
                  </a:lnTo>
                  <a:lnTo>
                    <a:pt x="36" y="261"/>
                  </a:lnTo>
                  <a:lnTo>
                    <a:pt x="45" y="243"/>
                  </a:lnTo>
                  <a:lnTo>
                    <a:pt x="54" y="209"/>
                  </a:lnTo>
                  <a:lnTo>
                    <a:pt x="54" y="192"/>
                  </a:lnTo>
                  <a:lnTo>
                    <a:pt x="63" y="156"/>
                  </a:lnTo>
                  <a:lnTo>
                    <a:pt x="72" y="139"/>
                  </a:lnTo>
                  <a:lnTo>
                    <a:pt x="81" y="122"/>
                  </a:lnTo>
                  <a:lnTo>
                    <a:pt x="81" y="87"/>
                  </a:lnTo>
                  <a:lnTo>
                    <a:pt x="90" y="70"/>
                  </a:lnTo>
                  <a:lnTo>
                    <a:pt x="99" y="53"/>
                  </a:lnTo>
                  <a:lnTo>
                    <a:pt x="108" y="34"/>
                  </a:lnTo>
                  <a:lnTo>
                    <a:pt x="117" y="17"/>
                  </a:lnTo>
                  <a:lnTo>
                    <a:pt x="126" y="17"/>
                  </a:lnTo>
                  <a:lnTo>
                    <a:pt x="135" y="0"/>
                  </a:lnTo>
                  <a:lnTo>
                    <a:pt x="144" y="0"/>
                  </a:lnTo>
                  <a:lnTo>
                    <a:pt x="152" y="0"/>
                  </a:lnTo>
                  <a:lnTo>
                    <a:pt x="152" y="17"/>
                  </a:lnTo>
                  <a:lnTo>
                    <a:pt x="162" y="17"/>
                  </a:lnTo>
                  <a:lnTo>
                    <a:pt x="170" y="17"/>
                  </a:lnTo>
                  <a:lnTo>
                    <a:pt x="180" y="34"/>
                  </a:lnTo>
                  <a:lnTo>
                    <a:pt x="180" y="53"/>
                  </a:lnTo>
                  <a:lnTo>
                    <a:pt x="188" y="53"/>
                  </a:lnTo>
                  <a:lnTo>
                    <a:pt x="198" y="70"/>
                  </a:lnTo>
                  <a:lnTo>
                    <a:pt x="206" y="87"/>
                  </a:lnTo>
                  <a:lnTo>
                    <a:pt x="206" y="104"/>
                  </a:lnTo>
                  <a:lnTo>
                    <a:pt x="216" y="122"/>
                  </a:lnTo>
                  <a:lnTo>
                    <a:pt x="224" y="156"/>
                  </a:lnTo>
                  <a:lnTo>
                    <a:pt x="234" y="173"/>
                  </a:lnTo>
                  <a:lnTo>
                    <a:pt x="234" y="192"/>
                  </a:lnTo>
                  <a:lnTo>
                    <a:pt x="242" y="226"/>
                  </a:lnTo>
                  <a:lnTo>
                    <a:pt x="252" y="261"/>
                  </a:lnTo>
                  <a:lnTo>
                    <a:pt x="260" y="278"/>
                  </a:lnTo>
                  <a:lnTo>
                    <a:pt x="260" y="314"/>
                  </a:lnTo>
                  <a:lnTo>
                    <a:pt x="270" y="331"/>
                  </a:lnTo>
                  <a:lnTo>
                    <a:pt x="278" y="365"/>
                  </a:lnTo>
                  <a:lnTo>
                    <a:pt x="278" y="401"/>
                  </a:lnTo>
                  <a:lnTo>
                    <a:pt x="288" y="435"/>
                  </a:lnTo>
                  <a:lnTo>
                    <a:pt x="296" y="453"/>
                  </a:lnTo>
                  <a:lnTo>
                    <a:pt x="305" y="487"/>
                  </a:lnTo>
                  <a:lnTo>
                    <a:pt x="305" y="523"/>
                  </a:lnTo>
                  <a:lnTo>
                    <a:pt x="314" y="540"/>
                  </a:lnTo>
                  <a:lnTo>
                    <a:pt x="323" y="575"/>
                  </a:lnTo>
                  <a:lnTo>
                    <a:pt x="332" y="610"/>
                  </a:lnTo>
                  <a:lnTo>
                    <a:pt x="332" y="627"/>
                  </a:lnTo>
                  <a:lnTo>
                    <a:pt x="341" y="662"/>
                  </a:lnTo>
                  <a:lnTo>
                    <a:pt x="350" y="679"/>
                  </a:lnTo>
                  <a:lnTo>
                    <a:pt x="359" y="715"/>
                  </a:lnTo>
                  <a:lnTo>
                    <a:pt x="359" y="732"/>
                  </a:lnTo>
                  <a:lnTo>
                    <a:pt x="368" y="749"/>
                  </a:lnTo>
                  <a:lnTo>
                    <a:pt x="377" y="767"/>
                  </a:lnTo>
                  <a:lnTo>
                    <a:pt x="386" y="784"/>
                  </a:lnTo>
                  <a:lnTo>
                    <a:pt x="386" y="801"/>
                  </a:lnTo>
                  <a:lnTo>
                    <a:pt x="395" y="818"/>
                  </a:lnTo>
                  <a:lnTo>
                    <a:pt x="404" y="837"/>
                  </a:lnTo>
                  <a:lnTo>
                    <a:pt x="413" y="837"/>
                  </a:lnTo>
                  <a:lnTo>
                    <a:pt x="413" y="854"/>
                  </a:lnTo>
                  <a:lnTo>
                    <a:pt x="422" y="854"/>
                  </a:lnTo>
                  <a:lnTo>
                    <a:pt x="431" y="871"/>
                  </a:lnTo>
                  <a:lnTo>
                    <a:pt x="440" y="871"/>
                  </a:lnTo>
                  <a:lnTo>
                    <a:pt x="449" y="871"/>
                  </a:lnTo>
                  <a:lnTo>
                    <a:pt x="458" y="871"/>
                  </a:lnTo>
                  <a:lnTo>
                    <a:pt x="458" y="854"/>
                  </a:lnTo>
                  <a:lnTo>
                    <a:pt x="467" y="854"/>
                  </a:lnTo>
                  <a:lnTo>
                    <a:pt x="475" y="837"/>
                  </a:lnTo>
                  <a:lnTo>
                    <a:pt x="485" y="837"/>
                  </a:lnTo>
                  <a:lnTo>
                    <a:pt x="485" y="818"/>
                  </a:lnTo>
                  <a:lnTo>
                    <a:pt x="493" y="801"/>
                  </a:lnTo>
                  <a:lnTo>
                    <a:pt x="503" y="784"/>
                  </a:lnTo>
                  <a:lnTo>
                    <a:pt x="511" y="767"/>
                  </a:lnTo>
                  <a:lnTo>
                    <a:pt x="511" y="749"/>
                  </a:lnTo>
                  <a:lnTo>
                    <a:pt x="521" y="732"/>
                  </a:lnTo>
                  <a:lnTo>
                    <a:pt x="529" y="715"/>
                  </a:lnTo>
                  <a:lnTo>
                    <a:pt x="539" y="698"/>
                  </a:lnTo>
                  <a:lnTo>
                    <a:pt x="539" y="662"/>
                  </a:lnTo>
                  <a:lnTo>
                    <a:pt x="547" y="645"/>
                  </a:lnTo>
                  <a:lnTo>
                    <a:pt x="557" y="627"/>
                  </a:lnTo>
                  <a:lnTo>
                    <a:pt x="565" y="593"/>
                  </a:lnTo>
                  <a:lnTo>
                    <a:pt x="565" y="575"/>
                  </a:lnTo>
                  <a:lnTo>
                    <a:pt x="575" y="540"/>
                  </a:lnTo>
                  <a:lnTo>
                    <a:pt x="583" y="506"/>
                  </a:lnTo>
                  <a:lnTo>
                    <a:pt x="583" y="487"/>
                  </a:lnTo>
                  <a:lnTo>
                    <a:pt x="593" y="453"/>
                  </a:lnTo>
                  <a:lnTo>
                    <a:pt x="601" y="435"/>
                  </a:lnTo>
                  <a:lnTo>
                    <a:pt x="611" y="401"/>
                  </a:lnTo>
                  <a:lnTo>
                    <a:pt x="611" y="384"/>
                  </a:lnTo>
                  <a:lnTo>
                    <a:pt x="619" y="348"/>
                  </a:lnTo>
                  <a:lnTo>
                    <a:pt x="629" y="331"/>
                  </a:lnTo>
                  <a:lnTo>
                    <a:pt x="637" y="296"/>
                  </a:lnTo>
                  <a:lnTo>
                    <a:pt x="637" y="278"/>
                  </a:lnTo>
                  <a:lnTo>
                    <a:pt x="646" y="261"/>
                  </a:lnTo>
                  <a:lnTo>
                    <a:pt x="655" y="243"/>
                  </a:lnTo>
                  <a:lnTo>
                    <a:pt x="664" y="209"/>
                  </a:lnTo>
                  <a:lnTo>
                    <a:pt x="664" y="192"/>
                  </a:lnTo>
                  <a:lnTo>
                    <a:pt x="673" y="173"/>
                  </a:lnTo>
                  <a:lnTo>
                    <a:pt x="682" y="156"/>
                  </a:lnTo>
                  <a:lnTo>
                    <a:pt x="691" y="139"/>
                  </a:lnTo>
                  <a:lnTo>
                    <a:pt x="700" y="122"/>
                  </a:lnTo>
                  <a:lnTo>
                    <a:pt x="709" y="122"/>
                  </a:lnTo>
                  <a:lnTo>
                    <a:pt x="718" y="104"/>
                  </a:lnTo>
                  <a:lnTo>
                    <a:pt x="727" y="87"/>
                  </a:lnTo>
                  <a:lnTo>
                    <a:pt x="736" y="87"/>
                  </a:lnTo>
                  <a:lnTo>
                    <a:pt x="745" y="87"/>
                  </a:lnTo>
                  <a:lnTo>
                    <a:pt x="754" y="87"/>
                  </a:lnTo>
                  <a:lnTo>
                    <a:pt x="763" y="104"/>
                  </a:lnTo>
                  <a:lnTo>
                    <a:pt x="772" y="122"/>
                  </a:lnTo>
                  <a:lnTo>
                    <a:pt x="781" y="122"/>
                  </a:lnTo>
                  <a:lnTo>
                    <a:pt x="790" y="139"/>
                  </a:lnTo>
                  <a:lnTo>
                    <a:pt x="799" y="156"/>
                  </a:lnTo>
                  <a:lnTo>
                    <a:pt x="808" y="173"/>
                  </a:lnTo>
                  <a:lnTo>
                    <a:pt x="816" y="192"/>
                  </a:lnTo>
                  <a:lnTo>
                    <a:pt x="816" y="209"/>
                  </a:lnTo>
                  <a:lnTo>
                    <a:pt x="826" y="226"/>
                  </a:lnTo>
                  <a:lnTo>
                    <a:pt x="834" y="243"/>
                  </a:lnTo>
                  <a:lnTo>
                    <a:pt x="844" y="278"/>
                  </a:lnTo>
                  <a:lnTo>
                    <a:pt x="844" y="296"/>
                  </a:lnTo>
                  <a:lnTo>
                    <a:pt x="852" y="314"/>
                  </a:lnTo>
                  <a:lnTo>
                    <a:pt x="862" y="331"/>
                  </a:lnTo>
                  <a:lnTo>
                    <a:pt x="870" y="365"/>
                  </a:lnTo>
                  <a:lnTo>
                    <a:pt x="870" y="384"/>
                  </a:lnTo>
                  <a:lnTo>
                    <a:pt x="880" y="418"/>
                  </a:lnTo>
                  <a:lnTo>
                    <a:pt x="888" y="435"/>
                  </a:lnTo>
                  <a:lnTo>
                    <a:pt x="888" y="453"/>
                  </a:lnTo>
                  <a:lnTo>
                    <a:pt x="898" y="487"/>
                  </a:lnTo>
                  <a:lnTo>
                    <a:pt x="906" y="506"/>
                  </a:lnTo>
                  <a:lnTo>
                    <a:pt x="916" y="523"/>
                  </a:lnTo>
                  <a:lnTo>
                    <a:pt x="916" y="557"/>
                  </a:lnTo>
                  <a:lnTo>
                    <a:pt x="924" y="575"/>
                  </a:lnTo>
                  <a:lnTo>
                    <a:pt x="934" y="593"/>
                  </a:lnTo>
                  <a:lnTo>
                    <a:pt x="942" y="610"/>
                  </a:lnTo>
                  <a:lnTo>
                    <a:pt x="942" y="645"/>
                  </a:lnTo>
                  <a:lnTo>
                    <a:pt x="952" y="662"/>
                  </a:lnTo>
                  <a:lnTo>
                    <a:pt x="960" y="679"/>
                  </a:lnTo>
                  <a:lnTo>
                    <a:pt x="970" y="698"/>
                  </a:lnTo>
                  <a:lnTo>
                    <a:pt x="970" y="715"/>
                  </a:lnTo>
                  <a:lnTo>
                    <a:pt x="978" y="715"/>
                  </a:lnTo>
                  <a:lnTo>
                    <a:pt x="988" y="732"/>
                  </a:lnTo>
                  <a:lnTo>
                    <a:pt x="996" y="749"/>
                  </a:lnTo>
                  <a:lnTo>
                    <a:pt x="1005" y="767"/>
                  </a:lnTo>
                  <a:lnTo>
                    <a:pt x="1014" y="767"/>
                  </a:lnTo>
                  <a:lnTo>
                    <a:pt x="1023" y="784"/>
                  </a:lnTo>
                  <a:lnTo>
                    <a:pt x="1032" y="784"/>
                  </a:lnTo>
                  <a:lnTo>
                    <a:pt x="1041" y="784"/>
                  </a:lnTo>
                  <a:lnTo>
                    <a:pt x="1050" y="784"/>
                  </a:lnTo>
                  <a:lnTo>
                    <a:pt x="1059" y="784"/>
                  </a:lnTo>
                  <a:lnTo>
                    <a:pt x="1068" y="767"/>
                  </a:lnTo>
                  <a:lnTo>
                    <a:pt x="1077" y="749"/>
                  </a:lnTo>
                  <a:lnTo>
                    <a:pt x="1086" y="749"/>
                  </a:lnTo>
                  <a:lnTo>
                    <a:pt x="1095" y="732"/>
                  </a:lnTo>
                  <a:lnTo>
                    <a:pt x="1095" y="715"/>
                  </a:lnTo>
                  <a:lnTo>
                    <a:pt x="1104" y="715"/>
                  </a:lnTo>
                  <a:lnTo>
                    <a:pt x="1113" y="698"/>
                  </a:lnTo>
                  <a:lnTo>
                    <a:pt x="1122" y="679"/>
                  </a:lnTo>
                  <a:lnTo>
                    <a:pt x="1122" y="662"/>
                  </a:lnTo>
                  <a:lnTo>
                    <a:pt x="1131" y="645"/>
                  </a:lnTo>
                  <a:lnTo>
                    <a:pt x="1140" y="627"/>
                  </a:lnTo>
                  <a:lnTo>
                    <a:pt x="1149" y="610"/>
                  </a:lnTo>
                  <a:lnTo>
                    <a:pt x="1149" y="593"/>
                  </a:lnTo>
                  <a:lnTo>
                    <a:pt x="1158" y="557"/>
                  </a:lnTo>
                  <a:lnTo>
                    <a:pt x="1167" y="540"/>
                  </a:lnTo>
                  <a:lnTo>
                    <a:pt x="1175" y="523"/>
                  </a:lnTo>
                  <a:lnTo>
                    <a:pt x="1175" y="506"/>
                  </a:lnTo>
                  <a:lnTo>
                    <a:pt x="1185" y="487"/>
                  </a:lnTo>
                  <a:lnTo>
                    <a:pt x="1193" y="453"/>
                  </a:lnTo>
                  <a:lnTo>
                    <a:pt x="1193" y="435"/>
                  </a:lnTo>
                  <a:lnTo>
                    <a:pt x="1203" y="418"/>
                  </a:lnTo>
                  <a:lnTo>
                    <a:pt x="1211" y="401"/>
                  </a:lnTo>
                  <a:lnTo>
                    <a:pt x="1221" y="384"/>
                  </a:lnTo>
                  <a:lnTo>
                    <a:pt x="1221" y="348"/>
                  </a:lnTo>
                  <a:lnTo>
                    <a:pt x="1229" y="331"/>
                  </a:lnTo>
                  <a:lnTo>
                    <a:pt x="1239" y="314"/>
                  </a:lnTo>
                  <a:lnTo>
                    <a:pt x="1247" y="296"/>
                  </a:lnTo>
                  <a:lnTo>
                    <a:pt x="1247" y="278"/>
                  </a:lnTo>
                  <a:lnTo>
                    <a:pt x="1257" y="261"/>
                  </a:lnTo>
                  <a:lnTo>
                    <a:pt x="1265" y="261"/>
                  </a:lnTo>
                  <a:lnTo>
                    <a:pt x="1275" y="243"/>
                  </a:lnTo>
                  <a:lnTo>
                    <a:pt x="1275" y="226"/>
                  </a:lnTo>
                  <a:lnTo>
                    <a:pt x="1283" y="226"/>
                  </a:lnTo>
                  <a:lnTo>
                    <a:pt x="1293" y="209"/>
                  </a:lnTo>
                  <a:lnTo>
                    <a:pt x="1301" y="192"/>
                  </a:lnTo>
                  <a:lnTo>
                    <a:pt x="1311" y="192"/>
                  </a:lnTo>
                  <a:lnTo>
                    <a:pt x="1319" y="173"/>
                  </a:lnTo>
                  <a:lnTo>
                    <a:pt x="1329" y="173"/>
                  </a:lnTo>
                  <a:lnTo>
                    <a:pt x="1337" y="173"/>
                  </a:lnTo>
                  <a:lnTo>
                    <a:pt x="1346" y="173"/>
                  </a:lnTo>
                  <a:lnTo>
                    <a:pt x="1355" y="173"/>
                  </a:lnTo>
                  <a:lnTo>
                    <a:pt x="1355" y="192"/>
                  </a:lnTo>
                  <a:lnTo>
                    <a:pt x="1364" y="192"/>
                  </a:lnTo>
                  <a:lnTo>
                    <a:pt x="1373" y="192"/>
                  </a:lnTo>
                  <a:lnTo>
                    <a:pt x="1373" y="209"/>
                  </a:lnTo>
                  <a:lnTo>
                    <a:pt x="1382" y="209"/>
                  </a:lnTo>
                  <a:lnTo>
                    <a:pt x="1391" y="226"/>
                  </a:lnTo>
                  <a:lnTo>
                    <a:pt x="1400" y="226"/>
                  </a:lnTo>
                  <a:lnTo>
                    <a:pt x="1400" y="243"/>
                  </a:lnTo>
                  <a:lnTo>
                    <a:pt x="1409" y="261"/>
                  </a:lnTo>
                  <a:lnTo>
                    <a:pt x="1418" y="278"/>
                  </a:lnTo>
                  <a:lnTo>
                    <a:pt x="1427" y="278"/>
                  </a:lnTo>
                  <a:lnTo>
                    <a:pt x="1427" y="296"/>
                  </a:lnTo>
                  <a:lnTo>
                    <a:pt x="1436" y="314"/>
                  </a:lnTo>
                  <a:lnTo>
                    <a:pt x="1445" y="331"/>
                  </a:lnTo>
                  <a:lnTo>
                    <a:pt x="1454" y="348"/>
                  </a:lnTo>
                  <a:lnTo>
                    <a:pt x="1454" y="365"/>
                  </a:lnTo>
                  <a:lnTo>
                    <a:pt x="1463" y="384"/>
                  </a:lnTo>
                  <a:lnTo>
                    <a:pt x="1472" y="401"/>
                  </a:lnTo>
                  <a:lnTo>
                    <a:pt x="1481" y="418"/>
                  </a:lnTo>
                  <a:lnTo>
                    <a:pt x="1481" y="435"/>
                  </a:lnTo>
                  <a:lnTo>
                    <a:pt x="1490" y="453"/>
                  </a:lnTo>
                  <a:lnTo>
                    <a:pt x="1499" y="470"/>
                  </a:lnTo>
                  <a:lnTo>
                    <a:pt x="1499" y="487"/>
                  </a:lnTo>
                  <a:lnTo>
                    <a:pt x="1508" y="506"/>
                  </a:lnTo>
                  <a:lnTo>
                    <a:pt x="1516" y="523"/>
                  </a:lnTo>
                  <a:lnTo>
                    <a:pt x="1526" y="540"/>
                  </a:lnTo>
                  <a:lnTo>
                    <a:pt x="1526" y="557"/>
                  </a:lnTo>
                  <a:lnTo>
                    <a:pt x="1534" y="575"/>
                  </a:lnTo>
                  <a:lnTo>
                    <a:pt x="1544" y="593"/>
                  </a:lnTo>
                  <a:lnTo>
                    <a:pt x="1552" y="610"/>
                  </a:lnTo>
                  <a:lnTo>
                    <a:pt x="1552" y="627"/>
                  </a:lnTo>
                  <a:lnTo>
                    <a:pt x="1562" y="627"/>
                  </a:lnTo>
                  <a:lnTo>
                    <a:pt x="1570" y="645"/>
                  </a:lnTo>
                  <a:lnTo>
                    <a:pt x="1580" y="662"/>
                  </a:lnTo>
                  <a:lnTo>
                    <a:pt x="1588" y="679"/>
                  </a:lnTo>
                  <a:lnTo>
                    <a:pt x="1598" y="679"/>
                  </a:lnTo>
                  <a:lnTo>
                    <a:pt x="1606" y="679"/>
                  </a:lnTo>
                  <a:lnTo>
                    <a:pt x="1606" y="698"/>
                  </a:lnTo>
                  <a:lnTo>
                    <a:pt x="1616" y="698"/>
                  </a:lnTo>
                  <a:lnTo>
                    <a:pt x="1624" y="698"/>
                  </a:lnTo>
                  <a:lnTo>
                    <a:pt x="1634" y="698"/>
                  </a:lnTo>
                  <a:lnTo>
                    <a:pt x="1642" y="698"/>
                  </a:lnTo>
                  <a:lnTo>
                    <a:pt x="1652" y="698"/>
                  </a:lnTo>
                  <a:lnTo>
                    <a:pt x="1660" y="698"/>
                  </a:lnTo>
                  <a:lnTo>
                    <a:pt x="1660" y="679"/>
                  </a:lnTo>
                  <a:lnTo>
                    <a:pt x="1669" y="679"/>
                  </a:lnTo>
                  <a:lnTo>
                    <a:pt x="1678" y="679"/>
                  </a:lnTo>
                  <a:lnTo>
                    <a:pt x="1678" y="662"/>
                  </a:lnTo>
                  <a:lnTo>
                    <a:pt x="1687" y="662"/>
                  </a:lnTo>
                  <a:lnTo>
                    <a:pt x="1696" y="645"/>
                  </a:lnTo>
                  <a:lnTo>
                    <a:pt x="1705" y="645"/>
                  </a:lnTo>
                  <a:lnTo>
                    <a:pt x="1705" y="627"/>
                  </a:lnTo>
                  <a:lnTo>
                    <a:pt x="1714" y="610"/>
                  </a:lnTo>
                  <a:lnTo>
                    <a:pt x="1723" y="610"/>
                  </a:lnTo>
                  <a:lnTo>
                    <a:pt x="1732" y="593"/>
                  </a:lnTo>
                  <a:lnTo>
                    <a:pt x="1732" y="575"/>
                  </a:lnTo>
                  <a:lnTo>
                    <a:pt x="1741" y="557"/>
                  </a:lnTo>
                  <a:lnTo>
                    <a:pt x="1750" y="557"/>
                  </a:lnTo>
                  <a:lnTo>
                    <a:pt x="1759" y="540"/>
                  </a:lnTo>
                  <a:lnTo>
                    <a:pt x="1759" y="523"/>
                  </a:lnTo>
                  <a:lnTo>
                    <a:pt x="1768" y="506"/>
                  </a:lnTo>
                  <a:lnTo>
                    <a:pt x="1777" y="487"/>
                  </a:lnTo>
                  <a:lnTo>
                    <a:pt x="1786" y="470"/>
                  </a:lnTo>
                  <a:lnTo>
                    <a:pt x="1786" y="453"/>
                  </a:lnTo>
                  <a:lnTo>
                    <a:pt x="1795" y="435"/>
                  </a:lnTo>
                  <a:lnTo>
                    <a:pt x="1804" y="435"/>
                  </a:lnTo>
                  <a:lnTo>
                    <a:pt x="1813" y="418"/>
                  </a:lnTo>
                  <a:lnTo>
                    <a:pt x="1813" y="401"/>
                  </a:lnTo>
                  <a:lnTo>
                    <a:pt x="1822" y="384"/>
                  </a:lnTo>
                  <a:lnTo>
                    <a:pt x="1831" y="365"/>
                  </a:lnTo>
                  <a:lnTo>
                    <a:pt x="1840" y="348"/>
                  </a:lnTo>
                  <a:lnTo>
                    <a:pt x="1849" y="331"/>
                  </a:lnTo>
                  <a:lnTo>
                    <a:pt x="1857" y="331"/>
                  </a:lnTo>
                  <a:lnTo>
                    <a:pt x="1857" y="314"/>
                  </a:lnTo>
                  <a:lnTo>
                    <a:pt x="1867" y="314"/>
                  </a:lnTo>
                  <a:lnTo>
                    <a:pt x="1875" y="296"/>
                  </a:lnTo>
                  <a:lnTo>
                    <a:pt x="1885" y="296"/>
                  </a:lnTo>
                  <a:lnTo>
                    <a:pt x="1885" y="278"/>
                  </a:lnTo>
                  <a:lnTo>
                    <a:pt x="1893" y="278"/>
                  </a:lnTo>
                  <a:lnTo>
                    <a:pt x="1903" y="278"/>
                  </a:lnTo>
                  <a:lnTo>
                    <a:pt x="1911" y="261"/>
                  </a:lnTo>
                  <a:lnTo>
                    <a:pt x="1921" y="261"/>
                  </a:lnTo>
                  <a:lnTo>
                    <a:pt x="1929" y="261"/>
                  </a:lnTo>
                  <a:lnTo>
                    <a:pt x="1939" y="261"/>
                  </a:lnTo>
                  <a:lnTo>
                    <a:pt x="1947" y="261"/>
                  </a:lnTo>
                  <a:lnTo>
                    <a:pt x="1956" y="261"/>
                  </a:lnTo>
                  <a:lnTo>
                    <a:pt x="1965" y="278"/>
                  </a:lnTo>
                  <a:lnTo>
                    <a:pt x="1974" y="278"/>
                  </a:lnTo>
                  <a:lnTo>
                    <a:pt x="1983" y="278"/>
                  </a:lnTo>
                  <a:lnTo>
                    <a:pt x="1983" y="296"/>
                  </a:lnTo>
                  <a:lnTo>
                    <a:pt x="1992" y="296"/>
                  </a:lnTo>
                  <a:lnTo>
                    <a:pt x="2001" y="314"/>
                  </a:lnTo>
                  <a:lnTo>
                    <a:pt x="2010" y="314"/>
                  </a:lnTo>
                  <a:lnTo>
                    <a:pt x="2010" y="331"/>
                  </a:lnTo>
                  <a:lnTo>
                    <a:pt x="2019" y="348"/>
                  </a:lnTo>
                  <a:lnTo>
                    <a:pt x="2028" y="348"/>
                  </a:lnTo>
                  <a:lnTo>
                    <a:pt x="2037" y="365"/>
                  </a:lnTo>
                  <a:lnTo>
                    <a:pt x="2046" y="384"/>
                  </a:lnTo>
                  <a:lnTo>
                    <a:pt x="2055" y="401"/>
                  </a:lnTo>
                  <a:lnTo>
                    <a:pt x="2064" y="401"/>
                  </a:lnTo>
                  <a:lnTo>
                    <a:pt x="2064" y="418"/>
                  </a:lnTo>
                  <a:lnTo>
                    <a:pt x="2073" y="435"/>
                  </a:lnTo>
                  <a:lnTo>
                    <a:pt x="2082" y="453"/>
                  </a:lnTo>
                  <a:lnTo>
                    <a:pt x="2091" y="453"/>
                  </a:lnTo>
                </a:path>
              </a:pathLst>
            </a:custGeom>
            <a:noFill/>
            <a:ln w="50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096" name="Line 16"/>
            <p:cNvSpPr>
              <a:spLocks noChangeShapeType="1"/>
            </p:cNvSpPr>
            <p:nvPr/>
          </p:nvSpPr>
          <p:spPr bwMode="auto">
            <a:xfrm>
              <a:off x="192" y="1584"/>
              <a:ext cx="28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097" name="Line 17"/>
            <p:cNvSpPr>
              <a:spLocks noChangeShapeType="1"/>
            </p:cNvSpPr>
            <p:nvPr/>
          </p:nvSpPr>
          <p:spPr bwMode="auto">
            <a:xfrm>
              <a:off x="228" y="2016"/>
              <a:ext cx="28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098" name="Line 18"/>
            <p:cNvSpPr>
              <a:spLocks noChangeShapeType="1"/>
            </p:cNvSpPr>
            <p:nvPr/>
          </p:nvSpPr>
          <p:spPr bwMode="auto">
            <a:xfrm>
              <a:off x="2592" y="1344"/>
              <a:ext cx="52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099" name="Rectangle 19"/>
            <p:cNvSpPr>
              <a:spLocks noChangeArrowheads="1"/>
            </p:cNvSpPr>
            <p:nvPr/>
          </p:nvSpPr>
          <p:spPr bwMode="auto">
            <a:xfrm>
              <a:off x="2487" y="1111"/>
              <a:ext cx="81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kumimoji="0" lang="en-US" altLang="zh-CN" sz="2000" b="1">
                  <a:solidFill>
                    <a:srgbClr val="000000"/>
                  </a:solidFill>
                  <a:latin typeface="Arial" pitchFamily="34" charset="0"/>
                  <a:ea typeface="楷体" pitchFamily="49" charset="-122"/>
                </a:rPr>
                <a:t>dB Loss</a:t>
              </a:r>
            </a:p>
          </p:txBody>
        </p:sp>
        <p:sp>
          <p:nvSpPr>
            <p:cNvPr id="46100" name="Rectangle 20"/>
            <p:cNvSpPr>
              <a:spLocks noChangeArrowheads="1"/>
            </p:cNvSpPr>
            <p:nvPr/>
          </p:nvSpPr>
          <p:spPr bwMode="auto">
            <a:xfrm>
              <a:off x="196" y="280"/>
              <a:ext cx="760" cy="4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kumimoji="0" lang="en-US" altLang="zh-CN" sz="2000" b="1">
                  <a:solidFill>
                    <a:srgbClr val="000000"/>
                  </a:solidFill>
                  <a:latin typeface="Arial" pitchFamily="34" charset="0"/>
                  <a:ea typeface="楷体" pitchFamily="49" charset="-122"/>
                </a:rPr>
                <a:t>Signal</a:t>
              </a:r>
              <a:br>
                <a:rPr kumimoji="0" lang="en-US" altLang="zh-CN" sz="2000" b="1">
                  <a:solidFill>
                    <a:srgbClr val="000000"/>
                  </a:solidFill>
                  <a:latin typeface="Arial" pitchFamily="34" charset="0"/>
                  <a:ea typeface="楷体" pitchFamily="49" charset="-122"/>
                </a:rPr>
              </a:br>
              <a:r>
                <a:rPr kumimoji="0" lang="en-US" altLang="zh-CN" sz="2000" b="1">
                  <a:solidFill>
                    <a:srgbClr val="000000"/>
                  </a:solidFill>
                  <a:latin typeface="Arial" pitchFamily="34" charset="0"/>
                  <a:ea typeface="楷体" pitchFamily="49" charset="-122"/>
                </a:rPr>
                <a:t>Source</a:t>
              </a:r>
            </a:p>
          </p:txBody>
        </p:sp>
        <p:sp>
          <p:nvSpPr>
            <p:cNvPr id="46101" name="Rectangle 21"/>
            <p:cNvSpPr>
              <a:spLocks noChangeArrowheads="1"/>
            </p:cNvSpPr>
            <p:nvPr/>
          </p:nvSpPr>
          <p:spPr bwMode="auto">
            <a:xfrm>
              <a:off x="2572" y="256"/>
              <a:ext cx="760" cy="4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kumimoji="0" lang="en-US" altLang="zh-CN" sz="2000" b="1">
                  <a:solidFill>
                    <a:srgbClr val="000000"/>
                  </a:solidFill>
                  <a:latin typeface="Arial" pitchFamily="34" charset="0"/>
                  <a:ea typeface="楷体" pitchFamily="49" charset="-122"/>
                </a:rPr>
                <a:t>Signal</a:t>
              </a:r>
              <a:br>
                <a:rPr kumimoji="0" lang="en-US" altLang="zh-CN" sz="2000" b="1">
                  <a:solidFill>
                    <a:srgbClr val="000000"/>
                  </a:solidFill>
                  <a:latin typeface="Arial" pitchFamily="34" charset="0"/>
                  <a:ea typeface="楷体" pitchFamily="49" charset="-122"/>
                </a:rPr>
              </a:br>
              <a:r>
                <a:rPr kumimoji="0" lang="en-US" altLang="zh-CN" sz="2000" b="1">
                  <a:solidFill>
                    <a:srgbClr val="000000"/>
                  </a:solidFill>
                  <a:latin typeface="Arial" pitchFamily="34" charset="0"/>
                  <a:ea typeface="楷体" pitchFamily="49" charset="-122"/>
                </a:rPr>
                <a:t>Receiver</a:t>
              </a:r>
            </a:p>
          </p:txBody>
        </p:sp>
        <p:sp>
          <p:nvSpPr>
            <p:cNvPr id="46102" name="Line 22"/>
            <p:cNvSpPr>
              <a:spLocks noChangeShapeType="1"/>
            </p:cNvSpPr>
            <p:nvPr/>
          </p:nvSpPr>
          <p:spPr bwMode="auto">
            <a:xfrm>
              <a:off x="960" y="468"/>
              <a:ext cx="15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6103" name="Group 23"/>
            <p:cNvGrpSpPr>
              <a:grpSpLocks/>
            </p:cNvGrpSpPr>
            <p:nvPr/>
          </p:nvGrpSpPr>
          <p:grpSpPr bwMode="auto">
            <a:xfrm>
              <a:off x="228" y="864"/>
              <a:ext cx="2880" cy="240"/>
              <a:chOff x="228" y="864"/>
              <a:chExt cx="2880" cy="240"/>
            </a:xfrm>
          </p:grpSpPr>
          <p:sp>
            <p:nvSpPr>
              <p:cNvPr id="46104" name="Line 24"/>
              <p:cNvSpPr>
                <a:spLocks noChangeShapeType="1"/>
              </p:cNvSpPr>
              <p:nvPr/>
            </p:nvSpPr>
            <p:spPr bwMode="auto">
              <a:xfrm>
                <a:off x="228" y="1080"/>
                <a:ext cx="288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6105" name="Line 25"/>
              <p:cNvSpPr>
                <a:spLocks noChangeShapeType="1"/>
              </p:cNvSpPr>
              <p:nvPr/>
            </p:nvSpPr>
            <p:spPr bwMode="auto">
              <a:xfrm>
                <a:off x="2880" y="864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6106" name="Line 26"/>
            <p:cNvSpPr>
              <a:spLocks noChangeShapeType="1"/>
            </p:cNvSpPr>
            <p:nvPr/>
          </p:nvSpPr>
          <p:spPr bwMode="auto">
            <a:xfrm flipV="1">
              <a:off x="2880" y="1344"/>
              <a:ext cx="0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6107" name="Rectangle 27"/>
          <p:cNvSpPr>
            <a:spLocks noChangeArrowheads="1"/>
          </p:cNvSpPr>
          <p:nvPr/>
        </p:nvSpPr>
        <p:spPr bwMode="auto">
          <a:xfrm>
            <a:off x="990600" y="1981200"/>
            <a:ext cx="3105150" cy="307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buClr>
                <a:schemeClr val="hlink"/>
              </a:buClr>
              <a:buFont typeface="Monotype Sorts" pitchFamily="2" charset="2"/>
              <a:buNone/>
            </a:pPr>
            <a:r>
              <a:rPr kumimoji="0" lang="zh-CN" altLang="en-US" b="1">
                <a:solidFill>
                  <a:srgbClr val="000000"/>
                </a:solidFill>
                <a:latin typeface="仿宋体" pitchFamily="18" charset="-122"/>
                <a:ea typeface="仿宋体" pitchFamily="18" charset="-122"/>
              </a:rPr>
              <a:t>衰减与下列因素有关</a:t>
            </a:r>
            <a:r>
              <a:rPr kumimoji="0" lang="en-US" altLang="zh-CN" sz="2800" b="1">
                <a:solidFill>
                  <a:srgbClr val="000000"/>
                </a:solidFill>
                <a:latin typeface="仿宋体" pitchFamily="18" charset="-122"/>
                <a:ea typeface="仿宋体" pitchFamily="18" charset="-122"/>
              </a:rPr>
              <a:t>:</a:t>
            </a:r>
          </a:p>
          <a:p>
            <a:pPr eaLnBrk="0" hangingPunct="0">
              <a:buClr>
                <a:schemeClr val="hlink"/>
              </a:buClr>
              <a:buFont typeface="Monotype Sorts" pitchFamily="2" charset="2"/>
              <a:buChar char="l"/>
            </a:pPr>
            <a:endParaRPr kumimoji="0" lang="en-US" altLang="zh-CN" b="1">
              <a:solidFill>
                <a:srgbClr val="000000"/>
              </a:solidFill>
              <a:latin typeface="仿宋体" pitchFamily="18" charset="-122"/>
              <a:ea typeface="仿宋体" pitchFamily="18" charset="-122"/>
            </a:endParaRPr>
          </a:p>
          <a:p>
            <a:pPr eaLnBrk="0" hangingPunct="0">
              <a:buClr>
                <a:srgbClr val="FF3300"/>
              </a:buClr>
              <a:buFont typeface="Monotype Sorts" pitchFamily="2" charset="2"/>
              <a:buChar char="l"/>
            </a:pPr>
            <a:r>
              <a:rPr kumimoji="0" lang="zh-CN" altLang="en-US" b="1">
                <a:solidFill>
                  <a:srgbClr val="000000"/>
                </a:solidFill>
                <a:latin typeface="仿宋体" pitchFamily="18" charset="-122"/>
                <a:ea typeface="仿宋体" pitchFamily="18" charset="-122"/>
              </a:rPr>
              <a:t>电缆线径</a:t>
            </a:r>
          </a:p>
          <a:p>
            <a:pPr eaLnBrk="0" hangingPunct="0">
              <a:buClr>
                <a:srgbClr val="FF3300"/>
              </a:buClr>
              <a:buFont typeface="Monotype Sorts" pitchFamily="2" charset="2"/>
              <a:buChar char="l"/>
            </a:pPr>
            <a:r>
              <a:rPr kumimoji="0" lang="zh-CN" altLang="en-US" b="1">
                <a:solidFill>
                  <a:srgbClr val="000000"/>
                </a:solidFill>
                <a:latin typeface="仿宋体" pitchFamily="18" charset="-122"/>
                <a:ea typeface="仿宋体" pitchFamily="18" charset="-122"/>
              </a:rPr>
              <a:t>频率</a:t>
            </a:r>
          </a:p>
          <a:p>
            <a:pPr eaLnBrk="0" hangingPunct="0">
              <a:buClr>
                <a:srgbClr val="FF3300"/>
              </a:buClr>
              <a:buFont typeface="Monotype Sorts" pitchFamily="2" charset="2"/>
              <a:buChar char="l"/>
            </a:pPr>
            <a:r>
              <a:rPr kumimoji="0" lang="zh-CN" altLang="en-US" b="1">
                <a:solidFill>
                  <a:srgbClr val="000000"/>
                </a:solidFill>
                <a:latin typeface="仿宋体" pitchFamily="18" charset="-122"/>
                <a:ea typeface="仿宋体" pitchFamily="18" charset="-122"/>
              </a:rPr>
              <a:t>温度</a:t>
            </a:r>
          </a:p>
          <a:p>
            <a:pPr eaLnBrk="0" hangingPunct="0">
              <a:buClr>
                <a:srgbClr val="FF3300"/>
              </a:buClr>
              <a:buFont typeface="Monotype Sorts" pitchFamily="2" charset="2"/>
              <a:buChar char="l"/>
            </a:pPr>
            <a:r>
              <a:rPr kumimoji="0" lang="zh-CN" altLang="en-US" b="1">
                <a:solidFill>
                  <a:srgbClr val="000000"/>
                </a:solidFill>
                <a:latin typeface="仿宋体" pitchFamily="18" charset="-122"/>
                <a:ea typeface="仿宋体" pitchFamily="18" charset="-122"/>
              </a:rPr>
              <a:t>链路长度</a:t>
            </a:r>
          </a:p>
          <a:p>
            <a:pPr eaLnBrk="0" hangingPunct="0">
              <a:buClr>
                <a:srgbClr val="FF3300"/>
              </a:buClr>
              <a:buFont typeface="Monotype Sorts" pitchFamily="2" charset="2"/>
              <a:buChar char="l"/>
            </a:pPr>
            <a:r>
              <a:rPr kumimoji="0" lang="zh-CN" altLang="en-US" b="1">
                <a:solidFill>
                  <a:srgbClr val="000000"/>
                </a:solidFill>
                <a:latin typeface="仿宋体" pitchFamily="18" charset="-122"/>
                <a:ea typeface="仿宋体" pitchFamily="18" charset="-122"/>
              </a:rPr>
              <a:t>湿度</a:t>
            </a:r>
          </a:p>
          <a:p>
            <a:pPr eaLnBrk="0" hangingPunct="0">
              <a:buClr>
                <a:srgbClr val="FF3300"/>
              </a:buClr>
              <a:buFont typeface="Monotype Sorts" pitchFamily="2" charset="2"/>
              <a:buNone/>
            </a:pPr>
            <a:endParaRPr kumimoji="0" lang="en-US" altLang="zh-CN" b="1">
              <a:solidFill>
                <a:srgbClr val="000000"/>
              </a:solidFill>
              <a:latin typeface="仿宋体" pitchFamily="18" charset="-122"/>
              <a:ea typeface="仿宋体" pitchFamily="18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8F4D-2B43-4AE4-80D4-4C042A43B03F}" type="slidenum">
              <a:rPr lang="en-US" altLang="zh-CN"/>
              <a:pPr/>
              <a:t>22</a:t>
            </a:fld>
            <a:endParaRPr lang="en-US" altLang="zh-CN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838200"/>
            <a:ext cx="7772400" cy="4114800"/>
          </a:xfrm>
          <a:noFill/>
          <a:ln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zh-CN" sz="2000">
              <a:latin typeface="黑体" pitchFamily="49" charset="-122"/>
              <a:ea typeface="黑体" pitchFamily="49" charset="-122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zh-CN" sz="2000">
              <a:latin typeface="黑体" pitchFamily="49" charset="-122"/>
              <a:ea typeface="黑体" pitchFamily="49" charset="-122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zh-CN" sz="2000"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62468" name="Object 4"/>
          <p:cNvGraphicFramePr>
            <a:graphicFrameLocks noChangeAspect="1"/>
          </p:cNvGraphicFramePr>
          <p:nvPr/>
        </p:nvGraphicFramePr>
        <p:xfrm>
          <a:off x="1143000" y="1066800"/>
          <a:ext cx="6958013" cy="417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3" name="Worksheet" r:id="rId4" imgW="4772254" imgH="2867254" progId="Excel.Sheet.8">
                  <p:embed/>
                </p:oleObj>
              </mc:Choice>
              <mc:Fallback>
                <p:oleObj name="Worksheet" r:id="rId4" imgW="4772254" imgH="2867254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066800"/>
                        <a:ext cx="6958013" cy="417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37936-1788-4A29-9B9D-C88631FBE06F}" type="slidenum">
              <a:rPr lang="en-US" altLang="zh-CN"/>
              <a:pPr/>
              <a:t>23</a:t>
            </a:fld>
            <a:endParaRPr lang="en-US" altLang="zh-CN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838200"/>
            <a:ext cx="7772400" cy="4114800"/>
          </a:xfrm>
          <a:noFill/>
          <a:ln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zh-CN" sz="2000">
              <a:latin typeface="黑体" pitchFamily="49" charset="-122"/>
              <a:ea typeface="黑体" pitchFamily="49" charset="-122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zh-CN" sz="2000">
              <a:latin typeface="黑体" pitchFamily="49" charset="-122"/>
              <a:ea typeface="黑体" pitchFamily="49" charset="-122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zh-CN" sz="2000"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66564" name="Object 4"/>
          <p:cNvGraphicFramePr>
            <a:graphicFrameLocks noChangeAspect="1"/>
          </p:cNvGraphicFramePr>
          <p:nvPr/>
        </p:nvGraphicFramePr>
        <p:xfrm>
          <a:off x="1219200" y="1112838"/>
          <a:ext cx="6858000" cy="413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9" name="Worksheet" r:id="rId4" imgW="4772254" imgH="2762707" progId="Excel.Sheet.8">
                  <p:embed/>
                </p:oleObj>
              </mc:Choice>
              <mc:Fallback>
                <p:oleObj name="Worksheet" r:id="rId4" imgW="4772254" imgH="2762707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112838"/>
                        <a:ext cx="6858000" cy="413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D06E6-CB95-4006-9A5E-92774D1BAC91}" type="slidenum">
              <a:rPr lang="en-US" altLang="zh-CN"/>
              <a:pPr/>
              <a:t>24</a:t>
            </a:fld>
            <a:endParaRPr lang="en-US" altLang="zh-CN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838200"/>
            <a:ext cx="7772400" cy="4114800"/>
          </a:xfrm>
          <a:noFill/>
          <a:ln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zh-CN" sz="2000">
              <a:latin typeface="黑体" pitchFamily="49" charset="-122"/>
              <a:ea typeface="黑体" pitchFamily="49" charset="-122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zh-CN" sz="2000">
              <a:latin typeface="黑体" pitchFamily="49" charset="-122"/>
              <a:ea typeface="黑体" pitchFamily="49" charset="-122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zh-CN" sz="2000"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68612" name="Object 4"/>
          <p:cNvGraphicFramePr>
            <a:graphicFrameLocks noChangeAspect="1"/>
          </p:cNvGraphicFramePr>
          <p:nvPr/>
        </p:nvGraphicFramePr>
        <p:xfrm>
          <a:off x="1219200" y="1295400"/>
          <a:ext cx="6934200" cy="360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7" name="Worksheet" r:id="rId4" imgW="4772254" imgH="2429256" progId="Excel.Sheet.8">
                  <p:embed/>
                </p:oleObj>
              </mc:Choice>
              <mc:Fallback>
                <p:oleObj name="Worksheet" r:id="rId4" imgW="4772254" imgH="2429256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295400"/>
                        <a:ext cx="6934200" cy="3605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2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EC98-04F5-455D-8E5E-1328F58E53CE}" type="slidenum">
              <a:rPr lang="en-US" altLang="zh-CN"/>
              <a:pPr/>
              <a:t>25</a:t>
            </a:fld>
            <a:endParaRPr lang="en-US" altLang="zh-CN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838200"/>
            <a:ext cx="7772400" cy="4114800"/>
          </a:xfrm>
          <a:noFill/>
          <a:ln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zh-CN" sz="2000">
              <a:latin typeface="黑体" pitchFamily="49" charset="-122"/>
              <a:ea typeface="黑体" pitchFamily="49" charset="-122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zh-CN" sz="2000">
              <a:latin typeface="黑体" pitchFamily="49" charset="-122"/>
              <a:ea typeface="黑体" pitchFamily="49" charset="-122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zh-CN" sz="2000"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48132" name="Object 4"/>
          <p:cNvGraphicFramePr>
            <a:graphicFrameLocks/>
          </p:cNvGraphicFramePr>
          <p:nvPr/>
        </p:nvGraphicFramePr>
        <p:xfrm>
          <a:off x="2109788" y="2168525"/>
          <a:ext cx="5483225" cy="161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8" name="Bitmap Image" r:id="rId4" imgW="3598096" imgH="1017433" progId="Paint.Picture">
                  <p:embed/>
                </p:oleObj>
              </mc:Choice>
              <mc:Fallback>
                <p:oleObj name="Bitmap Image" r:id="rId4" imgW="3598096" imgH="1017433" progId="Paint.Picture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9788" y="2168525"/>
                        <a:ext cx="5483225" cy="161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2971800" y="914400"/>
            <a:ext cx="30480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6038" rIns="90488" bIns="46038" anchor="b"/>
          <a:lstStyle/>
          <a:p>
            <a:r>
              <a:rPr lang="zh-CN" altLang="en-US" sz="2800">
                <a:solidFill>
                  <a:schemeClr val="tx2"/>
                </a:solidFill>
              </a:rPr>
              <a:t>近端串扰</a:t>
            </a:r>
            <a:r>
              <a:rPr lang="en-US" altLang="zh-CN" sz="2800">
                <a:solidFill>
                  <a:schemeClr val="tx2"/>
                </a:solidFill>
              </a:rPr>
              <a:t>(NEXT)</a:t>
            </a: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1203325" y="4495800"/>
            <a:ext cx="656907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DD9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6038" rIns="90488" bIns="46038"/>
          <a:lstStyle/>
          <a:p>
            <a:pPr marL="282575" indent="-282575" defTabSz="901700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en-US" altLang="zh-CN">
                <a:effectLst>
                  <a:outerShdw blurRad="38100" dist="38100" dir="2700000" algn="tl">
                    <a:srgbClr val="FFFFFF"/>
                  </a:outerShdw>
                </a:effectLst>
              </a:rPr>
              <a:t>NEXT</a:t>
            </a:r>
            <a:r>
              <a:rPr lang="zh-CN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－测试来自另一对线的干扰</a:t>
            </a:r>
          </a:p>
          <a:p>
            <a:pPr marL="282575" indent="-282575" defTabSz="901700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zh-CN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近端串扰－因为在信号发送端测试信号的泄漏</a:t>
            </a:r>
          </a:p>
          <a:p>
            <a:pPr marL="282575" indent="-282575" defTabSz="901700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en-US" altLang="zh-CN">
                <a:effectLst>
                  <a:outerShdw blurRad="38100" dist="38100" dir="2700000" algn="tl">
                    <a:srgbClr val="FFFFFF"/>
                  </a:outerShdw>
                </a:effectLst>
              </a:rPr>
              <a:t>NEXT</a:t>
            </a:r>
            <a:r>
              <a:rPr lang="zh-CN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－与温度和导管关系不大</a:t>
            </a:r>
          </a:p>
          <a:p>
            <a:pPr marL="282575" indent="-282575" defTabSz="901700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en-US" altLang="zh-CN">
                <a:effectLst>
                  <a:outerShdw blurRad="38100" dist="38100" dir="2700000" algn="tl">
                    <a:srgbClr val="FFFFFF"/>
                  </a:outerShdw>
                </a:effectLst>
              </a:rPr>
              <a:t>NEXT</a:t>
            </a:r>
            <a:r>
              <a:rPr lang="zh-CN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－对高速网络影响很大</a:t>
            </a:r>
          </a:p>
          <a:p>
            <a:pPr marL="282575" indent="-282575" defTabSz="901700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en-US" altLang="zh-CN">
                <a:effectLst>
                  <a:outerShdw blurRad="38100" dist="38100" dir="2700000" algn="tl">
                    <a:srgbClr val="FFFFFF"/>
                  </a:outerShdw>
                </a:effectLst>
              </a:rPr>
              <a:t>NEXT</a:t>
            </a:r>
            <a:r>
              <a:rPr lang="zh-CN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－</a:t>
            </a:r>
            <a:r>
              <a:rPr lang="zh-CN" altLang="en-US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规定要求进行双向测试</a:t>
            </a:r>
          </a:p>
        </p:txBody>
      </p:sp>
      <p:grpSp>
        <p:nvGrpSpPr>
          <p:cNvPr id="48135" name="Group 7"/>
          <p:cNvGrpSpPr>
            <a:grpSpLocks/>
          </p:cNvGrpSpPr>
          <p:nvPr/>
        </p:nvGrpSpPr>
        <p:grpSpPr bwMode="auto">
          <a:xfrm>
            <a:off x="533400" y="2232025"/>
            <a:ext cx="1590675" cy="1493838"/>
            <a:chOff x="526" y="1406"/>
            <a:chExt cx="844" cy="941"/>
          </a:xfrm>
        </p:grpSpPr>
        <p:sp>
          <p:nvSpPr>
            <p:cNvPr id="48136" name="Rectangle 8"/>
            <p:cNvSpPr>
              <a:spLocks noChangeArrowheads="1"/>
            </p:cNvSpPr>
            <p:nvPr/>
          </p:nvSpPr>
          <p:spPr bwMode="auto">
            <a:xfrm>
              <a:off x="526" y="1406"/>
              <a:ext cx="84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eaLnBrk="0" hangingPunct="0"/>
              <a:r>
                <a:rPr kumimoji="0" lang="en-US" altLang="zh-CN" sz="2000" b="1">
                  <a:solidFill>
                    <a:srgbClr val="000000"/>
                  </a:solidFill>
                  <a:latin typeface="Arial" pitchFamily="34" charset="0"/>
                  <a:ea typeface="楷体" pitchFamily="49" charset="-122"/>
                </a:rPr>
                <a:t>Transmit</a:t>
              </a:r>
            </a:p>
            <a:p>
              <a:pPr algn="ctr" eaLnBrk="0" hangingPunct="0"/>
              <a:r>
                <a:rPr kumimoji="0" lang="zh-CN" altLang="en-US" sz="2000" b="1">
                  <a:solidFill>
                    <a:srgbClr val="000000"/>
                  </a:solidFill>
                  <a:latin typeface="Arial" pitchFamily="34" charset="0"/>
                  <a:ea typeface="楷体" pitchFamily="49" charset="-122"/>
                </a:rPr>
                <a:t>发送</a:t>
              </a:r>
            </a:p>
          </p:txBody>
        </p:sp>
        <p:sp>
          <p:nvSpPr>
            <p:cNvPr id="48137" name="Rectangle 9"/>
            <p:cNvSpPr>
              <a:spLocks noChangeArrowheads="1"/>
            </p:cNvSpPr>
            <p:nvPr/>
          </p:nvSpPr>
          <p:spPr bwMode="auto">
            <a:xfrm>
              <a:off x="648" y="1905"/>
              <a:ext cx="60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kumimoji="0" lang="en-US" altLang="zh-CN" sz="2000" b="1">
                  <a:solidFill>
                    <a:srgbClr val="000000"/>
                  </a:solidFill>
                  <a:latin typeface="Arial" pitchFamily="34" charset="0"/>
                  <a:ea typeface="楷体" pitchFamily="49" charset="-122"/>
                </a:rPr>
                <a:t>Receive</a:t>
              </a:r>
            </a:p>
            <a:p>
              <a:pPr algn="ctr" eaLnBrk="0" hangingPunct="0"/>
              <a:r>
                <a:rPr kumimoji="0" lang="zh-CN" altLang="en-US" sz="2000" b="1">
                  <a:solidFill>
                    <a:srgbClr val="000000"/>
                  </a:solidFill>
                  <a:latin typeface="Arial" pitchFamily="34" charset="0"/>
                  <a:ea typeface="楷体" pitchFamily="49" charset="-122"/>
                </a:rPr>
                <a:t>接收</a:t>
              </a:r>
            </a:p>
          </p:txBody>
        </p:sp>
      </p:grpSp>
      <p:grpSp>
        <p:nvGrpSpPr>
          <p:cNvPr id="48138" name="Group 10"/>
          <p:cNvGrpSpPr>
            <a:grpSpLocks/>
          </p:cNvGrpSpPr>
          <p:nvPr/>
        </p:nvGrpSpPr>
        <p:grpSpPr bwMode="auto">
          <a:xfrm>
            <a:off x="2695575" y="2513013"/>
            <a:ext cx="827088" cy="866775"/>
            <a:chOff x="1863" y="1583"/>
            <a:chExt cx="541" cy="702"/>
          </a:xfrm>
        </p:grpSpPr>
        <p:sp>
          <p:nvSpPr>
            <p:cNvPr id="48139" name="Arc 11"/>
            <p:cNvSpPr>
              <a:spLocks/>
            </p:cNvSpPr>
            <p:nvPr/>
          </p:nvSpPr>
          <p:spPr bwMode="auto">
            <a:xfrm>
              <a:off x="1982" y="1583"/>
              <a:ext cx="422" cy="344"/>
            </a:xfrm>
            <a:custGeom>
              <a:avLst/>
              <a:gdLst>
                <a:gd name="G0" fmla="+- 51 0 0"/>
                <a:gd name="G1" fmla="+- 21600 0 0"/>
                <a:gd name="G2" fmla="+- 21600 0 0"/>
                <a:gd name="T0" fmla="*/ 0 w 21651"/>
                <a:gd name="T1" fmla="*/ 0 h 21600"/>
                <a:gd name="T2" fmla="*/ 21651 w 21651"/>
                <a:gd name="T3" fmla="*/ 21600 h 21600"/>
                <a:gd name="T4" fmla="*/ 51 w 2165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51" h="21600" fill="none" extrusionOk="0">
                  <a:moveTo>
                    <a:pt x="0" y="0"/>
                  </a:moveTo>
                  <a:cubicBezTo>
                    <a:pt x="17" y="0"/>
                    <a:pt x="34" y="-1"/>
                    <a:pt x="51" y="0"/>
                  </a:cubicBezTo>
                  <a:cubicBezTo>
                    <a:pt x="11980" y="0"/>
                    <a:pt x="21651" y="9670"/>
                    <a:pt x="21651" y="21600"/>
                  </a:cubicBezTo>
                </a:path>
                <a:path w="21651" h="21600" stroke="0" extrusionOk="0">
                  <a:moveTo>
                    <a:pt x="0" y="0"/>
                  </a:moveTo>
                  <a:cubicBezTo>
                    <a:pt x="17" y="0"/>
                    <a:pt x="34" y="-1"/>
                    <a:pt x="51" y="0"/>
                  </a:cubicBezTo>
                  <a:cubicBezTo>
                    <a:pt x="11980" y="0"/>
                    <a:pt x="21651" y="9670"/>
                    <a:pt x="21651" y="21600"/>
                  </a:cubicBezTo>
                  <a:lnTo>
                    <a:pt x="51" y="21600"/>
                  </a:lnTo>
                  <a:close/>
                </a:path>
              </a:pathLst>
            </a:custGeom>
            <a:noFill/>
            <a:ln w="76200" cap="rnd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140" name="Arc 12"/>
            <p:cNvSpPr>
              <a:spLocks/>
            </p:cNvSpPr>
            <p:nvPr/>
          </p:nvSpPr>
          <p:spPr bwMode="auto">
            <a:xfrm>
              <a:off x="1982" y="1924"/>
              <a:ext cx="422" cy="343"/>
            </a:xfrm>
            <a:custGeom>
              <a:avLst/>
              <a:gdLst>
                <a:gd name="G0" fmla="+- 51 0 0"/>
                <a:gd name="G1" fmla="+- 63 0 0"/>
                <a:gd name="G2" fmla="+- 21600 0 0"/>
                <a:gd name="T0" fmla="*/ 21651 w 21651"/>
                <a:gd name="T1" fmla="*/ 0 h 21663"/>
                <a:gd name="T2" fmla="*/ 0 w 21651"/>
                <a:gd name="T3" fmla="*/ 21663 h 21663"/>
                <a:gd name="T4" fmla="*/ 51 w 21651"/>
                <a:gd name="T5" fmla="*/ 63 h 21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51" h="21663" fill="none" extrusionOk="0">
                  <a:moveTo>
                    <a:pt x="21650" y="0"/>
                  </a:moveTo>
                  <a:cubicBezTo>
                    <a:pt x="21650" y="21"/>
                    <a:pt x="21651" y="42"/>
                    <a:pt x="21651" y="63"/>
                  </a:cubicBezTo>
                  <a:cubicBezTo>
                    <a:pt x="21651" y="11992"/>
                    <a:pt x="11980" y="21663"/>
                    <a:pt x="51" y="21663"/>
                  </a:cubicBezTo>
                  <a:cubicBezTo>
                    <a:pt x="34" y="21663"/>
                    <a:pt x="17" y="21662"/>
                    <a:pt x="0" y="21662"/>
                  </a:cubicBezTo>
                </a:path>
                <a:path w="21651" h="21663" stroke="0" extrusionOk="0">
                  <a:moveTo>
                    <a:pt x="21650" y="0"/>
                  </a:moveTo>
                  <a:cubicBezTo>
                    <a:pt x="21650" y="21"/>
                    <a:pt x="21651" y="42"/>
                    <a:pt x="21651" y="63"/>
                  </a:cubicBezTo>
                  <a:cubicBezTo>
                    <a:pt x="21651" y="11992"/>
                    <a:pt x="11980" y="21663"/>
                    <a:pt x="51" y="21663"/>
                  </a:cubicBezTo>
                  <a:cubicBezTo>
                    <a:pt x="34" y="21663"/>
                    <a:pt x="17" y="21662"/>
                    <a:pt x="0" y="21662"/>
                  </a:cubicBezTo>
                  <a:lnTo>
                    <a:pt x="51" y="63"/>
                  </a:lnTo>
                  <a:close/>
                </a:path>
              </a:pathLst>
            </a:custGeom>
            <a:noFill/>
            <a:ln w="76200" cap="rnd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141" name="Line 13"/>
            <p:cNvSpPr>
              <a:spLocks noChangeShapeType="1"/>
            </p:cNvSpPr>
            <p:nvPr/>
          </p:nvSpPr>
          <p:spPr bwMode="auto">
            <a:xfrm flipH="1">
              <a:off x="1863" y="2285"/>
              <a:ext cx="187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8142" name="Line 14"/>
          <p:cNvSpPr>
            <a:spLocks noChangeShapeType="1"/>
          </p:cNvSpPr>
          <p:nvPr/>
        </p:nvSpPr>
        <p:spPr bwMode="auto">
          <a:xfrm>
            <a:off x="3729038" y="1981200"/>
            <a:ext cx="1165225" cy="0"/>
          </a:xfrm>
          <a:prstGeom prst="line">
            <a:avLst/>
          </a:prstGeom>
          <a:noFill/>
          <a:ln w="76200">
            <a:solidFill>
              <a:srgbClr val="063DE8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43" name="Rectangle 15"/>
          <p:cNvSpPr>
            <a:spLocks noChangeArrowheads="1"/>
          </p:cNvSpPr>
          <p:nvPr/>
        </p:nvSpPr>
        <p:spPr bwMode="auto">
          <a:xfrm>
            <a:off x="3638550" y="1524000"/>
            <a:ext cx="139382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pPr algn="ctr" eaLnBrk="0" hangingPunct="0"/>
            <a:r>
              <a:rPr kumimoji="0" lang="zh-CN" altLang="en-US" b="1">
                <a:solidFill>
                  <a:srgbClr val="063DE8"/>
                </a:solidFill>
                <a:latin typeface="楷体" pitchFamily="49" charset="-122"/>
                <a:ea typeface="楷体" pitchFamily="49" charset="-122"/>
              </a:rPr>
              <a:t>信号</a:t>
            </a:r>
          </a:p>
        </p:txBody>
      </p:sp>
      <p:sp>
        <p:nvSpPr>
          <p:cNvPr id="48144" name="Line 16"/>
          <p:cNvSpPr>
            <a:spLocks noChangeShapeType="1"/>
          </p:cNvSpPr>
          <p:nvPr/>
        </p:nvSpPr>
        <p:spPr bwMode="auto">
          <a:xfrm>
            <a:off x="3810000" y="3881438"/>
            <a:ext cx="1165225" cy="0"/>
          </a:xfrm>
          <a:prstGeom prst="line">
            <a:avLst/>
          </a:prstGeom>
          <a:noFill/>
          <a:ln w="76200">
            <a:solidFill>
              <a:srgbClr val="063DE8"/>
            </a:solidFill>
            <a:round/>
            <a:headEnd type="stealth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45" name="Rectangle 17"/>
          <p:cNvSpPr>
            <a:spLocks noChangeArrowheads="1"/>
          </p:cNvSpPr>
          <p:nvPr/>
        </p:nvSpPr>
        <p:spPr bwMode="auto">
          <a:xfrm>
            <a:off x="3779838" y="3962400"/>
            <a:ext cx="1392237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pPr algn="ctr" eaLnBrk="0" hangingPunct="0"/>
            <a:r>
              <a:rPr kumimoji="0" lang="zh-CN" altLang="en-US" sz="2800" b="1">
                <a:solidFill>
                  <a:srgbClr val="063DE8"/>
                </a:solidFill>
                <a:latin typeface="楷体" pitchFamily="49" charset="-122"/>
                <a:ea typeface="楷体" pitchFamily="49" charset="-122"/>
              </a:rPr>
              <a:t>信号</a:t>
            </a:r>
          </a:p>
        </p:txBody>
      </p:sp>
      <p:grpSp>
        <p:nvGrpSpPr>
          <p:cNvPr id="48146" name="Group 18"/>
          <p:cNvGrpSpPr>
            <a:grpSpLocks noChangeAspect="1"/>
          </p:cNvGrpSpPr>
          <p:nvPr/>
        </p:nvGrpSpPr>
        <p:grpSpPr bwMode="auto">
          <a:xfrm>
            <a:off x="6118225" y="2687638"/>
            <a:ext cx="498475" cy="522287"/>
            <a:chOff x="1863" y="1583"/>
            <a:chExt cx="541" cy="702"/>
          </a:xfrm>
        </p:grpSpPr>
        <p:sp>
          <p:nvSpPr>
            <p:cNvPr id="48147" name="Arc 19"/>
            <p:cNvSpPr>
              <a:spLocks noChangeAspect="1"/>
            </p:cNvSpPr>
            <p:nvPr/>
          </p:nvSpPr>
          <p:spPr bwMode="auto">
            <a:xfrm>
              <a:off x="1982" y="1583"/>
              <a:ext cx="422" cy="344"/>
            </a:xfrm>
            <a:custGeom>
              <a:avLst/>
              <a:gdLst>
                <a:gd name="G0" fmla="+- 51 0 0"/>
                <a:gd name="G1" fmla="+- 21600 0 0"/>
                <a:gd name="G2" fmla="+- 21600 0 0"/>
                <a:gd name="T0" fmla="*/ 0 w 21651"/>
                <a:gd name="T1" fmla="*/ 0 h 21600"/>
                <a:gd name="T2" fmla="*/ 21651 w 21651"/>
                <a:gd name="T3" fmla="*/ 21600 h 21600"/>
                <a:gd name="T4" fmla="*/ 51 w 2165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51" h="21600" fill="none" extrusionOk="0">
                  <a:moveTo>
                    <a:pt x="0" y="0"/>
                  </a:moveTo>
                  <a:cubicBezTo>
                    <a:pt x="17" y="0"/>
                    <a:pt x="34" y="-1"/>
                    <a:pt x="51" y="0"/>
                  </a:cubicBezTo>
                  <a:cubicBezTo>
                    <a:pt x="11980" y="0"/>
                    <a:pt x="21651" y="9670"/>
                    <a:pt x="21651" y="21600"/>
                  </a:cubicBezTo>
                </a:path>
                <a:path w="21651" h="21600" stroke="0" extrusionOk="0">
                  <a:moveTo>
                    <a:pt x="0" y="0"/>
                  </a:moveTo>
                  <a:cubicBezTo>
                    <a:pt x="17" y="0"/>
                    <a:pt x="34" y="-1"/>
                    <a:pt x="51" y="0"/>
                  </a:cubicBezTo>
                  <a:cubicBezTo>
                    <a:pt x="11980" y="0"/>
                    <a:pt x="21651" y="9670"/>
                    <a:pt x="21651" y="21600"/>
                  </a:cubicBezTo>
                  <a:lnTo>
                    <a:pt x="51" y="21600"/>
                  </a:lnTo>
                  <a:close/>
                </a:path>
              </a:pathLst>
            </a:custGeom>
            <a:noFill/>
            <a:ln w="76200" cap="rnd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148" name="Arc 20"/>
            <p:cNvSpPr>
              <a:spLocks noChangeAspect="1"/>
            </p:cNvSpPr>
            <p:nvPr/>
          </p:nvSpPr>
          <p:spPr bwMode="auto">
            <a:xfrm>
              <a:off x="1982" y="1924"/>
              <a:ext cx="422" cy="343"/>
            </a:xfrm>
            <a:custGeom>
              <a:avLst/>
              <a:gdLst>
                <a:gd name="G0" fmla="+- 51 0 0"/>
                <a:gd name="G1" fmla="+- 63 0 0"/>
                <a:gd name="G2" fmla="+- 21600 0 0"/>
                <a:gd name="T0" fmla="*/ 21651 w 21651"/>
                <a:gd name="T1" fmla="*/ 0 h 21663"/>
                <a:gd name="T2" fmla="*/ 0 w 21651"/>
                <a:gd name="T3" fmla="*/ 21663 h 21663"/>
                <a:gd name="T4" fmla="*/ 51 w 21651"/>
                <a:gd name="T5" fmla="*/ 63 h 21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51" h="21663" fill="none" extrusionOk="0">
                  <a:moveTo>
                    <a:pt x="21650" y="0"/>
                  </a:moveTo>
                  <a:cubicBezTo>
                    <a:pt x="21650" y="21"/>
                    <a:pt x="21651" y="42"/>
                    <a:pt x="21651" y="63"/>
                  </a:cubicBezTo>
                  <a:cubicBezTo>
                    <a:pt x="21651" y="11992"/>
                    <a:pt x="11980" y="21663"/>
                    <a:pt x="51" y="21663"/>
                  </a:cubicBezTo>
                  <a:cubicBezTo>
                    <a:pt x="34" y="21663"/>
                    <a:pt x="17" y="21662"/>
                    <a:pt x="0" y="21662"/>
                  </a:cubicBezTo>
                </a:path>
                <a:path w="21651" h="21663" stroke="0" extrusionOk="0">
                  <a:moveTo>
                    <a:pt x="21650" y="0"/>
                  </a:moveTo>
                  <a:cubicBezTo>
                    <a:pt x="21650" y="21"/>
                    <a:pt x="21651" y="42"/>
                    <a:pt x="21651" y="63"/>
                  </a:cubicBezTo>
                  <a:cubicBezTo>
                    <a:pt x="21651" y="11992"/>
                    <a:pt x="11980" y="21663"/>
                    <a:pt x="51" y="21663"/>
                  </a:cubicBezTo>
                  <a:cubicBezTo>
                    <a:pt x="34" y="21663"/>
                    <a:pt x="17" y="21662"/>
                    <a:pt x="0" y="21662"/>
                  </a:cubicBezTo>
                  <a:lnTo>
                    <a:pt x="51" y="63"/>
                  </a:lnTo>
                  <a:close/>
                </a:path>
              </a:pathLst>
            </a:custGeom>
            <a:noFill/>
            <a:ln w="76200" cap="rnd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149" name="Line 21"/>
            <p:cNvSpPr>
              <a:spLocks noChangeAspect="1" noChangeShapeType="1"/>
            </p:cNvSpPr>
            <p:nvPr/>
          </p:nvSpPr>
          <p:spPr bwMode="auto">
            <a:xfrm flipH="1">
              <a:off x="1863" y="2285"/>
              <a:ext cx="187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8150" name="Group 22"/>
          <p:cNvGrpSpPr>
            <a:grpSpLocks noChangeAspect="1"/>
          </p:cNvGrpSpPr>
          <p:nvPr/>
        </p:nvGrpSpPr>
        <p:grpSpPr bwMode="auto">
          <a:xfrm>
            <a:off x="4410075" y="2581275"/>
            <a:ext cx="657225" cy="688975"/>
            <a:chOff x="1863" y="1583"/>
            <a:chExt cx="541" cy="702"/>
          </a:xfrm>
        </p:grpSpPr>
        <p:sp>
          <p:nvSpPr>
            <p:cNvPr id="48151" name="Arc 23"/>
            <p:cNvSpPr>
              <a:spLocks noChangeAspect="1"/>
            </p:cNvSpPr>
            <p:nvPr/>
          </p:nvSpPr>
          <p:spPr bwMode="auto">
            <a:xfrm>
              <a:off x="1982" y="1583"/>
              <a:ext cx="422" cy="344"/>
            </a:xfrm>
            <a:custGeom>
              <a:avLst/>
              <a:gdLst>
                <a:gd name="G0" fmla="+- 51 0 0"/>
                <a:gd name="G1" fmla="+- 21600 0 0"/>
                <a:gd name="G2" fmla="+- 21600 0 0"/>
                <a:gd name="T0" fmla="*/ 0 w 21651"/>
                <a:gd name="T1" fmla="*/ 0 h 21600"/>
                <a:gd name="T2" fmla="*/ 21651 w 21651"/>
                <a:gd name="T3" fmla="*/ 21600 h 21600"/>
                <a:gd name="T4" fmla="*/ 51 w 2165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51" h="21600" fill="none" extrusionOk="0">
                  <a:moveTo>
                    <a:pt x="0" y="0"/>
                  </a:moveTo>
                  <a:cubicBezTo>
                    <a:pt x="17" y="0"/>
                    <a:pt x="34" y="-1"/>
                    <a:pt x="51" y="0"/>
                  </a:cubicBezTo>
                  <a:cubicBezTo>
                    <a:pt x="11980" y="0"/>
                    <a:pt x="21651" y="9670"/>
                    <a:pt x="21651" y="21600"/>
                  </a:cubicBezTo>
                </a:path>
                <a:path w="21651" h="21600" stroke="0" extrusionOk="0">
                  <a:moveTo>
                    <a:pt x="0" y="0"/>
                  </a:moveTo>
                  <a:cubicBezTo>
                    <a:pt x="17" y="0"/>
                    <a:pt x="34" y="-1"/>
                    <a:pt x="51" y="0"/>
                  </a:cubicBezTo>
                  <a:cubicBezTo>
                    <a:pt x="11980" y="0"/>
                    <a:pt x="21651" y="9670"/>
                    <a:pt x="21651" y="21600"/>
                  </a:cubicBezTo>
                  <a:lnTo>
                    <a:pt x="51" y="21600"/>
                  </a:lnTo>
                  <a:close/>
                </a:path>
              </a:pathLst>
            </a:custGeom>
            <a:noFill/>
            <a:ln w="76200" cap="rnd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152" name="Arc 24"/>
            <p:cNvSpPr>
              <a:spLocks noChangeAspect="1"/>
            </p:cNvSpPr>
            <p:nvPr/>
          </p:nvSpPr>
          <p:spPr bwMode="auto">
            <a:xfrm>
              <a:off x="1982" y="1924"/>
              <a:ext cx="422" cy="343"/>
            </a:xfrm>
            <a:custGeom>
              <a:avLst/>
              <a:gdLst>
                <a:gd name="G0" fmla="+- 51 0 0"/>
                <a:gd name="G1" fmla="+- 63 0 0"/>
                <a:gd name="G2" fmla="+- 21600 0 0"/>
                <a:gd name="T0" fmla="*/ 21651 w 21651"/>
                <a:gd name="T1" fmla="*/ 0 h 21663"/>
                <a:gd name="T2" fmla="*/ 0 w 21651"/>
                <a:gd name="T3" fmla="*/ 21663 h 21663"/>
                <a:gd name="T4" fmla="*/ 51 w 21651"/>
                <a:gd name="T5" fmla="*/ 63 h 21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51" h="21663" fill="none" extrusionOk="0">
                  <a:moveTo>
                    <a:pt x="21650" y="0"/>
                  </a:moveTo>
                  <a:cubicBezTo>
                    <a:pt x="21650" y="21"/>
                    <a:pt x="21651" y="42"/>
                    <a:pt x="21651" y="63"/>
                  </a:cubicBezTo>
                  <a:cubicBezTo>
                    <a:pt x="21651" y="11992"/>
                    <a:pt x="11980" y="21663"/>
                    <a:pt x="51" y="21663"/>
                  </a:cubicBezTo>
                  <a:cubicBezTo>
                    <a:pt x="34" y="21663"/>
                    <a:pt x="17" y="21662"/>
                    <a:pt x="0" y="21662"/>
                  </a:cubicBezTo>
                </a:path>
                <a:path w="21651" h="21663" stroke="0" extrusionOk="0">
                  <a:moveTo>
                    <a:pt x="21650" y="0"/>
                  </a:moveTo>
                  <a:cubicBezTo>
                    <a:pt x="21650" y="21"/>
                    <a:pt x="21651" y="42"/>
                    <a:pt x="21651" y="63"/>
                  </a:cubicBezTo>
                  <a:cubicBezTo>
                    <a:pt x="21651" y="11992"/>
                    <a:pt x="11980" y="21663"/>
                    <a:pt x="51" y="21663"/>
                  </a:cubicBezTo>
                  <a:cubicBezTo>
                    <a:pt x="34" y="21663"/>
                    <a:pt x="17" y="21662"/>
                    <a:pt x="0" y="21662"/>
                  </a:cubicBezTo>
                  <a:lnTo>
                    <a:pt x="51" y="63"/>
                  </a:lnTo>
                  <a:close/>
                </a:path>
              </a:pathLst>
            </a:custGeom>
            <a:noFill/>
            <a:ln w="76200" cap="rnd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153" name="Line 25"/>
            <p:cNvSpPr>
              <a:spLocks noChangeAspect="1" noChangeShapeType="1"/>
            </p:cNvSpPr>
            <p:nvPr/>
          </p:nvSpPr>
          <p:spPr bwMode="auto">
            <a:xfrm flipH="1">
              <a:off x="1863" y="2285"/>
              <a:ext cx="187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7187-D2B3-4FC6-ADD0-55B540D0EC62}" type="slidenum">
              <a:rPr lang="en-US" altLang="zh-CN"/>
              <a:pPr/>
              <a:t>26</a:t>
            </a:fld>
            <a:endParaRPr lang="en-US" altLang="zh-CN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838200"/>
            <a:ext cx="7772400" cy="4114800"/>
          </a:xfrm>
          <a:noFill/>
          <a:ln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zh-CN" sz="2000">
              <a:latin typeface="黑体" pitchFamily="49" charset="-122"/>
              <a:ea typeface="黑体" pitchFamily="49" charset="-122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zh-CN" sz="2000">
              <a:latin typeface="黑体" pitchFamily="49" charset="-122"/>
              <a:ea typeface="黑体" pitchFamily="49" charset="-122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zh-CN" sz="2000"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64516" name="Object 4"/>
          <p:cNvGraphicFramePr>
            <a:graphicFrameLocks noChangeAspect="1"/>
          </p:cNvGraphicFramePr>
          <p:nvPr/>
        </p:nvGraphicFramePr>
        <p:xfrm>
          <a:off x="1371600" y="1143000"/>
          <a:ext cx="7086600" cy="420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1" name="Worksheet" r:id="rId4" imgW="4772254" imgH="2629205" progId="Excel.Sheet.8">
                  <p:embed/>
                </p:oleObj>
              </mc:Choice>
              <mc:Fallback>
                <p:oleObj name="Worksheet" r:id="rId4" imgW="4772254" imgH="2629205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143000"/>
                        <a:ext cx="7086600" cy="420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4BB0-AE81-4329-9354-30BE3339ED13}" type="slidenum">
              <a:rPr lang="en-US" altLang="zh-CN"/>
              <a:pPr/>
              <a:t>27</a:t>
            </a:fld>
            <a:endParaRPr lang="en-US" altLang="zh-CN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838200"/>
            <a:ext cx="7772400" cy="4114800"/>
          </a:xfrm>
          <a:noFill/>
          <a:ln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zh-CN" sz="2000">
              <a:latin typeface="黑体" pitchFamily="49" charset="-122"/>
              <a:ea typeface="黑体" pitchFamily="49" charset="-122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zh-CN" sz="2000">
              <a:latin typeface="黑体" pitchFamily="49" charset="-122"/>
              <a:ea typeface="黑体" pitchFamily="49" charset="-122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zh-CN" sz="2000"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70660" name="Object 4"/>
          <p:cNvGraphicFramePr>
            <a:graphicFrameLocks noChangeAspect="1"/>
          </p:cNvGraphicFramePr>
          <p:nvPr/>
        </p:nvGraphicFramePr>
        <p:xfrm>
          <a:off x="1371600" y="1219200"/>
          <a:ext cx="7010400" cy="402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5" name="Worksheet" r:id="rId4" imgW="4401007" imgH="2400605" progId="Excel.Sheet.8">
                  <p:embed/>
                </p:oleObj>
              </mc:Choice>
              <mc:Fallback>
                <p:oleObj name="Worksheet" r:id="rId4" imgW="4401007" imgH="2400605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219200"/>
                        <a:ext cx="7010400" cy="402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04BC-B5BF-477F-A404-8AF52A4C4352}" type="slidenum">
              <a:rPr lang="en-US" altLang="zh-CN"/>
              <a:pPr/>
              <a:t>28</a:t>
            </a:fld>
            <a:endParaRPr lang="en-US" altLang="zh-CN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838200"/>
            <a:ext cx="7772400" cy="4114800"/>
          </a:xfrm>
          <a:noFill/>
          <a:ln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zh-CN" sz="2000">
              <a:latin typeface="黑体" pitchFamily="49" charset="-122"/>
              <a:ea typeface="黑体" pitchFamily="49" charset="-122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zh-CN" sz="2000">
              <a:latin typeface="黑体" pitchFamily="49" charset="-122"/>
              <a:ea typeface="黑体" pitchFamily="49" charset="-122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zh-CN" sz="20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1905000" y="1295400"/>
            <a:ext cx="53340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6038" rIns="90488" bIns="46038" anchor="b"/>
          <a:lstStyle/>
          <a:p>
            <a:r>
              <a:rPr lang="en-US" altLang="zh-CN" sz="2800">
                <a:solidFill>
                  <a:schemeClr val="tx2"/>
                </a:solidFill>
              </a:rPr>
              <a:t>ACR</a:t>
            </a:r>
            <a:r>
              <a:rPr lang="zh-CN" altLang="en-US" sz="2800">
                <a:solidFill>
                  <a:schemeClr val="tx2"/>
                </a:solidFill>
              </a:rPr>
              <a:t>衰减串扰比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1295400" y="2286000"/>
            <a:ext cx="716280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DD9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6038" rIns="90488" bIns="46038"/>
          <a:lstStyle/>
          <a:p>
            <a:pPr marL="282575" indent="-282575" defTabSz="9017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zh-CN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衰减串扰比或衰减与串扰的差</a:t>
            </a:r>
            <a:r>
              <a:rPr lang="en-US" altLang="zh-CN">
                <a:effectLst>
                  <a:outerShdw blurRad="38100" dist="38100" dir="2700000" algn="tl">
                    <a:srgbClr val="FFFFFF"/>
                  </a:outerShdw>
                </a:effectLst>
              </a:rPr>
              <a:t>(</a:t>
            </a:r>
            <a:r>
              <a:rPr lang="zh-CN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以分贝表示</a:t>
            </a:r>
            <a:r>
              <a:rPr lang="en-US" altLang="zh-CN"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</a:p>
          <a:p>
            <a:pPr marL="282575" indent="-282575" defTabSz="9017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zh-CN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通过衰减和近端串扰的测试结果计算出来</a:t>
            </a:r>
          </a:p>
          <a:p>
            <a:pPr marL="282575" indent="-282575" defTabSz="9017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zh-CN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类似信号噪声比</a:t>
            </a: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2057400" y="4191000"/>
            <a:ext cx="4881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kumimoji="0" lang="en-US" altLang="zh-CN" b="1">
                <a:solidFill>
                  <a:srgbClr val="114FFB"/>
                </a:solidFill>
                <a:latin typeface="Arial" pitchFamily="34" charset="0"/>
                <a:ea typeface="楷体" pitchFamily="49" charset="-122"/>
              </a:rPr>
              <a:t> ACR = NEXT - Attenuation(dB)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90C3F-086C-45E2-886A-598506AC16C7}" type="slidenum">
              <a:rPr lang="en-US" altLang="zh-CN"/>
              <a:pPr/>
              <a:t>29</a:t>
            </a:fld>
            <a:endParaRPr lang="en-US" altLang="zh-CN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838200"/>
            <a:ext cx="7772400" cy="4114800"/>
          </a:xfrm>
          <a:noFill/>
          <a:ln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zh-CN" sz="2000">
              <a:latin typeface="黑体" pitchFamily="49" charset="-122"/>
              <a:ea typeface="黑体" pitchFamily="49" charset="-122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zh-CN" sz="2000">
              <a:latin typeface="黑体" pitchFamily="49" charset="-122"/>
              <a:ea typeface="黑体" pitchFamily="49" charset="-122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zh-CN" sz="2000"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52229" name="Object 5"/>
          <p:cNvGraphicFramePr>
            <a:graphicFrameLocks noChangeAspect="1"/>
          </p:cNvGraphicFramePr>
          <p:nvPr/>
        </p:nvGraphicFramePr>
        <p:xfrm>
          <a:off x="1828800" y="1524000"/>
          <a:ext cx="5527675" cy="442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5" name="Visio" r:id="rId4" imgW="5555160" imgH="4640040" progId="Visio.Drawing.6">
                  <p:embed/>
                </p:oleObj>
              </mc:Choice>
              <mc:Fallback>
                <p:oleObj name="Visio" r:id="rId4" imgW="5555160" imgH="4640040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524000"/>
                        <a:ext cx="5527675" cy="442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2895600" y="914400"/>
            <a:ext cx="292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hlink"/>
                </a:solidFill>
              </a:rPr>
              <a:t>传输延迟及延迟偏离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C0497-76E3-4801-A597-BBC32092D2F4}" type="slidenum">
              <a:rPr lang="en-US" altLang="zh-CN"/>
              <a:pPr/>
              <a:t>3</a:t>
            </a:fld>
            <a:endParaRPr lang="en-US" altLang="zh-CN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402431"/>
            <a:ext cx="7772400" cy="1143000"/>
          </a:xfrm>
        </p:spPr>
        <p:txBody>
          <a:bodyPr/>
          <a:lstStyle/>
          <a:p>
            <a:r>
              <a:rPr lang="zh-CN" altLang="en-US" sz="1800" b="1" dirty="0"/>
              <a:t>综合布线国际主要标准化组织</a:t>
            </a:r>
          </a:p>
        </p:txBody>
      </p:sp>
      <p:pic>
        <p:nvPicPr>
          <p:cNvPr id="15364" name="Picture 4" descr="C:\Documents and Settings\wsh\My Documents\My Pictures\tia_logo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743200"/>
            <a:ext cx="1828800" cy="98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C:\Documents and Settings\wsh\My Documents\My Pictures\banner_logo_e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24288"/>
            <a:ext cx="19812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C:\Documents and Settings\wsh\My Documents\My Pictures\bannerLeft_en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1143000"/>
            <a:ext cx="2081212" cy="80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C:\Documents and Settings\wsh\My Documents\My Pictures\logo_claim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81200"/>
            <a:ext cx="2819400" cy="66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4648200" y="1143000"/>
            <a:ext cx="231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/>
              <a:t>国际标准化组织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4648200" y="2133600"/>
            <a:ext cx="231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/>
              <a:t>国际电工委员会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4648200" y="3006725"/>
            <a:ext cx="2622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/>
              <a:t>美国电信工业协会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4648200" y="3962400"/>
            <a:ext cx="2622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/>
              <a:t>美国电子工业协会</a:t>
            </a:r>
          </a:p>
        </p:txBody>
      </p:sp>
      <p:pic>
        <p:nvPicPr>
          <p:cNvPr id="15374" name="Picture 14" descr="C:\Documents and Settings\wsh\My Documents\My Pictures\cenelec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876800"/>
            <a:ext cx="1978025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4648200" y="4953000"/>
            <a:ext cx="323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/>
              <a:t>欧洲电工标准化委员会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2738-504D-4478-AA11-AB1D99A6B891}" type="slidenum">
              <a:rPr lang="en-US" altLang="zh-CN"/>
              <a:pPr/>
              <a:t>30</a:t>
            </a:fld>
            <a:endParaRPr lang="en-US" altLang="zh-CN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838200"/>
            <a:ext cx="7772400" cy="4114800"/>
          </a:xfrm>
          <a:noFill/>
          <a:ln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zh-CN" sz="2000">
              <a:latin typeface="黑体" pitchFamily="49" charset="-122"/>
              <a:ea typeface="黑体" pitchFamily="49" charset="-122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zh-CN" sz="2000">
              <a:latin typeface="黑体" pitchFamily="49" charset="-122"/>
              <a:ea typeface="黑体" pitchFamily="49" charset="-122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zh-CN" sz="20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1905000" y="1152525"/>
            <a:ext cx="5002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hlink"/>
                </a:solidFill>
              </a:rPr>
              <a:t>Power Sum NEXT </a:t>
            </a:r>
            <a:r>
              <a:rPr lang="zh-CN" altLang="en-US">
                <a:solidFill>
                  <a:schemeClr val="hlink"/>
                </a:solidFill>
              </a:rPr>
              <a:t>综合功率近端串扰</a:t>
            </a:r>
          </a:p>
        </p:txBody>
      </p:sp>
      <p:graphicFrame>
        <p:nvGraphicFramePr>
          <p:cNvPr id="54278" name="Object 6"/>
          <p:cNvGraphicFramePr>
            <a:graphicFrameLocks noChangeAspect="1"/>
          </p:cNvGraphicFramePr>
          <p:nvPr/>
        </p:nvGraphicFramePr>
        <p:xfrm>
          <a:off x="1752600" y="1914525"/>
          <a:ext cx="6632575" cy="334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3" name="Visio" r:id="rId4" imgW="6632280" imgH="3343680" progId="Visio.Drawing.6">
                  <p:embed/>
                </p:oleObj>
              </mc:Choice>
              <mc:Fallback>
                <p:oleObj name="Visio" r:id="rId4" imgW="6632280" imgH="3343680" progId="Visio.Drawing.6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914525"/>
                        <a:ext cx="6632575" cy="334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AA07-6FB4-4966-9686-2F3C7DE8FFAC}" type="slidenum">
              <a:rPr lang="en-US" altLang="zh-CN"/>
              <a:pPr/>
              <a:t>31</a:t>
            </a:fld>
            <a:endParaRPr lang="en-US" altLang="zh-CN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838200"/>
            <a:ext cx="7772400" cy="4114800"/>
          </a:xfrm>
          <a:noFill/>
          <a:ln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zh-CN" sz="2000">
              <a:latin typeface="黑体" pitchFamily="49" charset="-122"/>
              <a:ea typeface="黑体" pitchFamily="49" charset="-122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zh-CN" sz="2000">
              <a:latin typeface="黑体" pitchFamily="49" charset="-122"/>
              <a:ea typeface="黑体" pitchFamily="49" charset="-122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zh-CN" sz="2000"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72708" name="Object 4"/>
          <p:cNvGraphicFramePr>
            <a:graphicFrameLocks noChangeAspect="1"/>
          </p:cNvGraphicFramePr>
          <p:nvPr/>
        </p:nvGraphicFramePr>
        <p:xfrm>
          <a:off x="1600200" y="1149350"/>
          <a:ext cx="6629400" cy="413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3" name="Worksheet" r:id="rId4" imgW="4401007" imgH="2838907" progId="Excel.Sheet.8">
                  <p:embed/>
                </p:oleObj>
              </mc:Choice>
              <mc:Fallback>
                <p:oleObj name="Worksheet" r:id="rId4" imgW="4401007" imgH="2838907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149350"/>
                        <a:ext cx="6629400" cy="413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9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404B7-1944-418D-97A0-55BFA6A016B4}" type="slidenum">
              <a:rPr lang="en-US" altLang="zh-CN"/>
              <a:pPr/>
              <a:t>32</a:t>
            </a:fld>
            <a:endParaRPr lang="en-US" altLang="zh-CN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838200"/>
            <a:ext cx="7772400" cy="4114800"/>
          </a:xfrm>
          <a:noFill/>
          <a:ln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zh-CN" sz="2000">
              <a:latin typeface="黑体" pitchFamily="49" charset="-122"/>
              <a:ea typeface="黑体" pitchFamily="49" charset="-122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zh-CN" sz="2000">
              <a:latin typeface="黑体" pitchFamily="49" charset="-122"/>
              <a:ea typeface="黑体" pitchFamily="49" charset="-122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zh-CN" sz="20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3429000" y="1143000"/>
            <a:ext cx="2333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远端串扰</a:t>
            </a:r>
            <a:r>
              <a:rPr lang="en-US" altLang="zh-CN" b="1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(FEXT)</a:t>
            </a:r>
          </a:p>
        </p:txBody>
      </p:sp>
      <p:grpSp>
        <p:nvGrpSpPr>
          <p:cNvPr id="56326" name="Group 6"/>
          <p:cNvGrpSpPr>
            <a:grpSpLocks/>
          </p:cNvGrpSpPr>
          <p:nvPr/>
        </p:nvGrpSpPr>
        <p:grpSpPr bwMode="auto">
          <a:xfrm>
            <a:off x="1371600" y="2057400"/>
            <a:ext cx="7154863" cy="3090863"/>
            <a:chOff x="170" y="1328"/>
            <a:chExt cx="5201" cy="1915"/>
          </a:xfrm>
        </p:grpSpPr>
        <p:sp>
          <p:nvSpPr>
            <p:cNvPr id="56327" name="Freeform 7"/>
            <p:cNvSpPr>
              <a:spLocks/>
            </p:cNvSpPr>
            <p:nvPr/>
          </p:nvSpPr>
          <p:spPr bwMode="auto">
            <a:xfrm>
              <a:off x="1412" y="1328"/>
              <a:ext cx="301" cy="533"/>
            </a:xfrm>
            <a:custGeom>
              <a:avLst/>
              <a:gdLst>
                <a:gd name="T0" fmla="*/ 0 w 301"/>
                <a:gd name="T1" fmla="*/ 529 h 533"/>
                <a:gd name="T2" fmla="*/ 19 w 301"/>
                <a:gd name="T3" fmla="*/ 527 h 533"/>
                <a:gd name="T4" fmla="*/ 38 w 301"/>
                <a:gd name="T5" fmla="*/ 520 h 533"/>
                <a:gd name="T6" fmla="*/ 52 w 301"/>
                <a:gd name="T7" fmla="*/ 504 h 533"/>
                <a:gd name="T8" fmla="*/ 61 w 301"/>
                <a:gd name="T9" fmla="*/ 479 h 533"/>
                <a:gd name="T10" fmla="*/ 68 w 301"/>
                <a:gd name="T11" fmla="*/ 440 h 533"/>
                <a:gd name="T12" fmla="*/ 72 w 301"/>
                <a:gd name="T13" fmla="*/ 378 h 533"/>
                <a:gd name="T14" fmla="*/ 98 w 301"/>
                <a:gd name="T15" fmla="*/ 61 h 533"/>
                <a:gd name="T16" fmla="*/ 105 w 301"/>
                <a:gd name="T17" fmla="*/ 34 h 533"/>
                <a:gd name="T18" fmla="*/ 116 w 301"/>
                <a:gd name="T19" fmla="*/ 17 h 533"/>
                <a:gd name="T20" fmla="*/ 135 w 301"/>
                <a:gd name="T21" fmla="*/ 2 h 533"/>
                <a:gd name="T22" fmla="*/ 149 w 301"/>
                <a:gd name="T23" fmla="*/ 0 h 533"/>
                <a:gd name="T24" fmla="*/ 166 w 301"/>
                <a:gd name="T25" fmla="*/ 0 h 533"/>
                <a:gd name="T26" fmla="*/ 184 w 301"/>
                <a:gd name="T27" fmla="*/ 11 h 533"/>
                <a:gd name="T28" fmla="*/ 196 w 301"/>
                <a:gd name="T29" fmla="*/ 29 h 533"/>
                <a:gd name="T30" fmla="*/ 203 w 301"/>
                <a:gd name="T31" fmla="*/ 56 h 533"/>
                <a:gd name="T32" fmla="*/ 206 w 301"/>
                <a:gd name="T33" fmla="*/ 91 h 533"/>
                <a:gd name="T34" fmla="*/ 227 w 301"/>
                <a:gd name="T35" fmla="*/ 436 h 533"/>
                <a:gd name="T36" fmla="*/ 229 w 301"/>
                <a:gd name="T37" fmla="*/ 463 h 533"/>
                <a:gd name="T38" fmla="*/ 239 w 301"/>
                <a:gd name="T39" fmla="*/ 494 h 533"/>
                <a:gd name="T40" fmla="*/ 254 w 301"/>
                <a:gd name="T41" fmla="*/ 513 h 533"/>
                <a:gd name="T42" fmla="*/ 273 w 301"/>
                <a:gd name="T43" fmla="*/ 527 h 533"/>
                <a:gd name="T44" fmla="*/ 289 w 301"/>
                <a:gd name="T45" fmla="*/ 532 h 533"/>
                <a:gd name="T46" fmla="*/ 300 w 301"/>
                <a:gd name="T47" fmla="*/ 530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1" h="533">
                  <a:moveTo>
                    <a:pt x="0" y="529"/>
                  </a:moveTo>
                  <a:lnTo>
                    <a:pt x="19" y="527"/>
                  </a:lnTo>
                  <a:lnTo>
                    <a:pt x="38" y="520"/>
                  </a:lnTo>
                  <a:lnTo>
                    <a:pt x="52" y="504"/>
                  </a:lnTo>
                  <a:lnTo>
                    <a:pt x="61" y="479"/>
                  </a:lnTo>
                  <a:lnTo>
                    <a:pt x="68" y="440"/>
                  </a:lnTo>
                  <a:lnTo>
                    <a:pt x="72" y="378"/>
                  </a:lnTo>
                  <a:lnTo>
                    <a:pt x="98" y="61"/>
                  </a:lnTo>
                  <a:lnTo>
                    <a:pt x="105" y="34"/>
                  </a:lnTo>
                  <a:lnTo>
                    <a:pt x="116" y="17"/>
                  </a:lnTo>
                  <a:lnTo>
                    <a:pt x="135" y="2"/>
                  </a:lnTo>
                  <a:lnTo>
                    <a:pt x="149" y="0"/>
                  </a:lnTo>
                  <a:lnTo>
                    <a:pt x="166" y="0"/>
                  </a:lnTo>
                  <a:lnTo>
                    <a:pt x="184" y="11"/>
                  </a:lnTo>
                  <a:lnTo>
                    <a:pt x="196" y="29"/>
                  </a:lnTo>
                  <a:lnTo>
                    <a:pt x="203" y="56"/>
                  </a:lnTo>
                  <a:lnTo>
                    <a:pt x="206" y="91"/>
                  </a:lnTo>
                  <a:lnTo>
                    <a:pt x="227" y="436"/>
                  </a:lnTo>
                  <a:lnTo>
                    <a:pt x="229" y="463"/>
                  </a:lnTo>
                  <a:lnTo>
                    <a:pt x="239" y="494"/>
                  </a:lnTo>
                  <a:lnTo>
                    <a:pt x="254" y="513"/>
                  </a:lnTo>
                  <a:lnTo>
                    <a:pt x="273" y="527"/>
                  </a:lnTo>
                  <a:lnTo>
                    <a:pt x="289" y="532"/>
                  </a:lnTo>
                  <a:lnTo>
                    <a:pt x="300" y="530"/>
                  </a:lnTo>
                </a:path>
              </a:pathLst>
            </a:custGeom>
            <a:noFill/>
            <a:ln w="25400" cap="rnd" cmpd="sng">
              <a:solidFill>
                <a:srgbClr val="00AE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6328" name="Group 8"/>
            <p:cNvGrpSpPr>
              <a:grpSpLocks/>
            </p:cNvGrpSpPr>
            <p:nvPr/>
          </p:nvGrpSpPr>
          <p:grpSpPr bwMode="auto">
            <a:xfrm>
              <a:off x="488" y="1890"/>
              <a:ext cx="3947" cy="92"/>
              <a:chOff x="488" y="1890"/>
              <a:chExt cx="3947" cy="92"/>
            </a:xfrm>
          </p:grpSpPr>
          <p:grpSp>
            <p:nvGrpSpPr>
              <p:cNvPr id="56329" name="Group 9"/>
              <p:cNvGrpSpPr>
                <a:grpSpLocks/>
              </p:cNvGrpSpPr>
              <p:nvPr/>
            </p:nvGrpSpPr>
            <p:grpSpPr bwMode="auto">
              <a:xfrm>
                <a:off x="488" y="1890"/>
                <a:ext cx="2015" cy="92"/>
                <a:chOff x="488" y="1890"/>
                <a:chExt cx="2015" cy="92"/>
              </a:xfrm>
            </p:grpSpPr>
            <p:grpSp>
              <p:nvGrpSpPr>
                <p:cNvPr id="56330" name="Group 10"/>
                <p:cNvGrpSpPr>
                  <a:grpSpLocks/>
                </p:cNvGrpSpPr>
                <p:nvPr/>
              </p:nvGrpSpPr>
              <p:grpSpPr bwMode="auto">
                <a:xfrm>
                  <a:off x="1454" y="1890"/>
                  <a:ext cx="565" cy="92"/>
                  <a:chOff x="1454" y="1890"/>
                  <a:chExt cx="565" cy="92"/>
                </a:xfrm>
              </p:grpSpPr>
              <p:sp>
                <p:nvSpPr>
                  <p:cNvPr id="56331" name="Freeform 11"/>
                  <p:cNvSpPr>
                    <a:spLocks/>
                  </p:cNvSpPr>
                  <p:nvPr/>
                </p:nvSpPr>
                <p:spPr bwMode="auto">
                  <a:xfrm>
                    <a:off x="1454" y="1890"/>
                    <a:ext cx="240" cy="90"/>
                  </a:xfrm>
                  <a:custGeom>
                    <a:avLst/>
                    <a:gdLst>
                      <a:gd name="T0" fmla="*/ 0 w 240"/>
                      <a:gd name="T1" fmla="*/ 17 h 90"/>
                      <a:gd name="T2" fmla="*/ 9 w 240"/>
                      <a:gd name="T3" fmla="*/ 10 h 90"/>
                      <a:gd name="T4" fmla="*/ 19 w 240"/>
                      <a:gd name="T5" fmla="*/ 4 h 90"/>
                      <a:gd name="T6" fmla="*/ 31 w 240"/>
                      <a:gd name="T7" fmla="*/ 2 h 90"/>
                      <a:gd name="T8" fmla="*/ 43 w 240"/>
                      <a:gd name="T9" fmla="*/ 0 h 90"/>
                      <a:gd name="T10" fmla="*/ 55 w 240"/>
                      <a:gd name="T11" fmla="*/ 0 h 90"/>
                      <a:gd name="T12" fmla="*/ 65 w 240"/>
                      <a:gd name="T13" fmla="*/ 2 h 90"/>
                      <a:gd name="T14" fmla="*/ 75 w 240"/>
                      <a:gd name="T15" fmla="*/ 4 h 90"/>
                      <a:gd name="T16" fmla="*/ 82 w 240"/>
                      <a:gd name="T17" fmla="*/ 9 h 90"/>
                      <a:gd name="T18" fmla="*/ 90 w 240"/>
                      <a:gd name="T19" fmla="*/ 12 h 90"/>
                      <a:gd name="T20" fmla="*/ 100 w 240"/>
                      <a:gd name="T21" fmla="*/ 19 h 90"/>
                      <a:gd name="T22" fmla="*/ 106 w 240"/>
                      <a:gd name="T23" fmla="*/ 26 h 90"/>
                      <a:gd name="T24" fmla="*/ 111 w 240"/>
                      <a:gd name="T25" fmla="*/ 33 h 90"/>
                      <a:gd name="T26" fmla="*/ 116 w 240"/>
                      <a:gd name="T27" fmla="*/ 40 h 90"/>
                      <a:gd name="T28" fmla="*/ 121 w 240"/>
                      <a:gd name="T29" fmla="*/ 46 h 90"/>
                      <a:gd name="T30" fmla="*/ 125 w 240"/>
                      <a:gd name="T31" fmla="*/ 53 h 90"/>
                      <a:gd name="T32" fmla="*/ 131 w 240"/>
                      <a:gd name="T33" fmla="*/ 60 h 90"/>
                      <a:gd name="T34" fmla="*/ 137 w 240"/>
                      <a:gd name="T35" fmla="*/ 66 h 90"/>
                      <a:gd name="T36" fmla="*/ 143 w 240"/>
                      <a:gd name="T37" fmla="*/ 72 h 90"/>
                      <a:gd name="T38" fmla="*/ 150 w 240"/>
                      <a:gd name="T39" fmla="*/ 76 h 90"/>
                      <a:gd name="T40" fmla="*/ 156 w 240"/>
                      <a:gd name="T41" fmla="*/ 79 h 90"/>
                      <a:gd name="T42" fmla="*/ 163 w 240"/>
                      <a:gd name="T43" fmla="*/ 83 h 90"/>
                      <a:gd name="T44" fmla="*/ 171 w 240"/>
                      <a:gd name="T45" fmla="*/ 85 h 90"/>
                      <a:gd name="T46" fmla="*/ 177 w 240"/>
                      <a:gd name="T47" fmla="*/ 87 h 90"/>
                      <a:gd name="T48" fmla="*/ 185 w 240"/>
                      <a:gd name="T49" fmla="*/ 89 h 90"/>
                      <a:gd name="T50" fmla="*/ 193 w 240"/>
                      <a:gd name="T51" fmla="*/ 89 h 90"/>
                      <a:gd name="T52" fmla="*/ 202 w 240"/>
                      <a:gd name="T53" fmla="*/ 86 h 90"/>
                      <a:gd name="T54" fmla="*/ 211 w 240"/>
                      <a:gd name="T55" fmla="*/ 86 h 90"/>
                      <a:gd name="T56" fmla="*/ 216 w 240"/>
                      <a:gd name="T57" fmla="*/ 84 h 90"/>
                      <a:gd name="T58" fmla="*/ 222 w 240"/>
                      <a:gd name="T59" fmla="*/ 81 h 90"/>
                      <a:gd name="T60" fmla="*/ 230 w 240"/>
                      <a:gd name="T61" fmla="*/ 78 h 90"/>
                      <a:gd name="T62" fmla="*/ 234 w 240"/>
                      <a:gd name="T63" fmla="*/ 74 h 90"/>
                      <a:gd name="T64" fmla="*/ 239 w 240"/>
                      <a:gd name="T65" fmla="*/ 72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0" h="90">
                        <a:moveTo>
                          <a:pt x="0" y="17"/>
                        </a:moveTo>
                        <a:lnTo>
                          <a:pt x="9" y="10"/>
                        </a:lnTo>
                        <a:lnTo>
                          <a:pt x="19" y="4"/>
                        </a:lnTo>
                        <a:lnTo>
                          <a:pt x="31" y="2"/>
                        </a:lnTo>
                        <a:lnTo>
                          <a:pt x="43" y="0"/>
                        </a:lnTo>
                        <a:lnTo>
                          <a:pt x="55" y="0"/>
                        </a:lnTo>
                        <a:lnTo>
                          <a:pt x="65" y="2"/>
                        </a:lnTo>
                        <a:lnTo>
                          <a:pt x="75" y="4"/>
                        </a:lnTo>
                        <a:lnTo>
                          <a:pt x="82" y="9"/>
                        </a:lnTo>
                        <a:lnTo>
                          <a:pt x="90" y="12"/>
                        </a:lnTo>
                        <a:lnTo>
                          <a:pt x="100" y="19"/>
                        </a:lnTo>
                        <a:lnTo>
                          <a:pt x="106" y="26"/>
                        </a:lnTo>
                        <a:lnTo>
                          <a:pt x="111" y="33"/>
                        </a:lnTo>
                        <a:lnTo>
                          <a:pt x="116" y="40"/>
                        </a:lnTo>
                        <a:lnTo>
                          <a:pt x="121" y="46"/>
                        </a:lnTo>
                        <a:lnTo>
                          <a:pt x="125" y="53"/>
                        </a:lnTo>
                        <a:lnTo>
                          <a:pt x="131" y="60"/>
                        </a:lnTo>
                        <a:lnTo>
                          <a:pt x="137" y="66"/>
                        </a:lnTo>
                        <a:lnTo>
                          <a:pt x="143" y="72"/>
                        </a:lnTo>
                        <a:lnTo>
                          <a:pt x="150" y="76"/>
                        </a:lnTo>
                        <a:lnTo>
                          <a:pt x="156" y="79"/>
                        </a:lnTo>
                        <a:lnTo>
                          <a:pt x="163" y="83"/>
                        </a:lnTo>
                        <a:lnTo>
                          <a:pt x="171" y="85"/>
                        </a:lnTo>
                        <a:lnTo>
                          <a:pt x="177" y="87"/>
                        </a:lnTo>
                        <a:lnTo>
                          <a:pt x="185" y="89"/>
                        </a:lnTo>
                        <a:lnTo>
                          <a:pt x="193" y="89"/>
                        </a:lnTo>
                        <a:lnTo>
                          <a:pt x="202" y="86"/>
                        </a:lnTo>
                        <a:lnTo>
                          <a:pt x="211" y="86"/>
                        </a:lnTo>
                        <a:lnTo>
                          <a:pt x="216" y="84"/>
                        </a:lnTo>
                        <a:lnTo>
                          <a:pt x="222" y="81"/>
                        </a:lnTo>
                        <a:lnTo>
                          <a:pt x="230" y="78"/>
                        </a:lnTo>
                        <a:lnTo>
                          <a:pt x="234" y="74"/>
                        </a:lnTo>
                        <a:lnTo>
                          <a:pt x="239" y="72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332" name="Freeform 12"/>
                  <p:cNvSpPr>
                    <a:spLocks/>
                  </p:cNvSpPr>
                  <p:nvPr/>
                </p:nvSpPr>
                <p:spPr bwMode="auto">
                  <a:xfrm>
                    <a:off x="1617" y="1890"/>
                    <a:ext cx="241" cy="92"/>
                  </a:xfrm>
                  <a:custGeom>
                    <a:avLst/>
                    <a:gdLst>
                      <a:gd name="T0" fmla="*/ 0 w 241"/>
                      <a:gd name="T1" fmla="*/ 17 h 92"/>
                      <a:gd name="T2" fmla="*/ 9 w 241"/>
                      <a:gd name="T3" fmla="*/ 10 h 92"/>
                      <a:gd name="T4" fmla="*/ 19 w 241"/>
                      <a:gd name="T5" fmla="*/ 5 h 92"/>
                      <a:gd name="T6" fmla="*/ 31 w 241"/>
                      <a:gd name="T7" fmla="*/ 2 h 92"/>
                      <a:gd name="T8" fmla="*/ 43 w 241"/>
                      <a:gd name="T9" fmla="*/ 0 h 92"/>
                      <a:gd name="T10" fmla="*/ 57 w 241"/>
                      <a:gd name="T11" fmla="*/ 0 h 92"/>
                      <a:gd name="T12" fmla="*/ 65 w 241"/>
                      <a:gd name="T13" fmla="*/ 2 h 92"/>
                      <a:gd name="T14" fmla="*/ 75 w 241"/>
                      <a:gd name="T15" fmla="*/ 5 h 92"/>
                      <a:gd name="T16" fmla="*/ 83 w 241"/>
                      <a:gd name="T17" fmla="*/ 9 h 92"/>
                      <a:gd name="T18" fmla="*/ 90 w 241"/>
                      <a:gd name="T19" fmla="*/ 14 h 92"/>
                      <a:gd name="T20" fmla="*/ 100 w 241"/>
                      <a:gd name="T21" fmla="*/ 20 h 92"/>
                      <a:gd name="T22" fmla="*/ 106 w 241"/>
                      <a:gd name="T23" fmla="*/ 27 h 92"/>
                      <a:gd name="T24" fmla="*/ 111 w 241"/>
                      <a:gd name="T25" fmla="*/ 34 h 92"/>
                      <a:gd name="T26" fmla="*/ 116 w 241"/>
                      <a:gd name="T27" fmla="*/ 41 h 92"/>
                      <a:gd name="T28" fmla="*/ 121 w 241"/>
                      <a:gd name="T29" fmla="*/ 47 h 92"/>
                      <a:gd name="T30" fmla="*/ 126 w 241"/>
                      <a:gd name="T31" fmla="*/ 55 h 92"/>
                      <a:gd name="T32" fmla="*/ 132 w 241"/>
                      <a:gd name="T33" fmla="*/ 62 h 92"/>
                      <a:gd name="T34" fmla="*/ 137 w 241"/>
                      <a:gd name="T35" fmla="*/ 68 h 92"/>
                      <a:gd name="T36" fmla="*/ 144 w 241"/>
                      <a:gd name="T37" fmla="*/ 74 h 92"/>
                      <a:gd name="T38" fmla="*/ 151 w 241"/>
                      <a:gd name="T39" fmla="*/ 78 h 92"/>
                      <a:gd name="T40" fmla="*/ 157 w 241"/>
                      <a:gd name="T41" fmla="*/ 81 h 92"/>
                      <a:gd name="T42" fmla="*/ 163 w 241"/>
                      <a:gd name="T43" fmla="*/ 85 h 92"/>
                      <a:gd name="T44" fmla="*/ 172 w 241"/>
                      <a:gd name="T45" fmla="*/ 87 h 92"/>
                      <a:gd name="T46" fmla="*/ 178 w 241"/>
                      <a:gd name="T47" fmla="*/ 89 h 92"/>
                      <a:gd name="T48" fmla="*/ 186 w 241"/>
                      <a:gd name="T49" fmla="*/ 91 h 92"/>
                      <a:gd name="T50" fmla="*/ 194 w 241"/>
                      <a:gd name="T51" fmla="*/ 91 h 92"/>
                      <a:gd name="T52" fmla="*/ 202 w 241"/>
                      <a:gd name="T53" fmla="*/ 88 h 92"/>
                      <a:gd name="T54" fmla="*/ 212 w 241"/>
                      <a:gd name="T55" fmla="*/ 88 h 92"/>
                      <a:gd name="T56" fmla="*/ 217 w 241"/>
                      <a:gd name="T57" fmla="*/ 86 h 92"/>
                      <a:gd name="T58" fmla="*/ 223 w 241"/>
                      <a:gd name="T59" fmla="*/ 83 h 92"/>
                      <a:gd name="T60" fmla="*/ 231 w 241"/>
                      <a:gd name="T61" fmla="*/ 79 h 92"/>
                      <a:gd name="T62" fmla="*/ 235 w 241"/>
                      <a:gd name="T63" fmla="*/ 75 h 92"/>
                      <a:gd name="T64" fmla="*/ 240 w 241"/>
                      <a:gd name="T65" fmla="*/ 73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1" h="92">
                        <a:moveTo>
                          <a:pt x="0" y="17"/>
                        </a:moveTo>
                        <a:lnTo>
                          <a:pt x="9" y="10"/>
                        </a:lnTo>
                        <a:lnTo>
                          <a:pt x="19" y="5"/>
                        </a:lnTo>
                        <a:lnTo>
                          <a:pt x="31" y="2"/>
                        </a:lnTo>
                        <a:lnTo>
                          <a:pt x="43" y="0"/>
                        </a:lnTo>
                        <a:lnTo>
                          <a:pt x="57" y="0"/>
                        </a:lnTo>
                        <a:lnTo>
                          <a:pt x="65" y="2"/>
                        </a:lnTo>
                        <a:lnTo>
                          <a:pt x="75" y="5"/>
                        </a:lnTo>
                        <a:lnTo>
                          <a:pt x="83" y="9"/>
                        </a:lnTo>
                        <a:lnTo>
                          <a:pt x="90" y="14"/>
                        </a:lnTo>
                        <a:lnTo>
                          <a:pt x="100" y="20"/>
                        </a:lnTo>
                        <a:lnTo>
                          <a:pt x="106" y="27"/>
                        </a:lnTo>
                        <a:lnTo>
                          <a:pt x="111" y="34"/>
                        </a:lnTo>
                        <a:lnTo>
                          <a:pt x="116" y="41"/>
                        </a:lnTo>
                        <a:lnTo>
                          <a:pt x="121" y="47"/>
                        </a:lnTo>
                        <a:lnTo>
                          <a:pt x="126" y="55"/>
                        </a:lnTo>
                        <a:lnTo>
                          <a:pt x="132" y="62"/>
                        </a:lnTo>
                        <a:lnTo>
                          <a:pt x="137" y="68"/>
                        </a:lnTo>
                        <a:lnTo>
                          <a:pt x="144" y="74"/>
                        </a:lnTo>
                        <a:lnTo>
                          <a:pt x="151" y="78"/>
                        </a:lnTo>
                        <a:lnTo>
                          <a:pt x="157" y="81"/>
                        </a:lnTo>
                        <a:lnTo>
                          <a:pt x="163" y="85"/>
                        </a:lnTo>
                        <a:lnTo>
                          <a:pt x="172" y="87"/>
                        </a:lnTo>
                        <a:lnTo>
                          <a:pt x="178" y="89"/>
                        </a:lnTo>
                        <a:lnTo>
                          <a:pt x="186" y="91"/>
                        </a:lnTo>
                        <a:lnTo>
                          <a:pt x="194" y="91"/>
                        </a:lnTo>
                        <a:lnTo>
                          <a:pt x="202" y="88"/>
                        </a:lnTo>
                        <a:lnTo>
                          <a:pt x="212" y="88"/>
                        </a:lnTo>
                        <a:lnTo>
                          <a:pt x="217" y="86"/>
                        </a:lnTo>
                        <a:lnTo>
                          <a:pt x="223" y="83"/>
                        </a:lnTo>
                        <a:lnTo>
                          <a:pt x="231" y="79"/>
                        </a:lnTo>
                        <a:lnTo>
                          <a:pt x="235" y="75"/>
                        </a:lnTo>
                        <a:lnTo>
                          <a:pt x="240" y="73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333" name="Freeform 13"/>
                  <p:cNvSpPr>
                    <a:spLocks/>
                  </p:cNvSpPr>
                  <p:nvPr/>
                </p:nvSpPr>
                <p:spPr bwMode="auto">
                  <a:xfrm>
                    <a:off x="1778" y="1890"/>
                    <a:ext cx="241" cy="90"/>
                  </a:xfrm>
                  <a:custGeom>
                    <a:avLst/>
                    <a:gdLst>
                      <a:gd name="T0" fmla="*/ 0 w 241"/>
                      <a:gd name="T1" fmla="*/ 16 h 90"/>
                      <a:gd name="T2" fmla="*/ 9 w 241"/>
                      <a:gd name="T3" fmla="*/ 9 h 90"/>
                      <a:gd name="T4" fmla="*/ 19 w 241"/>
                      <a:gd name="T5" fmla="*/ 4 h 90"/>
                      <a:gd name="T6" fmla="*/ 31 w 241"/>
                      <a:gd name="T7" fmla="*/ 1 h 90"/>
                      <a:gd name="T8" fmla="*/ 43 w 241"/>
                      <a:gd name="T9" fmla="*/ 0 h 90"/>
                      <a:gd name="T10" fmla="*/ 57 w 241"/>
                      <a:gd name="T11" fmla="*/ 0 h 90"/>
                      <a:gd name="T12" fmla="*/ 65 w 241"/>
                      <a:gd name="T13" fmla="*/ 2 h 90"/>
                      <a:gd name="T14" fmla="*/ 75 w 241"/>
                      <a:gd name="T15" fmla="*/ 4 h 90"/>
                      <a:gd name="T16" fmla="*/ 83 w 241"/>
                      <a:gd name="T17" fmla="*/ 8 h 90"/>
                      <a:gd name="T18" fmla="*/ 90 w 241"/>
                      <a:gd name="T19" fmla="*/ 12 h 90"/>
                      <a:gd name="T20" fmla="*/ 100 w 241"/>
                      <a:gd name="T21" fmla="*/ 19 h 90"/>
                      <a:gd name="T22" fmla="*/ 106 w 241"/>
                      <a:gd name="T23" fmla="*/ 26 h 90"/>
                      <a:gd name="T24" fmla="*/ 111 w 241"/>
                      <a:gd name="T25" fmla="*/ 33 h 90"/>
                      <a:gd name="T26" fmla="*/ 116 w 241"/>
                      <a:gd name="T27" fmla="*/ 39 h 90"/>
                      <a:gd name="T28" fmla="*/ 121 w 241"/>
                      <a:gd name="T29" fmla="*/ 45 h 90"/>
                      <a:gd name="T30" fmla="*/ 126 w 241"/>
                      <a:gd name="T31" fmla="*/ 53 h 90"/>
                      <a:gd name="T32" fmla="*/ 131 w 241"/>
                      <a:gd name="T33" fmla="*/ 60 h 90"/>
                      <a:gd name="T34" fmla="*/ 137 w 241"/>
                      <a:gd name="T35" fmla="*/ 66 h 90"/>
                      <a:gd name="T36" fmla="*/ 143 w 241"/>
                      <a:gd name="T37" fmla="*/ 71 h 90"/>
                      <a:gd name="T38" fmla="*/ 151 w 241"/>
                      <a:gd name="T39" fmla="*/ 76 h 90"/>
                      <a:gd name="T40" fmla="*/ 157 w 241"/>
                      <a:gd name="T41" fmla="*/ 79 h 90"/>
                      <a:gd name="T42" fmla="*/ 163 w 241"/>
                      <a:gd name="T43" fmla="*/ 83 h 90"/>
                      <a:gd name="T44" fmla="*/ 172 w 241"/>
                      <a:gd name="T45" fmla="*/ 85 h 90"/>
                      <a:gd name="T46" fmla="*/ 178 w 241"/>
                      <a:gd name="T47" fmla="*/ 86 h 90"/>
                      <a:gd name="T48" fmla="*/ 186 w 241"/>
                      <a:gd name="T49" fmla="*/ 89 h 90"/>
                      <a:gd name="T50" fmla="*/ 194 w 241"/>
                      <a:gd name="T51" fmla="*/ 87 h 90"/>
                      <a:gd name="T52" fmla="*/ 202 w 241"/>
                      <a:gd name="T53" fmla="*/ 86 h 90"/>
                      <a:gd name="T54" fmla="*/ 212 w 241"/>
                      <a:gd name="T55" fmla="*/ 86 h 90"/>
                      <a:gd name="T56" fmla="*/ 217 w 241"/>
                      <a:gd name="T57" fmla="*/ 84 h 90"/>
                      <a:gd name="T58" fmla="*/ 223 w 241"/>
                      <a:gd name="T59" fmla="*/ 81 h 90"/>
                      <a:gd name="T60" fmla="*/ 230 w 241"/>
                      <a:gd name="T61" fmla="*/ 77 h 90"/>
                      <a:gd name="T62" fmla="*/ 235 w 241"/>
                      <a:gd name="T63" fmla="*/ 73 h 90"/>
                      <a:gd name="T64" fmla="*/ 240 w 241"/>
                      <a:gd name="T65" fmla="*/ 71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1" h="90">
                        <a:moveTo>
                          <a:pt x="0" y="16"/>
                        </a:moveTo>
                        <a:lnTo>
                          <a:pt x="9" y="9"/>
                        </a:lnTo>
                        <a:lnTo>
                          <a:pt x="19" y="4"/>
                        </a:lnTo>
                        <a:lnTo>
                          <a:pt x="31" y="1"/>
                        </a:lnTo>
                        <a:lnTo>
                          <a:pt x="43" y="0"/>
                        </a:lnTo>
                        <a:lnTo>
                          <a:pt x="57" y="0"/>
                        </a:lnTo>
                        <a:lnTo>
                          <a:pt x="65" y="2"/>
                        </a:lnTo>
                        <a:lnTo>
                          <a:pt x="75" y="4"/>
                        </a:lnTo>
                        <a:lnTo>
                          <a:pt x="83" y="8"/>
                        </a:lnTo>
                        <a:lnTo>
                          <a:pt x="90" y="12"/>
                        </a:lnTo>
                        <a:lnTo>
                          <a:pt x="100" y="19"/>
                        </a:lnTo>
                        <a:lnTo>
                          <a:pt x="106" y="26"/>
                        </a:lnTo>
                        <a:lnTo>
                          <a:pt x="111" y="33"/>
                        </a:lnTo>
                        <a:lnTo>
                          <a:pt x="116" y="39"/>
                        </a:lnTo>
                        <a:lnTo>
                          <a:pt x="121" y="45"/>
                        </a:lnTo>
                        <a:lnTo>
                          <a:pt x="126" y="53"/>
                        </a:lnTo>
                        <a:lnTo>
                          <a:pt x="131" y="60"/>
                        </a:lnTo>
                        <a:lnTo>
                          <a:pt x="137" y="66"/>
                        </a:lnTo>
                        <a:lnTo>
                          <a:pt x="143" y="71"/>
                        </a:lnTo>
                        <a:lnTo>
                          <a:pt x="151" y="76"/>
                        </a:lnTo>
                        <a:lnTo>
                          <a:pt x="157" y="79"/>
                        </a:lnTo>
                        <a:lnTo>
                          <a:pt x="163" y="83"/>
                        </a:lnTo>
                        <a:lnTo>
                          <a:pt x="172" y="85"/>
                        </a:lnTo>
                        <a:lnTo>
                          <a:pt x="178" y="86"/>
                        </a:lnTo>
                        <a:lnTo>
                          <a:pt x="186" y="89"/>
                        </a:lnTo>
                        <a:lnTo>
                          <a:pt x="194" y="87"/>
                        </a:lnTo>
                        <a:lnTo>
                          <a:pt x="202" y="86"/>
                        </a:lnTo>
                        <a:lnTo>
                          <a:pt x="212" y="86"/>
                        </a:lnTo>
                        <a:lnTo>
                          <a:pt x="217" y="84"/>
                        </a:lnTo>
                        <a:lnTo>
                          <a:pt x="223" y="81"/>
                        </a:lnTo>
                        <a:lnTo>
                          <a:pt x="230" y="77"/>
                        </a:lnTo>
                        <a:lnTo>
                          <a:pt x="235" y="73"/>
                        </a:lnTo>
                        <a:lnTo>
                          <a:pt x="240" y="71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6334" name="Group 14"/>
                <p:cNvGrpSpPr>
                  <a:grpSpLocks/>
                </p:cNvGrpSpPr>
                <p:nvPr/>
              </p:nvGrpSpPr>
              <p:grpSpPr bwMode="auto">
                <a:xfrm>
                  <a:off x="1937" y="1890"/>
                  <a:ext cx="566" cy="92"/>
                  <a:chOff x="1937" y="1890"/>
                  <a:chExt cx="566" cy="92"/>
                </a:xfrm>
              </p:grpSpPr>
              <p:sp>
                <p:nvSpPr>
                  <p:cNvPr id="56335" name="Freeform 15"/>
                  <p:cNvSpPr>
                    <a:spLocks/>
                  </p:cNvSpPr>
                  <p:nvPr/>
                </p:nvSpPr>
                <p:spPr bwMode="auto">
                  <a:xfrm>
                    <a:off x="1937" y="1890"/>
                    <a:ext cx="240" cy="90"/>
                  </a:xfrm>
                  <a:custGeom>
                    <a:avLst/>
                    <a:gdLst>
                      <a:gd name="T0" fmla="*/ 0 w 240"/>
                      <a:gd name="T1" fmla="*/ 17 h 90"/>
                      <a:gd name="T2" fmla="*/ 9 w 240"/>
                      <a:gd name="T3" fmla="*/ 10 h 90"/>
                      <a:gd name="T4" fmla="*/ 19 w 240"/>
                      <a:gd name="T5" fmla="*/ 4 h 90"/>
                      <a:gd name="T6" fmla="*/ 31 w 240"/>
                      <a:gd name="T7" fmla="*/ 2 h 90"/>
                      <a:gd name="T8" fmla="*/ 43 w 240"/>
                      <a:gd name="T9" fmla="*/ 0 h 90"/>
                      <a:gd name="T10" fmla="*/ 55 w 240"/>
                      <a:gd name="T11" fmla="*/ 0 h 90"/>
                      <a:gd name="T12" fmla="*/ 65 w 240"/>
                      <a:gd name="T13" fmla="*/ 2 h 90"/>
                      <a:gd name="T14" fmla="*/ 75 w 240"/>
                      <a:gd name="T15" fmla="*/ 4 h 90"/>
                      <a:gd name="T16" fmla="*/ 82 w 240"/>
                      <a:gd name="T17" fmla="*/ 9 h 90"/>
                      <a:gd name="T18" fmla="*/ 90 w 240"/>
                      <a:gd name="T19" fmla="*/ 12 h 90"/>
                      <a:gd name="T20" fmla="*/ 100 w 240"/>
                      <a:gd name="T21" fmla="*/ 19 h 90"/>
                      <a:gd name="T22" fmla="*/ 106 w 240"/>
                      <a:gd name="T23" fmla="*/ 26 h 90"/>
                      <a:gd name="T24" fmla="*/ 111 w 240"/>
                      <a:gd name="T25" fmla="*/ 33 h 90"/>
                      <a:gd name="T26" fmla="*/ 116 w 240"/>
                      <a:gd name="T27" fmla="*/ 40 h 90"/>
                      <a:gd name="T28" fmla="*/ 121 w 240"/>
                      <a:gd name="T29" fmla="*/ 46 h 90"/>
                      <a:gd name="T30" fmla="*/ 125 w 240"/>
                      <a:gd name="T31" fmla="*/ 53 h 90"/>
                      <a:gd name="T32" fmla="*/ 131 w 240"/>
                      <a:gd name="T33" fmla="*/ 60 h 90"/>
                      <a:gd name="T34" fmla="*/ 137 w 240"/>
                      <a:gd name="T35" fmla="*/ 66 h 90"/>
                      <a:gd name="T36" fmla="*/ 143 w 240"/>
                      <a:gd name="T37" fmla="*/ 72 h 90"/>
                      <a:gd name="T38" fmla="*/ 150 w 240"/>
                      <a:gd name="T39" fmla="*/ 76 h 90"/>
                      <a:gd name="T40" fmla="*/ 156 w 240"/>
                      <a:gd name="T41" fmla="*/ 79 h 90"/>
                      <a:gd name="T42" fmla="*/ 163 w 240"/>
                      <a:gd name="T43" fmla="*/ 83 h 90"/>
                      <a:gd name="T44" fmla="*/ 171 w 240"/>
                      <a:gd name="T45" fmla="*/ 85 h 90"/>
                      <a:gd name="T46" fmla="*/ 177 w 240"/>
                      <a:gd name="T47" fmla="*/ 87 h 90"/>
                      <a:gd name="T48" fmla="*/ 185 w 240"/>
                      <a:gd name="T49" fmla="*/ 89 h 90"/>
                      <a:gd name="T50" fmla="*/ 193 w 240"/>
                      <a:gd name="T51" fmla="*/ 89 h 90"/>
                      <a:gd name="T52" fmla="*/ 202 w 240"/>
                      <a:gd name="T53" fmla="*/ 86 h 90"/>
                      <a:gd name="T54" fmla="*/ 211 w 240"/>
                      <a:gd name="T55" fmla="*/ 86 h 90"/>
                      <a:gd name="T56" fmla="*/ 216 w 240"/>
                      <a:gd name="T57" fmla="*/ 84 h 90"/>
                      <a:gd name="T58" fmla="*/ 222 w 240"/>
                      <a:gd name="T59" fmla="*/ 81 h 90"/>
                      <a:gd name="T60" fmla="*/ 230 w 240"/>
                      <a:gd name="T61" fmla="*/ 78 h 90"/>
                      <a:gd name="T62" fmla="*/ 234 w 240"/>
                      <a:gd name="T63" fmla="*/ 74 h 90"/>
                      <a:gd name="T64" fmla="*/ 239 w 240"/>
                      <a:gd name="T65" fmla="*/ 72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0" h="90">
                        <a:moveTo>
                          <a:pt x="0" y="17"/>
                        </a:moveTo>
                        <a:lnTo>
                          <a:pt x="9" y="10"/>
                        </a:lnTo>
                        <a:lnTo>
                          <a:pt x="19" y="4"/>
                        </a:lnTo>
                        <a:lnTo>
                          <a:pt x="31" y="2"/>
                        </a:lnTo>
                        <a:lnTo>
                          <a:pt x="43" y="0"/>
                        </a:lnTo>
                        <a:lnTo>
                          <a:pt x="55" y="0"/>
                        </a:lnTo>
                        <a:lnTo>
                          <a:pt x="65" y="2"/>
                        </a:lnTo>
                        <a:lnTo>
                          <a:pt x="75" y="4"/>
                        </a:lnTo>
                        <a:lnTo>
                          <a:pt x="82" y="9"/>
                        </a:lnTo>
                        <a:lnTo>
                          <a:pt x="90" y="12"/>
                        </a:lnTo>
                        <a:lnTo>
                          <a:pt x="100" y="19"/>
                        </a:lnTo>
                        <a:lnTo>
                          <a:pt x="106" y="26"/>
                        </a:lnTo>
                        <a:lnTo>
                          <a:pt x="111" y="33"/>
                        </a:lnTo>
                        <a:lnTo>
                          <a:pt x="116" y="40"/>
                        </a:lnTo>
                        <a:lnTo>
                          <a:pt x="121" y="46"/>
                        </a:lnTo>
                        <a:lnTo>
                          <a:pt x="125" y="53"/>
                        </a:lnTo>
                        <a:lnTo>
                          <a:pt x="131" y="60"/>
                        </a:lnTo>
                        <a:lnTo>
                          <a:pt x="137" y="66"/>
                        </a:lnTo>
                        <a:lnTo>
                          <a:pt x="143" y="72"/>
                        </a:lnTo>
                        <a:lnTo>
                          <a:pt x="150" y="76"/>
                        </a:lnTo>
                        <a:lnTo>
                          <a:pt x="156" y="79"/>
                        </a:lnTo>
                        <a:lnTo>
                          <a:pt x="163" y="83"/>
                        </a:lnTo>
                        <a:lnTo>
                          <a:pt x="171" y="85"/>
                        </a:lnTo>
                        <a:lnTo>
                          <a:pt x="177" y="87"/>
                        </a:lnTo>
                        <a:lnTo>
                          <a:pt x="185" y="89"/>
                        </a:lnTo>
                        <a:lnTo>
                          <a:pt x="193" y="89"/>
                        </a:lnTo>
                        <a:lnTo>
                          <a:pt x="202" y="86"/>
                        </a:lnTo>
                        <a:lnTo>
                          <a:pt x="211" y="86"/>
                        </a:lnTo>
                        <a:lnTo>
                          <a:pt x="216" y="84"/>
                        </a:lnTo>
                        <a:lnTo>
                          <a:pt x="222" y="81"/>
                        </a:lnTo>
                        <a:lnTo>
                          <a:pt x="230" y="78"/>
                        </a:lnTo>
                        <a:lnTo>
                          <a:pt x="234" y="74"/>
                        </a:lnTo>
                        <a:lnTo>
                          <a:pt x="239" y="72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336" name="Freeform 16"/>
                  <p:cNvSpPr>
                    <a:spLocks/>
                  </p:cNvSpPr>
                  <p:nvPr/>
                </p:nvSpPr>
                <p:spPr bwMode="auto">
                  <a:xfrm>
                    <a:off x="2100" y="1890"/>
                    <a:ext cx="241" cy="92"/>
                  </a:xfrm>
                  <a:custGeom>
                    <a:avLst/>
                    <a:gdLst>
                      <a:gd name="T0" fmla="*/ 0 w 241"/>
                      <a:gd name="T1" fmla="*/ 17 h 92"/>
                      <a:gd name="T2" fmla="*/ 9 w 241"/>
                      <a:gd name="T3" fmla="*/ 10 h 92"/>
                      <a:gd name="T4" fmla="*/ 19 w 241"/>
                      <a:gd name="T5" fmla="*/ 5 h 92"/>
                      <a:gd name="T6" fmla="*/ 31 w 241"/>
                      <a:gd name="T7" fmla="*/ 2 h 92"/>
                      <a:gd name="T8" fmla="*/ 43 w 241"/>
                      <a:gd name="T9" fmla="*/ 0 h 92"/>
                      <a:gd name="T10" fmla="*/ 57 w 241"/>
                      <a:gd name="T11" fmla="*/ 0 h 92"/>
                      <a:gd name="T12" fmla="*/ 65 w 241"/>
                      <a:gd name="T13" fmla="*/ 2 h 92"/>
                      <a:gd name="T14" fmla="*/ 75 w 241"/>
                      <a:gd name="T15" fmla="*/ 5 h 92"/>
                      <a:gd name="T16" fmla="*/ 83 w 241"/>
                      <a:gd name="T17" fmla="*/ 9 h 92"/>
                      <a:gd name="T18" fmla="*/ 90 w 241"/>
                      <a:gd name="T19" fmla="*/ 14 h 92"/>
                      <a:gd name="T20" fmla="*/ 100 w 241"/>
                      <a:gd name="T21" fmla="*/ 20 h 92"/>
                      <a:gd name="T22" fmla="*/ 106 w 241"/>
                      <a:gd name="T23" fmla="*/ 27 h 92"/>
                      <a:gd name="T24" fmla="*/ 111 w 241"/>
                      <a:gd name="T25" fmla="*/ 34 h 92"/>
                      <a:gd name="T26" fmla="*/ 116 w 241"/>
                      <a:gd name="T27" fmla="*/ 41 h 92"/>
                      <a:gd name="T28" fmla="*/ 121 w 241"/>
                      <a:gd name="T29" fmla="*/ 47 h 92"/>
                      <a:gd name="T30" fmla="*/ 126 w 241"/>
                      <a:gd name="T31" fmla="*/ 55 h 92"/>
                      <a:gd name="T32" fmla="*/ 132 w 241"/>
                      <a:gd name="T33" fmla="*/ 62 h 92"/>
                      <a:gd name="T34" fmla="*/ 137 w 241"/>
                      <a:gd name="T35" fmla="*/ 68 h 92"/>
                      <a:gd name="T36" fmla="*/ 144 w 241"/>
                      <a:gd name="T37" fmla="*/ 74 h 92"/>
                      <a:gd name="T38" fmla="*/ 151 w 241"/>
                      <a:gd name="T39" fmla="*/ 78 h 92"/>
                      <a:gd name="T40" fmla="*/ 157 w 241"/>
                      <a:gd name="T41" fmla="*/ 81 h 92"/>
                      <a:gd name="T42" fmla="*/ 163 w 241"/>
                      <a:gd name="T43" fmla="*/ 85 h 92"/>
                      <a:gd name="T44" fmla="*/ 172 w 241"/>
                      <a:gd name="T45" fmla="*/ 87 h 92"/>
                      <a:gd name="T46" fmla="*/ 178 w 241"/>
                      <a:gd name="T47" fmla="*/ 89 h 92"/>
                      <a:gd name="T48" fmla="*/ 186 w 241"/>
                      <a:gd name="T49" fmla="*/ 91 h 92"/>
                      <a:gd name="T50" fmla="*/ 194 w 241"/>
                      <a:gd name="T51" fmla="*/ 91 h 92"/>
                      <a:gd name="T52" fmla="*/ 202 w 241"/>
                      <a:gd name="T53" fmla="*/ 88 h 92"/>
                      <a:gd name="T54" fmla="*/ 212 w 241"/>
                      <a:gd name="T55" fmla="*/ 88 h 92"/>
                      <a:gd name="T56" fmla="*/ 217 w 241"/>
                      <a:gd name="T57" fmla="*/ 86 h 92"/>
                      <a:gd name="T58" fmla="*/ 223 w 241"/>
                      <a:gd name="T59" fmla="*/ 83 h 92"/>
                      <a:gd name="T60" fmla="*/ 231 w 241"/>
                      <a:gd name="T61" fmla="*/ 79 h 92"/>
                      <a:gd name="T62" fmla="*/ 235 w 241"/>
                      <a:gd name="T63" fmla="*/ 75 h 92"/>
                      <a:gd name="T64" fmla="*/ 240 w 241"/>
                      <a:gd name="T65" fmla="*/ 73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1" h="92">
                        <a:moveTo>
                          <a:pt x="0" y="17"/>
                        </a:moveTo>
                        <a:lnTo>
                          <a:pt x="9" y="10"/>
                        </a:lnTo>
                        <a:lnTo>
                          <a:pt x="19" y="5"/>
                        </a:lnTo>
                        <a:lnTo>
                          <a:pt x="31" y="2"/>
                        </a:lnTo>
                        <a:lnTo>
                          <a:pt x="43" y="0"/>
                        </a:lnTo>
                        <a:lnTo>
                          <a:pt x="57" y="0"/>
                        </a:lnTo>
                        <a:lnTo>
                          <a:pt x="65" y="2"/>
                        </a:lnTo>
                        <a:lnTo>
                          <a:pt x="75" y="5"/>
                        </a:lnTo>
                        <a:lnTo>
                          <a:pt x="83" y="9"/>
                        </a:lnTo>
                        <a:lnTo>
                          <a:pt x="90" y="14"/>
                        </a:lnTo>
                        <a:lnTo>
                          <a:pt x="100" y="20"/>
                        </a:lnTo>
                        <a:lnTo>
                          <a:pt x="106" y="27"/>
                        </a:lnTo>
                        <a:lnTo>
                          <a:pt x="111" y="34"/>
                        </a:lnTo>
                        <a:lnTo>
                          <a:pt x="116" y="41"/>
                        </a:lnTo>
                        <a:lnTo>
                          <a:pt x="121" y="47"/>
                        </a:lnTo>
                        <a:lnTo>
                          <a:pt x="126" y="55"/>
                        </a:lnTo>
                        <a:lnTo>
                          <a:pt x="132" y="62"/>
                        </a:lnTo>
                        <a:lnTo>
                          <a:pt x="137" y="68"/>
                        </a:lnTo>
                        <a:lnTo>
                          <a:pt x="144" y="74"/>
                        </a:lnTo>
                        <a:lnTo>
                          <a:pt x="151" y="78"/>
                        </a:lnTo>
                        <a:lnTo>
                          <a:pt x="157" y="81"/>
                        </a:lnTo>
                        <a:lnTo>
                          <a:pt x="163" y="85"/>
                        </a:lnTo>
                        <a:lnTo>
                          <a:pt x="172" y="87"/>
                        </a:lnTo>
                        <a:lnTo>
                          <a:pt x="178" y="89"/>
                        </a:lnTo>
                        <a:lnTo>
                          <a:pt x="186" y="91"/>
                        </a:lnTo>
                        <a:lnTo>
                          <a:pt x="194" y="91"/>
                        </a:lnTo>
                        <a:lnTo>
                          <a:pt x="202" y="88"/>
                        </a:lnTo>
                        <a:lnTo>
                          <a:pt x="212" y="88"/>
                        </a:lnTo>
                        <a:lnTo>
                          <a:pt x="217" y="86"/>
                        </a:lnTo>
                        <a:lnTo>
                          <a:pt x="223" y="83"/>
                        </a:lnTo>
                        <a:lnTo>
                          <a:pt x="231" y="79"/>
                        </a:lnTo>
                        <a:lnTo>
                          <a:pt x="235" y="75"/>
                        </a:lnTo>
                        <a:lnTo>
                          <a:pt x="240" y="73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337" name="Freeform 17"/>
                  <p:cNvSpPr>
                    <a:spLocks/>
                  </p:cNvSpPr>
                  <p:nvPr/>
                </p:nvSpPr>
                <p:spPr bwMode="auto">
                  <a:xfrm>
                    <a:off x="2260" y="1890"/>
                    <a:ext cx="243" cy="90"/>
                  </a:xfrm>
                  <a:custGeom>
                    <a:avLst/>
                    <a:gdLst>
                      <a:gd name="T0" fmla="*/ 0 w 243"/>
                      <a:gd name="T1" fmla="*/ 16 h 90"/>
                      <a:gd name="T2" fmla="*/ 9 w 243"/>
                      <a:gd name="T3" fmla="*/ 9 h 90"/>
                      <a:gd name="T4" fmla="*/ 19 w 243"/>
                      <a:gd name="T5" fmla="*/ 4 h 90"/>
                      <a:gd name="T6" fmla="*/ 31 w 243"/>
                      <a:gd name="T7" fmla="*/ 1 h 90"/>
                      <a:gd name="T8" fmla="*/ 44 w 243"/>
                      <a:gd name="T9" fmla="*/ 0 h 90"/>
                      <a:gd name="T10" fmla="*/ 57 w 243"/>
                      <a:gd name="T11" fmla="*/ 0 h 90"/>
                      <a:gd name="T12" fmla="*/ 66 w 243"/>
                      <a:gd name="T13" fmla="*/ 2 h 90"/>
                      <a:gd name="T14" fmla="*/ 76 w 243"/>
                      <a:gd name="T15" fmla="*/ 4 h 90"/>
                      <a:gd name="T16" fmla="*/ 83 w 243"/>
                      <a:gd name="T17" fmla="*/ 8 h 90"/>
                      <a:gd name="T18" fmla="*/ 91 w 243"/>
                      <a:gd name="T19" fmla="*/ 12 h 90"/>
                      <a:gd name="T20" fmla="*/ 101 w 243"/>
                      <a:gd name="T21" fmla="*/ 19 h 90"/>
                      <a:gd name="T22" fmla="*/ 107 w 243"/>
                      <a:gd name="T23" fmla="*/ 26 h 90"/>
                      <a:gd name="T24" fmla="*/ 112 w 243"/>
                      <a:gd name="T25" fmla="*/ 33 h 90"/>
                      <a:gd name="T26" fmla="*/ 117 w 243"/>
                      <a:gd name="T27" fmla="*/ 39 h 90"/>
                      <a:gd name="T28" fmla="*/ 122 w 243"/>
                      <a:gd name="T29" fmla="*/ 45 h 90"/>
                      <a:gd name="T30" fmla="*/ 127 w 243"/>
                      <a:gd name="T31" fmla="*/ 53 h 90"/>
                      <a:gd name="T32" fmla="*/ 132 w 243"/>
                      <a:gd name="T33" fmla="*/ 60 h 90"/>
                      <a:gd name="T34" fmla="*/ 138 w 243"/>
                      <a:gd name="T35" fmla="*/ 66 h 90"/>
                      <a:gd name="T36" fmla="*/ 145 w 243"/>
                      <a:gd name="T37" fmla="*/ 71 h 90"/>
                      <a:gd name="T38" fmla="*/ 152 w 243"/>
                      <a:gd name="T39" fmla="*/ 76 h 90"/>
                      <a:gd name="T40" fmla="*/ 158 w 243"/>
                      <a:gd name="T41" fmla="*/ 79 h 90"/>
                      <a:gd name="T42" fmla="*/ 165 w 243"/>
                      <a:gd name="T43" fmla="*/ 83 h 90"/>
                      <a:gd name="T44" fmla="*/ 173 w 243"/>
                      <a:gd name="T45" fmla="*/ 85 h 90"/>
                      <a:gd name="T46" fmla="*/ 179 w 243"/>
                      <a:gd name="T47" fmla="*/ 86 h 90"/>
                      <a:gd name="T48" fmla="*/ 187 w 243"/>
                      <a:gd name="T49" fmla="*/ 89 h 90"/>
                      <a:gd name="T50" fmla="*/ 195 w 243"/>
                      <a:gd name="T51" fmla="*/ 87 h 90"/>
                      <a:gd name="T52" fmla="*/ 204 w 243"/>
                      <a:gd name="T53" fmla="*/ 86 h 90"/>
                      <a:gd name="T54" fmla="*/ 212 w 243"/>
                      <a:gd name="T55" fmla="*/ 86 h 90"/>
                      <a:gd name="T56" fmla="*/ 219 w 243"/>
                      <a:gd name="T57" fmla="*/ 84 h 90"/>
                      <a:gd name="T58" fmla="*/ 225 w 243"/>
                      <a:gd name="T59" fmla="*/ 81 h 90"/>
                      <a:gd name="T60" fmla="*/ 232 w 243"/>
                      <a:gd name="T61" fmla="*/ 77 h 90"/>
                      <a:gd name="T62" fmla="*/ 237 w 243"/>
                      <a:gd name="T63" fmla="*/ 73 h 90"/>
                      <a:gd name="T64" fmla="*/ 242 w 243"/>
                      <a:gd name="T65" fmla="*/ 71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3" h="90">
                        <a:moveTo>
                          <a:pt x="0" y="16"/>
                        </a:moveTo>
                        <a:lnTo>
                          <a:pt x="9" y="9"/>
                        </a:lnTo>
                        <a:lnTo>
                          <a:pt x="19" y="4"/>
                        </a:lnTo>
                        <a:lnTo>
                          <a:pt x="31" y="1"/>
                        </a:lnTo>
                        <a:lnTo>
                          <a:pt x="44" y="0"/>
                        </a:lnTo>
                        <a:lnTo>
                          <a:pt x="57" y="0"/>
                        </a:lnTo>
                        <a:lnTo>
                          <a:pt x="66" y="2"/>
                        </a:lnTo>
                        <a:lnTo>
                          <a:pt x="76" y="4"/>
                        </a:lnTo>
                        <a:lnTo>
                          <a:pt x="83" y="8"/>
                        </a:lnTo>
                        <a:lnTo>
                          <a:pt x="91" y="12"/>
                        </a:lnTo>
                        <a:lnTo>
                          <a:pt x="101" y="19"/>
                        </a:lnTo>
                        <a:lnTo>
                          <a:pt x="107" y="26"/>
                        </a:lnTo>
                        <a:lnTo>
                          <a:pt x="112" y="33"/>
                        </a:lnTo>
                        <a:lnTo>
                          <a:pt x="117" y="39"/>
                        </a:lnTo>
                        <a:lnTo>
                          <a:pt x="122" y="45"/>
                        </a:lnTo>
                        <a:lnTo>
                          <a:pt x="127" y="53"/>
                        </a:lnTo>
                        <a:lnTo>
                          <a:pt x="132" y="60"/>
                        </a:lnTo>
                        <a:lnTo>
                          <a:pt x="138" y="66"/>
                        </a:lnTo>
                        <a:lnTo>
                          <a:pt x="145" y="71"/>
                        </a:lnTo>
                        <a:lnTo>
                          <a:pt x="152" y="76"/>
                        </a:lnTo>
                        <a:lnTo>
                          <a:pt x="158" y="79"/>
                        </a:lnTo>
                        <a:lnTo>
                          <a:pt x="165" y="83"/>
                        </a:lnTo>
                        <a:lnTo>
                          <a:pt x="173" y="85"/>
                        </a:lnTo>
                        <a:lnTo>
                          <a:pt x="179" y="86"/>
                        </a:lnTo>
                        <a:lnTo>
                          <a:pt x="187" y="89"/>
                        </a:lnTo>
                        <a:lnTo>
                          <a:pt x="195" y="87"/>
                        </a:lnTo>
                        <a:lnTo>
                          <a:pt x="204" y="86"/>
                        </a:lnTo>
                        <a:lnTo>
                          <a:pt x="212" y="86"/>
                        </a:lnTo>
                        <a:lnTo>
                          <a:pt x="219" y="84"/>
                        </a:lnTo>
                        <a:lnTo>
                          <a:pt x="225" y="81"/>
                        </a:lnTo>
                        <a:lnTo>
                          <a:pt x="232" y="77"/>
                        </a:lnTo>
                        <a:lnTo>
                          <a:pt x="237" y="73"/>
                        </a:lnTo>
                        <a:lnTo>
                          <a:pt x="242" y="71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6338" name="Group 18"/>
                <p:cNvGrpSpPr>
                  <a:grpSpLocks/>
                </p:cNvGrpSpPr>
                <p:nvPr/>
              </p:nvGrpSpPr>
              <p:grpSpPr bwMode="auto">
                <a:xfrm>
                  <a:off x="488" y="1890"/>
                  <a:ext cx="563" cy="92"/>
                  <a:chOff x="488" y="1890"/>
                  <a:chExt cx="563" cy="92"/>
                </a:xfrm>
              </p:grpSpPr>
              <p:sp>
                <p:nvSpPr>
                  <p:cNvPr id="56339" name="Freeform 19"/>
                  <p:cNvSpPr>
                    <a:spLocks/>
                  </p:cNvSpPr>
                  <p:nvPr/>
                </p:nvSpPr>
                <p:spPr bwMode="auto">
                  <a:xfrm>
                    <a:off x="488" y="1890"/>
                    <a:ext cx="241" cy="90"/>
                  </a:xfrm>
                  <a:custGeom>
                    <a:avLst/>
                    <a:gdLst>
                      <a:gd name="T0" fmla="*/ 0 w 241"/>
                      <a:gd name="T1" fmla="*/ 17 h 90"/>
                      <a:gd name="T2" fmla="*/ 9 w 241"/>
                      <a:gd name="T3" fmla="*/ 10 h 90"/>
                      <a:gd name="T4" fmla="*/ 19 w 241"/>
                      <a:gd name="T5" fmla="*/ 4 h 90"/>
                      <a:gd name="T6" fmla="*/ 31 w 241"/>
                      <a:gd name="T7" fmla="*/ 2 h 90"/>
                      <a:gd name="T8" fmla="*/ 44 w 241"/>
                      <a:gd name="T9" fmla="*/ 0 h 90"/>
                      <a:gd name="T10" fmla="*/ 57 w 241"/>
                      <a:gd name="T11" fmla="*/ 0 h 90"/>
                      <a:gd name="T12" fmla="*/ 65 w 241"/>
                      <a:gd name="T13" fmla="*/ 2 h 90"/>
                      <a:gd name="T14" fmla="*/ 75 w 241"/>
                      <a:gd name="T15" fmla="*/ 4 h 90"/>
                      <a:gd name="T16" fmla="*/ 83 w 241"/>
                      <a:gd name="T17" fmla="*/ 9 h 90"/>
                      <a:gd name="T18" fmla="*/ 90 w 241"/>
                      <a:gd name="T19" fmla="*/ 12 h 90"/>
                      <a:gd name="T20" fmla="*/ 100 w 241"/>
                      <a:gd name="T21" fmla="*/ 19 h 90"/>
                      <a:gd name="T22" fmla="*/ 106 w 241"/>
                      <a:gd name="T23" fmla="*/ 26 h 90"/>
                      <a:gd name="T24" fmla="*/ 111 w 241"/>
                      <a:gd name="T25" fmla="*/ 33 h 90"/>
                      <a:gd name="T26" fmla="*/ 117 w 241"/>
                      <a:gd name="T27" fmla="*/ 40 h 90"/>
                      <a:gd name="T28" fmla="*/ 121 w 241"/>
                      <a:gd name="T29" fmla="*/ 46 h 90"/>
                      <a:gd name="T30" fmla="*/ 126 w 241"/>
                      <a:gd name="T31" fmla="*/ 53 h 90"/>
                      <a:gd name="T32" fmla="*/ 132 w 241"/>
                      <a:gd name="T33" fmla="*/ 60 h 90"/>
                      <a:gd name="T34" fmla="*/ 137 w 241"/>
                      <a:gd name="T35" fmla="*/ 66 h 90"/>
                      <a:gd name="T36" fmla="*/ 144 w 241"/>
                      <a:gd name="T37" fmla="*/ 72 h 90"/>
                      <a:gd name="T38" fmla="*/ 151 w 241"/>
                      <a:gd name="T39" fmla="*/ 76 h 90"/>
                      <a:gd name="T40" fmla="*/ 157 w 241"/>
                      <a:gd name="T41" fmla="*/ 79 h 90"/>
                      <a:gd name="T42" fmla="*/ 163 w 241"/>
                      <a:gd name="T43" fmla="*/ 83 h 90"/>
                      <a:gd name="T44" fmla="*/ 172 w 241"/>
                      <a:gd name="T45" fmla="*/ 85 h 90"/>
                      <a:gd name="T46" fmla="*/ 178 w 241"/>
                      <a:gd name="T47" fmla="*/ 87 h 90"/>
                      <a:gd name="T48" fmla="*/ 186 w 241"/>
                      <a:gd name="T49" fmla="*/ 89 h 90"/>
                      <a:gd name="T50" fmla="*/ 194 w 241"/>
                      <a:gd name="T51" fmla="*/ 89 h 90"/>
                      <a:gd name="T52" fmla="*/ 202 w 241"/>
                      <a:gd name="T53" fmla="*/ 86 h 90"/>
                      <a:gd name="T54" fmla="*/ 212 w 241"/>
                      <a:gd name="T55" fmla="*/ 86 h 90"/>
                      <a:gd name="T56" fmla="*/ 217 w 241"/>
                      <a:gd name="T57" fmla="*/ 84 h 90"/>
                      <a:gd name="T58" fmla="*/ 223 w 241"/>
                      <a:gd name="T59" fmla="*/ 81 h 90"/>
                      <a:gd name="T60" fmla="*/ 231 w 241"/>
                      <a:gd name="T61" fmla="*/ 78 h 90"/>
                      <a:gd name="T62" fmla="*/ 235 w 241"/>
                      <a:gd name="T63" fmla="*/ 74 h 90"/>
                      <a:gd name="T64" fmla="*/ 240 w 241"/>
                      <a:gd name="T65" fmla="*/ 72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1" h="90">
                        <a:moveTo>
                          <a:pt x="0" y="17"/>
                        </a:moveTo>
                        <a:lnTo>
                          <a:pt x="9" y="10"/>
                        </a:lnTo>
                        <a:lnTo>
                          <a:pt x="19" y="4"/>
                        </a:lnTo>
                        <a:lnTo>
                          <a:pt x="31" y="2"/>
                        </a:lnTo>
                        <a:lnTo>
                          <a:pt x="44" y="0"/>
                        </a:lnTo>
                        <a:lnTo>
                          <a:pt x="57" y="0"/>
                        </a:lnTo>
                        <a:lnTo>
                          <a:pt x="65" y="2"/>
                        </a:lnTo>
                        <a:lnTo>
                          <a:pt x="75" y="4"/>
                        </a:lnTo>
                        <a:lnTo>
                          <a:pt x="83" y="9"/>
                        </a:lnTo>
                        <a:lnTo>
                          <a:pt x="90" y="12"/>
                        </a:lnTo>
                        <a:lnTo>
                          <a:pt x="100" y="19"/>
                        </a:lnTo>
                        <a:lnTo>
                          <a:pt x="106" y="26"/>
                        </a:lnTo>
                        <a:lnTo>
                          <a:pt x="111" y="33"/>
                        </a:lnTo>
                        <a:lnTo>
                          <a:pt x="117" y="40"/>
                        </a:lnTo>
                        <a:lnTo>
                          <a:pt x="121" y="46"/>
                        </a:lnTo>
                        <a:lnTo>
                          <a:pt x="126" y="53"/>
                        </a:lnTo>
                        <a:lnTo>
                          <a:pt x="132" y="60"/>
                        </a:lnTo>
                        <a:lnTo>
                          <a:pt x="137" y="66"/>
                        </a:lnTo>
                        <a:lnTo>
                          <a:pt x="144" y="72"/>
                        </a:lnTo>
                        <a:lnTo>
                          <a:pt x="151" y="76"/>
                        </a:lnTo>
                        <a:lnTo>
                          <a:pt x="157" y="79"/>
                        </a:lnTo>
                        <a:lnTo>
                          <a:pt x="163" y="83"/>
                        </a:lnTo>
                        <a:lnTo>
                          <a:pt x="172" y="85"/>
                        </a:lnTo>
                        <a:lnTo>
                          <a:pt x="178" y="87"/>
                        </a:lnTo>
                        <a:lnTo>
                          <a:pt x="186" y="89"/>
                        </a:lnTo>
                        <a:lnTo>
                          <a:pt x="194" y="89"/>
                        </a:lnTo>
                        <a:lnTo>
                          <a:pt x="202" y="86"/>
                        </a:lnTo>
                        <a:lnTo>
                          <a:pt x="212" y="86"/>
                        </a:lnTo>
                        <a:lnTo>
                          <a:pt x="217" y="84"/>
                        </a:lnTo>
                        <a:lnTo>
                          <a:pt x="223" y="81"/>
                        </a:lnTo>
                        <a:lnTo>
                          <a:pt x="231" y="78"/>
                        </a:lnTo>
                        <a:lnTo>
                          <a:pt x="235" y="74"/>
                        </a:lnTo>
                        <a:lnTo>
                          <a:pt x="240" y="72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340" name="Freeform 20"/>
                  <p:cNvSpPr>
                    <a:spLocks/>
                  </p:cNvSpPr>
                  <p:nvPr/>
                </p:nvSpPr>
                <p:spPr bwMode="auto">
                  <a:xfrm>
                    <a:off x="650" y="1890"/>
                    <a:ext cx="242" cy="92"/>
                  </a:xfrm>
                  <a:custGeom>
                    <a:avLst/>
                    <a:gdLst>
                      <a:gd name="T0" fmla="*/ 0 w 242"/>
                      <a:gd name="T1" fmla="*/ 17 h 92"/>
                      <a:gd name="T2" fmla="*/ 9 w 242"/>
                      <a:gd name="T3" fmla="*/ 10 h 92"/>
                      <a:gd name="T4" fmla="*/ 19 w 242"/>
                      <a:gd name="T5" fmla="*/ 5 h 92"/>
                      <a:gd name="T6" fmla="*/ 31 w 242"/>
                      <a:gd name="T7" fmla="*/ 2 h 92"/>
                      <a:gd name="T8" fmla="*/ 44 w 242"/>
                      <a:gd name="T9" fmla="*/ 0 h 92"/>
                      <a:gd name="T10" fmla="*/ 57 w 242"/>
                      <a:gd name="T11" fmla="*/ 0 h 92"/>
                      <a:gd name="T12" fmla="*/ 66 w 242"/>
                      <a:gd name="T13" fmla="*/ 2 h 92"/>
                      <a:gd name="T14" fmla="*/ 75 w 242"/>
                      <a:gd name="T15" fmla="*/ 5 h 92"/>
                      <a:gd name="T16" fmla="*/ 83 w 242"/>
                      <a:gd name="T17" fmla="*/ 9 h 92"/>
                      <a:gd name="T18" fmla="*/ 90 w 242"/>
                      <a:gd name="T19" fmla="*/ 14 h 92"/>
                      <a:gd name="T20" fmla="*/ 100 w 242"/>
                      <a:gd name="T21" fmla="*/ 20 h 92"/>
                      <a:gd name="T22" fmla="*/ 107 w 242"/>
                      <a:gd name="T23" fmla="*/ 27 h 92"/>
                      <a:gd name="T24" fmla="*/ 112 w 242"/>
                      <a:gd name="T25" fmla="*/ 34 h 92"/>
                      <a:gd name="T26" fmla="*/ 117 w 242"/>
                      <a:gd name="T27" fmla="*/ 41 h 92"/>
                      <a:gd name="T28" fmla="*/ 122 w 242"/>
                      <a:gd name="T29" fmla="*/ 47 h 92"/>
                      <a:gd name="T30" fmla="*/ 126 w 242"/>
                      <a:gd name="T31" fmla="*/ 55 h 92"/>
                      <a:gd name="T32" fmla="*/ 132 w 242"/>
                      <a:gd name="T33" fmla="*/ 62 h 92"/>
                      <a:gd name="T34" fmla="*/ 138 w 242"/>
                      <a:gd name="T35" fmla="*/ 68 h 92"/>
                      <a:gd name="T36" fmla="*/ 144 w 242"/>
                      <a:gd name="T37" fmla="*/ 74 h 92"/>
                      <a:gd name="T38" fmla="*/ 151 w 242"/>
                      <a:gd name="T39" fmla="*/ 78 h 92"/>
                      <a:gd name="T40" fmla="*/ 158 w 242"/>
                      <a:gd name="T41" fmla="*/ 81 h 92"/>
                      <a:gd name="T42" fmla="*/ 164 w 242"/>
                      <a:gd name="T43" fmla="*/ 85 h 92"/>
                      <a:gd name="T44" fmla="*/ 172 w 242"/>
                      <a:gd name="T45" fmla="*/ 87 h 92"/>
                      <a:gd name="T46" fmla="*/ 179 w 242"/>
                      <a:gd name="T47" fmla="*/ 89 h 92"/>
                      <a:gd name="T48" fmla="*/ 187 w 242"/>
                      <a:gd name="T49" fmla="*/ 91 h 92"/>
                      <a:gd name="T50" fmla="*/ 195 w 242"/>
                      <a:gd name="T51" fmla="*/ 91 h 92"/>
                      <a:gd name="T52" fmla="*/ 203 w 242"/>
                      <a:gd name="T53" fmla="*/ 88 h 92"/>
                      <a:gd name="T54" fmla="*/ 213 w 242"/>
                      <a:gd name="T55" fmla="*/ 88 h 92"/>
                      <a:gd name="T56" fmla="*/ 218 w 242"/>
                      <a:gd name="T57" fmla="*/ 86 h 92"/>
                      <a:gd name="T58" fmla="*/ 224 w 242"/>
                      <a:gd name="T59" fmla="*/ 83 h 92"/>
                      <a:gd name="T60" fmla="*/ 231 w 242"/>
                      <a:gd name="T61" fmla="*/ 79 h 92"/>
                      <a:gd name="T62" fmla="*/ 236 w 242"/>
                      <a:gd name="T63" fmla="*/ 75 h 92"/>
                      <a:gd name="T64" fmla="*/ 241 w 242"/>
                      <a:gd name="T65" fmla="*/ 73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2" h="92">
                        <a:moveTo>
                          <a:pt x="0" y="17"/>
                        </a:moveTo>
                        <a:lnTo>
                          <a:pt x="9" y="10"/>
                        </a:lnTo>
                        <a:lnTo>
                          <a:pt x="19" y="5"/>
                        </a:lnTo>
                        <a:lnTo>
                          <a:pt x="31" y="2"/>
                        </a:lnTo>
                        <a:lnTo>
                          <a:pt x="44" y="0"/>
                        </a:lnTo>
                        <a:lnTo>
                          <a:pt x="57" y="0"/>
                        </a:lnTo>
                        <a:lnTo>
                          <a:pt x="66" y="2"/>
                        </a:lnTo>
                        <a:lnTo>
                          <a:pt x="75" y="5"/>
                        </a:lnTo>
                        <a:lnTo>
                          <a:pt x="83" y="9"/>
                        </a:lnTo>
                        <a:lnTo>
                          <a:pt x="90" y="14"/>
                        </a:lnTo>
                        <a:lnTo>
                          <a:pt x="100" y="20"/>
                        </a:lnTo>
                        <a:lnTo>
                          <a:pt x="107" y="27"/>
                        </a:lnTo>
                        <a:lnTo>
                          <a:pt x="112" y="34"/>
                        </a:lnTo>
                        <a:lnTo>
                          <a:pt x="117" y="41"/>
                        </a:lnTo>
                        <a:lnTo>
                          <a:pt x="122" y="47"/>
                        </a:lnTo>
                        <a:lnTo>
                          <a:pt x="126" y="55"/>
                        </a:lnTo>
                        <a:lnTo>
                          <a:pt x="132" y="62"/>
                        </a:lnTo>
                        <a:lnTo>
                          <a:pt x="138" y="68"/>
                        </a:lnTo>
                        <a:lnTo>
                          <a:pt x="144" y="74"/>
                        </a:lnTo>
                        <a:lnTo>
                          <a:pt x="151" y="78"/>
                        </a:lnTo>
                        <a:lnTo>
                          <a:pt x="158" y="81"/>
                        </a:lnTo>
                        <a:lnTo>
                          <a:pt x="164" y="85"/>
                        </a:lnTo>
                        <a:lnTo>
                          <a:pt x="172" y="87"/>
                        </a:lnTo>
                        <a:lnTo>
                          <a:pt x="179" y="89"/>
                        </a:lnTo>
                        <a:lnTo>
                          <a:pt x="187" y="91"/>
                        </a:lnTo>
                        <a:lnTo>
                          <a:pt x="195" y="91"/>
                        </a:lnTo>
                        <a:lnTo>
                          <a:pt x="203" y="88"/>
                        </a:lnTo>
                        <a:lnTo>
                          <a:pt x="213" y="88"/>
                        </a:lnTo>
                        <a:lnTo>
                          <a:pt x="218" y="86"/>
                        </a:lnTo>
                        <a:lnTo>
                          <a:pt x="224" y="83"/>
                        </a:lnTo>
                        <a:lnTo>
                          <a:pt x="231" y="79"/>
                        </a:lnTo>
                        <a:lnTo>
                          <a:pt x="236" y="75"/>
                        </a:lnTo>
                        <a:lnTo>
                          <a:pt x="241" y="73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341" name="Freeform 21"/>
                  <p:cNvSpPr>
                    <a:spLocks/>
                  </p:cNvSpPr>
                  <p:nvPr/>
                </p:nvSpPr>
                <p:spPr bwMode="auto">
                  <a:xfrm>
                    <a:off x="810" y="1890"/>
                    <a:ext cx="241" cy="90"/>
                  </a:xfrm>
                  <a:custGeom>
                    <a:avLst/>
                    <a:gdLst>
                      <a:gd name="T0" fmla="*/ 0 w 241"/>
                      <a:gd name="T1" fmla="*/ 16 h 90"/>
                      <a:gd name="T2" fmla="*/ 9 w 241"/>
                      <a:gd name="T3" fmla="*/ 9 h 90"/>
                      <a:gd name="T4" fmla="*/ 19 w 241"/>
                      <a:gd name="T5" fmla="*/ 4 h 90"/>
                      <a:gd name="T6" fmla="*/ 31 w 241"/>
                      <a:gd name="T7" fmla="*/ 1 h 90"/>
                      <a:gd name="T8" fmla="*/ 43 w 241"/>
                      <a:gd name="T9" fmla="*/ 0 h 90"/>
                      <a:gd name="T10" fmla="*/ 57 w 241"/>
                      <a:gd name="T11" fmla="*/ 0 h 90"/>
                      <a:gd name="T12" fmla="*/ 65 w 241"/>
                      <a:gd name="T13" fmla="*/ 2 h 90"/>
                      <a:gd name="T14" fmla="*/ 75 w 241"/>
                      <a:gd name="T15" fmla="*/ 4 h 90"/>
                      <a:gd name="T16" fmla="*/ 83 w 241"/>
                      <a:gd name="T17" fmla="*/ 8 h 90"/>
                      <a:gd name="T18" fmla="*/ 90 w 241"/>
                      <a:gd name="T19" fmla="*/ 12 h 90"/>
                      <a:gd name="T20" fmla="*/ 100 w 241"/>
                      <a:gd name="T21" fmla="*/ 19 h 90"/>
                      <a:gd name="T22" fmla="*/ 106 w 241"/>
                      <a:gd name="T23" fmla="*/ 26 h 90"/>
                      <a:gd name="T24" fmla="*/ 111 w 241"/>
                      <a:gd name="T25" fmla="*/ 33 h 90"/>
                      <a:gd name="T26" fmla="*/ 116 w 241"/>
                      <a:gd name="T27" fmla="*/ 39 h 90"/>
                      <a:gd name="T28" fmla="*/ 121 w 241"/>
                      <a:gd name="T29" fmla="*/ 45 h 90"/>
                      <a:gd name="T30" fmla="*/ 126 w 241"/>
                      <a:gd name="T31" fmla="*/ 53 h 90"/>
                      <a:gd name="T32" fmla="*/ 131 w 241"/>
                      <a:gd name="T33" fmla="*/ 60 h 90"/>
                      <a:gd name="T34" fmla="*/ 137 w 241"/>
                      <a:gd name="T35" fmla="*/ 66 h 90"/>
                      <a:gd name="T36" fmla="*/ 143 w 241"/>
                      <a:gd name="T37" fmla="*/ 71 h 90"/>
                      <a:gd name="T38" fmla="*/ 151 w 241"/>
                      <a:gd name="T39" fmla="*/ 76 h 90"/>
                      <a:gd name="T40" fmla="*/ 157 w 241"/>
                      <a:gd name="T41" fmla="*/ 79 h 90"/>
                      <a:gd name="T42" fmla="*/ 163 w 241"/>
                      <a:gd name="T43" fmla="*/ 83 h 90"/>
                      <a:gd name="T44" fmla="*/ 172 w 241"/>
                      <a:gd name="T45" fmla="*/ 85 h 90"/>
                      <a:gd name="T46" fmla="*/ 178 w 241"/>
                      <a:gd name="T47" fmla="*/ 86 h 90"/>
                      <a:gd name="T48" fmla="*/ 186 w 241"/>
                      <a:gd name="T49" fmla="*/ 89 h 90"/>
                      <a:gd name="T50" fmla="*/ 194 w 241"/>
                      <a:gd name="T51" fmla="*/ 87 h 90"/>
                      <a:gd name="T52" fmla="*/ 202 w 241"/>
                      <a:gd name="T53" fmla="*/ 86 h 90"/>
                      <a:gd name="T54" fmla="*/ 212 w 241"/>
                      <a:gd name="T55" fmla="*/ 86 h 90"/>
                      <a:gd name="T56" fmla="*/ 217 w 241"/>
                      <a:gd name="T57" fmla="*/ 84 h 90"/>
                      <a:gd name="T58" fmla="*/ 223 w 241"/>
                      <a:gd name="T59" fmla="*/ 81 h 90"/>
                      <a:gd name="T60" fmla="*/ 230 w 241"/>
                      <a:gd name="T61" fmla="*/ 77 h 90"/>
                      <a:gd name="T62" fmla="*/ 235 w 241"/>
                      <a:gd name="T63" fmla="*/ 73 h 90"/>
                      <a:gd name="T64" fmla="*/ 240 w 241"/>
                      <a:gd name="T65" fmla="*/ 71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1" h="90">
                        <a:moveTo>
                          <a:pt x="0" y="16"/>
                        </a:moveTo>
                        <a:lnTo>
                          <a:pt x="9" y="9"/>
                        </a:lnTo>
                        <a:lnTo>
                          <a:pt x="19" y="4"/>
                        </a:lnTo>
                        <a:lnTo>
                          <a:pt x="31" y="1"/>
                        </a:lnTo>
                        <a:lnTo>
                          <a:pt x="43" y="0"/>
                        </a:lnTo>
                        <a:lnTo>
                          <a:pt x="57" y="0"/>
                        </a:lnTo>
                        <a:lnTo>
                          <a:pt x="65" y="2"/>
                        </a:lnTo>
                        <a:lnTo>
                          <a:pt x="75" y="4"/>
                        </a:lnTo>
                        <a:lnTo>
                          <a:pt x="83" y="8"/>
                        </a:lnTo>
                        <a:lnTo>
                          <a:pt x="90" y="12"/>
                        </a:lnTo>
                        <a:lnTo>
                          <a:pt x="100" y="19"/>
                        </a:lnTo>
                        <a:lnTo>
                          <a:pt x="106" y="26"/>
                        </a:lnTo>
                        <a:lnTo>
                          <a:pt x="111" y="33"/>
                        </a:lnTo>
                        <a:lnTo>
                          <a:pt x="116" y="39"/>
                        </a:lnTo>
                        <a:lnTo>
                          <a:pt x="121" y="45"/>
                        </a:lnTo>
                        <a:lnTo>
                          <a:pt x="126" y="53"/>
                        </a:lnTo>
                        <a:lnTo>
                          <a:pt x="131" y="60"/>
                        </a:lnTo>
                        <a:lnTo>
                          <a:pt x="137" y="66"/>
                        </a:lnTo>
                        <a:lnTo>
                          <a:pt x="143" y="71"/>
                        </a:lnTo>
                        <a:lnTo>
                          <a:pt x="151" y="76"/>
                        </a:lnTo>
                        <a:lnTo>
                          <a:pt x="157" y="79"/>
                        </a:lnTo>
                        <a:lnTo>
                          <a:pt x="163" y="83"/>
                        </a:lnTo>
                        <a:lnTo>
                          <a:pt x="172" y="85"/>
                        </a:lnTo>
                        <a:lnTo>
                          <a:pt x="178" y="86"/>
                        </a:lnTo>
                        <a:lnTo>
                          <a:pt x="186" y="89"/>
                        </a:lnTo>
                        <a:lnTo>
                          <a:pt x="194" y="87"/>
                        </a:lnTo>
                        <a:lnTo>
                          <a:pt x="202" y="86"/>
                        </a:lnTo>
                        <a:lnTo>
                          <a:pt x="212" y="86"/>
                        </a:lnTo>
                        <a:lnTo>
                          <a:pt x="217" y="84"/>
                        </a:lnTo>
                        <a:lnTo>
                          <a:pt x="223" y="81"/>
                        </a:lnTo>
                        <a:lnTo>
                          <a:pt x="230" y="77"/>
                        </a:lnTo>
                        <a:lnTo>
                          <a:pt x="235" y="73"/>
                        </a:lnTo>
                        <a:lnTo>
                          <a:pt x="240" y="71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6342" name="Group 22"/>
                <p:cNvGrpSpPr>
                  <a:grpSpLocks/>
                </p:cNvGrpSpPr>
                <p:nvPr/>
              </p:nvGrpSpPr>
              <p:grpSpPr bwMode="auto">
                <a:xfrm>
                  <a:off x="970" y="1890"/>
                  <a:ext cx="564" cy="92"/>
                  <a:chOff x="970" y="1890"/>
                  <a:chExt cx="564" cy="92"/>
                </a:xfrm>
              </p:grpSpPr>
              <p:sp>
                <p:nvSpPr>
                  <p:cNvPr id="56343" name="Freeform 23"/>
                  <p:cNvSpPr>
                    <a:spLocks/>
                  </p:cNvSpPr>
                  <p:nvPr/>
                </p:nvSpPr>
                <p:spPr bwMode="auto">
                  <a:xfrm>
                    <a:off x="970" y="1890"/>
                    <a:ext cx="240" cy="90"/>
                  </a:xfrm>
                  <a:custGeom>
                    <a:avLst/>
                    <a:gdLst>
                      <a:gd name="T0" fmla="*/ 0 w 240"/>
                      <a:gd name="T1" fmla="*/ 17 h 90"/>
                      <a:gd name="T2" fmla="*/ 9 w 240"/>
                      <a:gd name="T3" fmla="*/ 10 h 90"/>
                      <a:gd name="T4" fmla="*/ 19 w 240"/>
                      <a:gd name="T5" fmla="*/ 4 h 90"/>
                      <a:gd name="T6" fmla="*/ 31 w 240"/>
                      <a:gd name="T7" fmla="*/ 2 h 90"/>
                      <a:gd name="T8" fmla="*/ 43 w 240"/>
                      <a:gd name="T9" fmla="*/ 0 h 90"/>
                      <a:gd name="T10" fmla="*/ 55 w 240"/>
                      <a:gd name="T11" fmla="*/ 0 h 90"/>
                      <a:gd name="T12" fmla="*/ 65 w 240"/>
                      <a:gd name="T13" fmla="*/ 2 h 90"/>
                      <a:gd name="T14" fmla="*/ 75 w 240"/>
                      <a:gd name="T15" fmla="*/ 4 h 90"/>
                      <a:gd name="T16" fmla="*/ 82 w 240"/>
                      <a:gd name="T17" fmla="*/ 9 h 90"/>
                      <a:gd name="T18" fmla="*/ 90 w 240"/>
                      <a:gd name="T19" fmla="*/ 12 h 90"/>
                      <a:gd name="T20" fmla="*/ 100 w 240"/>
                      <a:gd name="T21" fmla="*/ 19 h 90"/>
                      <a:gd name="T22" fmla="*/ 106 w 240"/>
                      <a:gd name="T23" fmla="*/ 26 h 90"/>
                      <a:gd name="T24" fmla="*/ 111 w 240"/>
                      <a:gd name="T25" fmla="*/ 33 h 90"/>
                      <a:gd name="T26" fmla="*/ 116 w 240"/>
                      <a:gd name="T27" fmla="*/ 40 h 90"/>
                      <a:gd name="T28" fmla="*/ 121 w 240"/>
                      <a:gd name="T29" fmla="*/ 46 h 90"/>
                      <a:gd name="T30" fmla="*/ 125 w 240"/>
                      <a:gd name="T31" fmla="*/ 53 h 90"/>
                      <a:gd name="T32" fmla="*/ 131 w 240"/>
                      <a:gd name="T33" fmla="*/ 60 h 90"/>
                      <a:gd name="T34" fmla="*/ 137 w 240"/>
                      <a:gd name="T35" fmla="*/ 66 h 90"/>
                      <a:gd name="T36" fmla="*/ 143 w 240"/>
                      <a:gd name="T37" fmla="*/ 72 h 90"/>
                      <a:gd name="T38" fmla="*/ 150 w 240"/>
                      <a:gd name="T39" fmla="*/ 76 h 90"/>
                      <a:gd name="T40" fmla="*/ 156 w 240"/>
                      <a:gd name="T41" fmla="*/ 79 h 90"/>
                      <a:gd name="T42" fmla="*/ 163 w 240"/>
                      <a:gd name="T43" fmla="*/ 83 h 90"/>
                      <a:gd name="T44" fmla="*/ 171 w 240"/>
                      <a:gd name="T45" fmla="*/ 85 h 90"/>
                      <a:gd name="T46" fmla="*/ 177 w 240"/>
                      <a:gd name="T47" fmla="*/ 87 h 90"/>
                      <a:gd name="T48" fmla="*/ 185 w 240"/>
                      <a:gd name="T49" fmla="*/ 89 h 90"/>
                      <a:gd name="T50" fmla="*/ 193 w 240"/>
                      <a:gd name="T51" fmla="*/ 89 h 90"/>
                      <a:gd name="T52" fmla="*/ 202 w 240"/>
                      <a:gd name="T53" fmla="*/ 86 h 90"/>
                      <a:gd name="T54" fmla="*/ 211 w 240"/>
                      <a:gd name="T55" fmla="*/ 86 h 90"/>
                      <a:gd name="T56" fmla="*/ 216 w 240"/>
                      <a:gd name="T57" fmla="*/ 84 h 90"/>
                      <a:gd name="T58" fmla="*/ 222 w 240"/>
                      <a:gd name="T59" fmla="*/ 81 h 90"/>
                      <a:gd name="T60" fmla="*/ 230 w 240"/>
                      <a:gd name="T61" fmla="*/ 78 h 90"/>
                      <a:gd name="T62" fmla="*/ 234 w 240"/>
                      <a:gd name="T63" fmla="*/ 74 h 90"/>
                      <a:gd name="T64" fmla="*/ 239 w 240"/>
                      <a:gd name="T65" fmla="*/ 72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0" h="90">
                        <a:moveTo>
                          <a:pt x="0" y="17"/>
                        </a:moveTo>
                        <a:lnTo>
                          <a:pt x="9" y="10"/>
                        </a:lnTo>
                        <a:lnTo>
                          <a:pt x="19" y="4"/>
                        </a:lnTo>
                        <a:lnTo>
                          <a:pt x="31" y="2"/>
                        </a:lnTo>
                        <a:lnTo>
                          <a:pt x="43" y="0"/>
                        </a:lnTo>
                        <a:lnTo>
                          <a:pt x="55" y="0"/>
                        </a:lnTo>
                        <a:lnTo>
                          <a:pt x="65" y="2"/>
                        </a:lnTo>
                        <a:lnTo>
                          <a:pt x="75" y="4"/>
                        </a:lnTo>
                        <a:lnTo>
                          <a:pt x="82" y="9"/>
                        </a:lnTo>
                        <a:lnTo>
                          <a:pt x="90" y="12"/>
                        </a:lnTo>
                        <a:lnTo>
                          <a:pt x="100" y="19"/>
                        </a:lnTo>
                        <a:lnTo>
                          <a:pt x="106" y="26"/>
                        </a:lnTo>
                        <a:lnTo>
                          <a:pt x="111" y="33"/>
                        </a:lnTo>
                        <a:lnTo>
                          <a:pt x="116" y="40"/>
                        </a:lnTo>
                        <a:lnTo>
                          <a:pt x="121" y="46"/>
                        </a:lnTo>
                        <a:lnTo>
                          <a:pt x="125" y="53"/>
                        </a:lnTo>
                        <a:lnTo>
                          <a:pt x="131" y="60"/>
                        </a:lnTo>
                        <a:lnTo>
                          <a:pt x="137" y="66"/>
                        </a:lnTo>
                        <a:lnTo>
                          <a:pt x="143" y="72"/>
                        </a:lnTo>
                        <a:lnTo>
                          <a:pt x="150" y="76"/>
                        </a:lnTo>
                        <a:lnTo>
                          <a:pt x="156" y="79"/>
                        </a:lnTo>
                        <a:lnTo>
                          <a:pt x="163" y="83"/>
                        </a:lnTo>
                        <a:lnTo>
                          <a:pt x="171" y="85"/>
                        </a:lnTo>
                        <a:lnTo>
                          <a:pt x="177" y="87"/>
                        </a:lnTo>
                        <a:lnTo>
                          <a:pt x="185" y="89"/>
                        </a:lnTo>
                        <a:lnTo>
                          <a:pt x="193" y="89"/>
                        </a:lnTo>
                        <a:lnTo>
                          <a:pt x="202" y="86"/>
                        </a:lnTo>
                        <a:lnTo>
                          <a:pt x="211" y="86"/>
                        </a:lnTo>
                        <a:lnTo>
                          <a:pt x="216" y="84"/>
                        </a:lnTo>
                        <a:lnTo>
                          <a:pt x="222" y="81"/>
                        </a:lnTo>
                        <a:lnTo>
                          <a:pt x="230" y="78"/>
                        </a:lnTo>
                        <a:lnTo>
                          <a:pt x="234" y="74"/>
                        </a:lnTo>
                        <a:lnTo>
                          <a:pt x="239" y="72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344" name="Freeform 24"/>
                  <p:cNvSpPr>
                    <a:spLocks/>
                  </p:cNvSpPr>
                  <p:nvPr/>
                </p:nvSpPr>
                <p:spPr bwMode="auto">
                  <a:xfrm>
                    <a:off x="1133" y="1890"/>
                    <a:ext cx="241" cy="92"/>
                  </a:xfrm>
                  <a:custGeom>
                    <a:avLst/>
                    <a:gdLst>
                      <a:gd name="T0" fmla="*/ 0 w 241"/>
                      <a:gd name="T1" fmla="*/ 17 h 92"/>
                      <a:gd name="T2" fmla="*/ 9 w 241"/>
                      <a:gd name="T3" fmla="*/ 10 h 92"/>
                      <a:gd name="T4" fmla="*/ 19 w 241"/>
                      <a:gd name="T5" fmla="*/ 5 h 92"/>
                      <a:gd name="T6" fmla="*/ 31 w 241"/>
                      <a:gd name="T7" fmla="*/ 2 h 92"/>
                      <a:gd name="T8" fmla="*/ 43 w 241"/>
                      <a:gd name="T9" fmla="*/ 0 h 92"/>
                      <a:gd name="T10" fmla="*/ 57 w 241"/>
                      <a:gd name="T11" fmla="*/ 0 h 92"/>
                      <a:gd name="T12" fmla="*/ 65 w 241"/>
                      <a:gd name="T13" fmla="*/ 2 h 92"/>
                      <a:gd name="T14" fmla="*/ 75 w 241"/>
                      <a:gd name="T15" fmla="*/ 5 h 92"/>
                      <a:gd name="T16" fmla="*/ 83 w 241"/>
                      <a:gd name="T17" fmla="*/ 9 h 92"/>
                      <a:gd name="T18" fmla="*/ 90 w 241"/>
                      <a:gd name="T19" fmla="*/ 14 h 92"/>
                      <a:gd name="T20" fmla="*/ 100 w 241"/>
                      <a:gd name="T21" fmla="*/ 20 h 92"/>
                      <a:gd name="T22" fmla="*/ 106 w 241"/>
                      <a:gd name="T23" fmla="*/ 27 h 92"/>
                      <a:gd name="T24" fmla="*/ 111 w 241"/>
                      <a:gd name="T25" fmla="*/ 34 h 92"/>
                      <a:gd name="T26" fmla="*/ 116 w 241"/>
                      <a:gd name="T27" fmla="*/ 41 h 92"/>
                      <a:gd name="T28" fmla="*/ 121 w 241"/>
                      <a:gd name="T29" fmla="*/ 47 h 92"/>
                      <a:gd name="T30" fmla="*/ 126 w 241"/>
                      <a:gd name="T31" fmla="*/ 55 h 92"/>
                      <a:gd name="T32" fmla="*/ 132 w 241"/>
                      <a:gd name="T33" fmla="*/ 62 h 92"/>
                      <a:gd name="T34" fmla="*/ 137 w 241"/>
                      <a:gd name="T35" fmla="*/ 68 h 92"/>
                      <a:gd name="T36" fmla="*/ 144 w 241"/>
                      <a:gd name="T37" fmla="*/ 74 h 92"/>
                      <a:gd name="T38" fmla="*/ 151 w 241"/>
                      <a:gd name="T39" fmla="*/ 78 h 92"/>
                      <a:gd name="T40" fmla="*/ 157 w 241"/>
                      <a:gd name="T41" fmla="*/ 81 h 92"/>
                      <a:gd name="T42" fmla="*/ 163 w 241"/>
                      <a:gd name="T43" fmla="*/ 85 h 92"/>
                      <a:gd name="T44" fmla="*/ 172 w 241"/>
                      <a:gd name="T45" fmla="*/ 87 h 92"/>
                      <a:gd name="T46" fmla="*/ 178 w 241"/>
                      <a:gd name="T47" fmla="*/ 89 h 92"/>
                      <a:gd name="T48" fmla="*/ 186 w 241"/>
                      <a:gd name="T49" fmla="*/ 91 h 92"/>
                      <a:gd name="T50" fmla="*/ 194 w 241"/>
                      <a:gd name="T51" fmla="*/ 91 h 92"/>
                      <a:gd name="T52" fmla="*/ 202 w 241"/>
                      <a:gd name="T53" fmla="*/ 88 h 92"/>
                      <a:gd name="T54" fmla="*/ 212 w 241"/>
                      <a:gd name="T55" fmla="*/ 88 h 92"/>
                      <a:gd name="T56" fmla="*/ 217 w 241"/>
                      <a:gd name="T57" fmla="*/ 86 h 92"/>
                      <a:gd name="T58" fmla="*/ 223 w 241"/>
                      <a:gd name="T59" fmla="*/ 83 h 92"/>
                      <a:gd name="T60" fmla="*/ 231 w 241"/>
                      <a:gd name="T61" fmla="*/ 79 h 92"/>
                      <a:gd name="T62" fmla="*/ 235 w 241"/>
                      <a:gd name="T63" fmla="*/ 75 h 92"/>
                      <a:gd name="T64" fmla="*/ 240 w 241"/>
                      <a:gd name="T65" fmla="*/ 73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1" h="92">
                        <a:moveTo>
                          <a:pt x="0" y="17"/>
                        </a:moveTo>
                        <a:lnTo>
                          <a:pt x="9" y="10"/>
                        </a:lnTo>
                        <a:lnTo>
                          <a:pt x="19" y="5"/>
                        </a:lnTo>
                        <a:lnTo>
                          <a:pt x="31" y="2"/>
                        </a:lnTo>
                        <a:lnTo>
                          <a:pt x="43" y="0"/>
                        </a:lnTo>
                        <a:lnTo>
                          <a:pt x="57" y="0"/>
                        </a:lnTo>
                        <a:lnTo>
                          <a:pt x="65" y="2"/>
                        </a:lnTo>
                        <a:lnTo>
                          <a:pt x="75" y="5"/>
                        </a:lnTo>
                        <a:lnTo>
                          <a:pt x="83" y="9"/>
                        </a:lnTo>
                        <a:lnTo>
                          <a:pt x="90" y="14"/>
                        </a:lnTo>
                        <a:lnTo>
                          <a:pt x="100" y="20"/>
                        </a:lnTo>
                        <a:lnTo>
                          <a:pt x="106" y="27"/>
                        </a:lnTo>
                        <a:lnTo>
                          <a:pt x="111" y="34"/>
                        </a:lnTo>
                        <a:lnTo>
                          <a:pt x="116" y="41"/>
                        </a:lnTo>
                        <a:lnTo>
                          <a:pt x="121" y="47"/>
                        </a:lnTo>
                        <a:lnTo>
                          <a:pt x="126" y="55"/>
                        </a:lnTo>
                        <a:lnTo>
                          <a:pt x="132" y="62"/>
                        </a:lnTo>
                        <a:lnTo>
                          <a:pt x="137" y="68"/>
                        </a:lnTo>
                        <a:lnTo>
                          <a:pt x="144" y="74"/>
                        </a:lnTo>
                        <a:lnTo>
                          <a:pt x="151" y="78"/>
                        </a:lnTo>
                        <a:lnTo>
                          <a:pt x="157" y="81"/>
                        </a:lnTo>
                        <a:lnTo>
                          <a:pt x="163" y="85"/>
                        </a:lnTo>
                        <a:lnTo>
                          <a:pt x="172" y="87"/>
                        </a:lnTo>
                        <a:lnTo>
                          <a:pt x="178" y="89"/>
                        </a:lnTo>
                        <a:lnTo>
                          <a:pt x="186" y="91"/>
                        </a:lnTo>
                        <a:lnTo>
                          <a:pt x="194" y="91"/>
                        </a:lnTo>
                        <a:lnTo>
                          <a:pt x="202" y="88"/>
                        </a:lnTo>
                        <a:lnTo>
                          <a:pt x="212" y="88"/>
                        </a:lnTo>
                        <a:lnTo>
                          <a:pt x="217" y="86"/>
                        </a:lnTo>
                        <a:lnTo>
                          <a:pt x="223" y="83"/>
                        </a:lnTo>
                        <a:lnTo>
                          <a:pt x="231" y="79"/>
                        </a:lnTo>
                        <a:lnTo>
                          <a:pt x="235" y="75"/>
                        </a:lnTo>
                        <a:lnTo>
                          <a:pt x="240" y="73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345" name="Freeform 25"/>
                  <p:cNvSpPr>
                    <a:spLocks/>
                  </p:cNvSpPr>
                  <p:nvPr/>
                </p:nvSpPr>
                <p:spPr bwMode="auto">
                  <a:xfrm>
                    <a:off x="1292" y="1890"/>
                    <a:ext cx="242" cy="90"/>
                  </a:xfrm>
                  <a:custGeom>
                    <a:avLst/>
                    <a:gdLst>
                      <a:gd name="T0" fmla="*/ 0 w 242"/>
                      <a:gd name="T1" fmla="*/ 16 h 90"/>
                      <a:gd name="T2" fmla="*/ 9 w 242"/>
                      <a:gd name="T3" fmla="*/ 9 h 90"/>
                      <a:gd name="T4" fmla="*/ 19 w 242"/>
                      <a:gd name="T5" fmla="*/ 4 h 90"/>
                      <a:gd name="T6" fmla="*/ 31 w 242"/>
                      <a:gd name="T7" fmla="*/ 1 h 90"/>
                      <a:gd name="T8" fmla="*/ 44 w 242"/>
                      <a:gd name="T9" fmla="*/ 0 h 90"/>
                      <a:gd name="T10" fmla="*/ 57 w 242"/>
                      <a:gd name="T11" fmla="*/ 0 h 90"/>
                      <a:gd name="T12" fmla="*/ 66 w 242"/>
                      <a:gd name="T13" fmla="*/ 2 h 90"/>
                      <a:gd name="T14" fmla="*/ 75 w 242"/>
                      <a:gd name="T15" fmla="*/ 4 h 90"/>
                      <a:gd name="T16" fmla="*/ 83 w 242"/>
                      <a:gd name="T17" fmla="*/ 8 h 90"/>
                      <a:gd name="T18" fmla="*/ 90 w 242"/>
                      <a:gd name="T19" fmla="*/ 12 h 90"/>
                      <a:gd name="T20" fmla="*/ 100 w 242"/>
                      <a:gd name="T21" fmla="*/ 19 h 90"/>
                      <a:gd name="T22" fmla="*/ 107 w 242"/>
                      <a:gd name="T23" fmla="*/ 26 h 90"/>
                      <a:gd name="T24" fmla="*/ 112 w 242"/>
                      <a:gd name="T25" fmla="*/ 33 h 90"/>
                      <a:gd name="T26" fmla="*/ 117 w 242"/>
                      <a:gd name="T27" fmla="*/ 39 h 90"/>
                      <a:gd name="T28" fmla="*/ 122 w 242"/>
                      <a:gd name="T29" fmla="*/ 45 h 90"/>
                      <a:gd name="T30" fmla="*/ 126 w 242"/>
                      <a:gd name="T31" fmla="*/ 53 h 90"/>
                      <a:gd name="T32" fmla="*/ 132 w 242"/>
                      <a:gd name="T33" fmla="*/ 60 h 90"/>
                      <a:gd name="T34" fmla="*/ 138 w 242"/>
                      <a:gd name="T35" fmla="*/ 66 h 90"/>
                      <a:gd name="T36" fmla="*/ 144 w 242"/>
                      <a:gd name="T37" fmla="*/ 71 h 90"/>
                      <a:gd name="T38" fmla="*/ 151 w 242"/>
                      <a:gd name="T39" fmla="*/ 76 h 90"/>
                      <a:gd name="T40" fmla="*/ 158 w 242"/>
                      <a:gd name="T41" fmla="*/ 79 h 90"/>
                      <a:gd name="T42" fmla="*/ 164 w 242"/>
                      <a:gd name="T43" fmla="*/ 83 h 90"/>
                      <a:gd name="T44" fmla="*/ 173 w 242"/>
                      <a:gd name="T45" fmla="*/ 85 h 90"/>
                      <a:gd name="T46" fmla="*/ 179 w 242"/>
                      <a:gd name="T47" fmla="*/ 86 h 90"/>
                      <a:gd name="T48" fmla="*/ 186 w 242"/>
                      <a:gd name="T49" fmla="*/ 89 h 90"/>
                      <a:gd name="T50" fmla="*/ 194 w 242"/>
                      <a:gd name="T51" fmla="*/ 87 h 90"/>
                      <a:gd name="T52" fmla="*/ 203 w 242"/>
                      <a:gd name="T53" fmla="*/ 86 h 90"/>
                      <a:gd name="T54" fmla="*/ 211 w 242"/>
                      <a:gd name="T55" fmla="*/ 86 h 90"/>
                      <a:gd name="T56" fmla="*/ 218 w 242"/>
                      <a:gd name="T57" fmla="*/ 84 h 90"/>
                      <a:gd name="T58" fmla="*/ 224 w 242"/>
                      <a:gd name="T59" fmla="*/ 81 h 90"/>
                      <a:gd name="T60" fmla="*/ 231 w 242"/>
                      <a:gd name="T61" fmla="*/ 77 h 90"/>
                      <a:gd name="T62" fmla="*/ 236 w 242"/>
                      <a:gd name="T63" fmla="*/ 73 h 90"/>
                      <a:gd name="T64" fmla="*/ 241 w 242"/>
                      <a:gd name="T65" fmla="*/ 71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2" h="90">
                        <a:moveTo>
                          <a:pt x="0" y="16"/>
                        </a:moveTo>
                        <a:lnTo>
                          <a:pt x="9" y="9"/>
                        </a:lnTo>
                        <a:lnTo>
                          <a:pt x="19" y="4"/>
                        </a:lnTo>
                        <a:lnTo>
                          <a:pt x="31" y="1"/>
                        </a:lnTo>
                        <a:lnTo>
                          <a:pt x="44" y="0"/>
                        </a:lnTo>
                        <a:lnTo>
                          <a:pt x="57" y="0"/>
                        </a:lnTo>
                        <a:lnTo>
                          <a:pt x="66" y="2"/>
                        </a:lnTo>
                        <a:lnTo>
                          <a:pt x="75" y="4"/>
                        </a:lnTo>
                        <a:lnTo>
                          <a:pt x="83" y="8"/>
                        </a:lnTo>
                        <a:lnTo>
                          <a:pt x="90" y="12"/>
                        </a:lnTo>
                        <a:lnTo>
                          <a:pt x="100" y="19"/>
                        </a:lnTo>
                        <a:lnTo>
                          <a:pt x="107" y="26"/>
                        </a:lnTo>
                        <a:lnTo>
                          <a:pt x="112" y="33"/>
                        </a:lnTo>
                        <a:lnTo>
                          <a:pt x="117" y="39"/>
                        </a:lnTo>
                        <a:lnTo>
                          <a:pt x="122" y="45"/>
                        </a:lnTo>
                        <a:lnTo>
                          <a:pt x="126" y="53"/>
                        </a:lnTo>
                        <a:lnTo>
                          <a:pt x="132" y="60"/>
                        </a:lnTo>
                        <a:lnTo>
                          <a:pt x="138" y="66"/>
                        </a:lnTo>
                        <a:lnTo>
                          <a:pt x="144" y="71"/>
                        </a:lnTo>
                        <a:lnTo>
                          <a:pt x="151" y="76"/>
                        </a:lnTo>
                        <a:lnTo>
                          <a:pt x="158" y="79"/>
                        </a:lnTo>
                        <a:lnTo>
                          <a:pt x="164" y="83"/>
                        </a:lnTo>
                        <a:lnTo>
                          <a:pt x="173" y="85"/>
                        </a:lnTo>
                        <a:lnTo>
                          <a:pt x="179" y="86"/>
                        </a:lnTo>
                        <a:lnTo>
                          <a:pt x="186" y="89"/>
                        </a:lnTo>
                        <a:lnTo>
                          <a:pt x="194" y="87"/>
                        </a:lnTo>
                        <a:lnTo>
                          <a:pt x="203" y="86"/>
                        </a:lnTo>
                        <a:lnTo>
                          <a:pt x="211" y="86"/>
                        </a:lnTo>
                        <a:lnTo>
                          <a:pt x="218" y="84"/>
                        </a:lnTo>
                        <a:lnTo>
                          <a:pt x="224" y="81"/>
                        </a:lnTo>
                        <a:lnTo>
                          <a:pt x="231" y="77"/>
                        </a:lnTo>
                        <a:lnTo>
                          <a:pt x="236" y="73"/>
                        </a:lnTo>
                        <a:lnTo>
                          <a:pt x="241" y="71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56346" name="Group 26"/>
              <p:cNvGrpSpPr>
                <a:grpSpLocks/>
              </p:cNvGrpSpPr>
              <p:nvPr/>
            </p:nvGrpSpPr>
            <p:grpSpPr bwMode="auto">
              <a:xfrm>
                <a:off x="2419" y="1890"/>
                <a:ext cx="2016" cy="92"/>
                <a:chOff x="2419" y="1890"/>
                <a:chExt cx="2016" cy="92"/>
              </a:xfrm>
            </p:grpSpPr>
            <p:grpSp>
              <p:nvGrpSpPr>
                <p:cNvPr id="56347" name="Group 27"/>
                <p:cNvGrpSpPr>
                  <a:grpSpLocks/>
                </p:cNvGrpSpPr>
                <p:nvPr/>
              </p:nvGrpSpPr>
              <p:grpSpPr bwMode="auto">
                <a:xfrm>
                  <a:off x="3387" y="1890"/>
                  <a:ext cx="565" cy="92"/>
                  <a:chOff x="3387" y="1890"/>
                  <a:chExt cx="565" cy="92"/>
                </a:xfrm>
              </p:grpSpPr>
              <p:sp>
                <p:nvSpPr>
                  <p:cNvPr id="56348" name="Freeform 28"/>
                  <p:cNvSpPr>
                    <a:spLocks/>
                  </p:cNvSpPr>
                  <p:nvPr/>
                </p:nvSpPr>
                <p:spPr bwMode="auto">
                  <a:xfrm>
                    <a:off x="3387" y="1890"/>
                    <a:ext cx="242" cy="90"/>
                  </a:xfrm>
                  <a:custGeom>
                    <a:avLst/>
                    <a:gdLst>
                      <a:gd name="T0" fmla="*/ 0 w 242"/>
                      <a:gd name="T1" fmla="*/ 17 h 90"/>
                      <a:gd name="T2" fmla="*/ 9 w 242"/>
                      <a:gd name="T3" fmla="*/ 10 h 90"/>
                      <a:gd name="T4" fmla="*/ 19 w 242"/>
                      <a:gd name="T5" fmla="*/ 4 h 90"/>
                      <a:gd name="T6" fmla="*/ 31 w 242"/>
                      <a:gd name="T7" fmla="*/ 2 h 90"/>
                      <a:gd name="T8" fmla="*/ 44 w 242"/>
                      <a:gd name="T9" fmla="*/ 0 h 90"/>
                      <a:gd name="T10" fmla="*/ 57 w 242"/>
                      <a:gd name="T11" fmla="*/ 0 h 90"/>
                      <a:gd name="T12" fmla="*/ 66 w 242"/>
                      <a:gd name="T13" fmla="*/ 2 h 90"/>
                      <a:gd name="T14" fmla="*/ 75 w 242"/>
                      <a:gd name="T15" fmla="*/ 4 h 90"/>
                      <a:gd name="T16" fmla="*/ 83 w 242"/>
                      <a:gd name="T17" fmla="*/ 9 h 90"/>
                      <a:gd name="T18" fmla="*/ 90 w 242"/>
                      <a:gd name="T19" fmla="*/ 12 h 90"/>
                      <a:gd name="T20" fmla="*/ 101 w 242"/>
                      <a:gd name="T21" fmla="*/ 19 h 90"/>
                      <a:gd name="T22" fmla="*/ 107 w 242"/>
                      <a:gd name="T23" fmla="*/ 26 h 90"/>
                      <a:gd name="T24" fmla="*/ 112 w 242"/>
                      <a:gd name="T25" fmla="*/ 33 h 90"/>
                      <a:gd name="T26" fmla="*/ 117 w 242"/>
                      <a:gd name="T27" fmla="*/ 40 h 90"/>
                      <a:gd name="T28" fmla="*/ 122 w 242"/>
                      <a:gd name="T29" fmla="*/ 46 h 90"/>
                      <a:gd name="T30" fmla="*/ 126 w 242"/>
                      <a:gd name="T31" fmla="*/ 53 h 90"/>
                      <a:gd name="T32" fmla="*/ 132 w 242"/>
                      <a:gd name="T33" fmla="*/ 60 h 90"/>
                      <a:gd name="T34" fmla="*/ 138 w 242"/>
                      <a:gd name="T35" fmla="*/ 66 h 90"/>
                      <a:gd name="T36" fmla="*/ 144 w 242"/>
                      <a:gd name="T37" fmla="*/ 72 h 90"/>
                      <a:gd name="T38" fmla="*/ 151 w 242"/>
                      <a:gd name="T39" fmla="*/ 76 h 90"/>
                      <a:gd name="T40" fmla="*/ 158 w 242"/>
                      <a:gd name="T41" fmla="*/ 79 h 90"/>
                      <a:gd name="T42" fmla="*/ 164 w 242"/>
                      <a:gd name="T43" fmla="*/ 83 h 90"/>
                      <a:gd name="T44" fmla="*/ 173 w 242"/>
                      <a:gd name="T45" fmla="*/ 85 h 90"/>
                      <a:gd name="T46" fmla="*/ 179 w 242"/>
                      <a:gd name="T47" fmla="*/ 87 h 90"/>
                      <a:gd name="T48" fmla="*/ 187 w 242"/>
                      <a:gd name="T49" fmla="*/ 89 h 90"/>
                      <a:gd name="T50" fmla="*/ 195 w 242"/>
                      <a:gd name="T51" fmla="*/ 89 h 90"/>
                      <a:gd name="T52" fmla="*/ 203 w 242"/>
                      <a:gd name="T53" fmla="*/ 86 h 90"/>
                      <a:gd name="T54" fmla="*/ 213 w 242"/>
                      <a:gd name="T55" fmla="*/ 86 h 90"/>
                      <a:gd name="T56" fmla="*/ 218 w 242"/>
                      <a:gd name="T57" fmla="*/ 84 h 90"/>
                      <a:gd name="T58" fmla="*/ 224 w 242"/>
                      <a:gd name="T59" fmla="*/ 81 h 90"/>
                      <a:gd name="T60" fmla="*/ 231 w 242"/>
                      <a:gd name="T61" fmla="*/ 78 h 90"/>
                      <a:gd name="T62" fmla="*/ 236 w 242"/>
                      <a:gd name="T63" fmla="*/ 74 h 90"/>
                      <a:gd name="T64" fmla="*/ 241 w 242"/>
                      <a:gd name="T65" fmla="*/ 72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2" h="90">
                        <a:moveTo>
                          <a:pt x="0" y="17"/>
                        </a:moveTo>
                        <a:lnTo>
                          <a:pt x="9" y="10"/>
                        </a:lnTo>
                        <a:lnTo>
                          <a:pt x="19" y="4"/>
                        </a:lnTo>
                        <a:lnTo>
                          <a:pt x="31" y="2"/>
                        </a:lnTo>
                        <a:lnTo>
                          <a:pt x="44" y="0"/>
                        </a:lnTo>
                        <a:lnTo>
                          <a:pt x="57" y="0"/>
                        </a:lnTo>
                        <a:lnTo>
                          <a:pt x="66" y="2"/>
                        </a:lnTo>
                        <a:lnTo>
                          <a:pt x="75" y="4"/>
                        </a:lnTo>
                        <a:lnTo>
                          <a:pt x="83" y="9"/>
                        </a:lnTo>
                        <a:lnTo>
                          <a:pt x="90" y="12"/>
                        </a:lnTo>
                        <a:lnTo>
                          <a:pt x="101" y="19"/>
                        </a:lnTo>
                        <a:lnTo>
                          <a:pt x="107" y="26"/>
                        </a:lnTo>
                        <a:lnTo>
                          <a:pt x="112" y="33"/>
                        </a:lnTo>
                        <a:lnTo>
                          <a:pt x="117" y="40"/>
                        </a:lnTo>
                        <a:lnTo>
                          <a:pt x="122" y="46"/>
                        </a:lnTo>
                        <a:lnTo>
                          <a:pt x="126" y="53"/>
                        </a:lnTo>
                        <a:lnTo>
                          <a:pt x="132" y="60"/>
                        </a:lnTo>
                        <a:lnTo>
                          <a:pt x="138" y="66"/>
                        </a:lnTo>
                        <a:lnTo>
                          <a:pt x="144" y="72"/>
                        </a:lnTo>
                        <a:lnTo>
                          <a:pt x="151" y="76"/>
                        </a:lnTo>
                        <a:lnTo>
                          <a:pt x="158" y="79"/>
                        </a:lnTo>
                        <a:lnTo>
                          <a:pt x="164" y="83"/>
                        </a:lnTo>
                        <a:lnTo>
                          <a:pt x="173" y="85"/>
                        </a:lnTo>
                        <a:lnTo>
                          <a:pt x="179" y="87"/>
                        </a:lnTo>
                        <a:lnTo>
                          <a:pt x="187" y="89"/>
                        </a:lnTo>
                        <a:lnTo>
                          <a:pt x="195" y="89"/>
                        </a:lnTo>
                        <a:lnTo>
                          <a:pt x="203" y="86"/>
                        </a:lnTo>
                        <a:lnTo>
                          <a:pt x="213" y="86"/>
                        </a:lnTo>
                        <a:lnTo>
                          <a:pt x="218" y="84"/>
                        </a:lnTo>
                        <a:lnTo>
                          <a:pt x="224" y="81"/>
                        </a:lnTo>
                        <a:lnTo>
                          <a:pt x="231" y="78"/>
                        </a:lnTo>
                        <a:lnTo>
                          <a:pt x="236" y="74"/>
                        </a:lnTo>
                        <a:lnTo>
                          <a:pt x="241" y="72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349" name="Freeform 29"/>
                  <p:cNvSpPr>
                    <a:spLocks/>
                  </p:cNvSpPr>
                  <p:nvPr/>
                </p:nvSpPr>
                <p:spPr bwMode="auto">
                  <a:xfrm>
                    <a:off x="3550" y="1890"/>
                    <a:ext cx="240" cy="92"/>
                  </a:xfrm>
                  <a:custGeom>
                    <a:avLst/>
                    <a:gdLst>
                      <a:gd name="T0" fmla="*/ 0 w 240"/>
                      <a:gd name="T1" fmla="*/ 17 h 92"/>
                      <a:gd name="T2" fmla="*/ 9 w 240"/>
                      <a:gd name="T3" fmla="*/ 10 h 92"/>
                      <a:gd name="T4" fmla="*/ 19 w 240"/>
                      <a:gd name="T5" fmla="*/ 5 h 92"/>
                      <a:gd name="T6" fmla="*/ 31 w 240"/>
                      <a:gd name="T7" fmla="*/ 2 h 92"/>
                      <a:gd name="T8" fmla="*/ 43 w 240"/>
                      <a:gd name="T9" fmla="*/ 0 h 92"/>
                      <a:gd name="T10" fmla="*/ 55 w 240"/>
                      <a:gd name="T11" fmla="*/ 0 h 92"/>
                      <a:gd name="T12" fmla="*/ 65 w 240"/>
                      <a:gd name="T13" fmla="*/ 2 h 92"/>
                      <a:gd name="T14" fmla="*/ 75 w 240"/>
                      <a:gd name="T15" fmla="*/ 5 h 92"/>
                      <a:gd name="T16" fmla="*/ 82 w 240"/>
                      <a:gd name="T17" fmla="*/ 9 h 92"/>
                      <a:gd name="T18" fmla="*/ 90 w 240"/>
                      <a:gd name="T19" fmla="*/ 14 h 92"/>
                      <a:gd name="T20" fmla="*/ 99 w 240"/>
                      <a:gd name="T21" fmla="*/ 20 h 92"/>
                      <a:gd name="T22" fmla="*/ 106 w 240"/>
                      <a:gd name="T23" fmla="*/ 27 h 92"/>
                      <a:gd name="T24" fmla="*/ 111 w 240"/>
                      <a:gd name="T25" fmla="*/ 34 h 92"/>
                      <a:gd name="T26" fmla="*/ 116 w 240"/>
                      <a:gd name="T27" fmla="*/ 41 h 92"/>
                      <a:gd name="T28" fmla="*/ 121 w 240"/>
                      <a:gd name="T29" fmla="*/ 47 h 92"/>
                      <a:gd name="T30" fmla="*/ 125 w 240"/>
                      <a:gd name="T31" fmla="*/ 55 h 92"/>
                      <a:gd name="T32" fmla="*/ 131 w 240"/>
                      <a:gd name="T33" fmla="*/ 62 h 92"/>
                      <a:gd name="T34" fmla="*/ 137 w 240"/>
                      <a:gd name="T35" fmla="*/ 68 h 92"/>
                      <a:gd name="T36" fmla="*/ 143 w 240"/>
                      <a:gd name="T37" fmla="*/ 74 h 92"/>
                      <a:gd name="T38" fmla="*/ 150 w 240"/>
                      <a:gd name="T39" fmla="*/ 78 h 92"/>
                      <a:gd name="T40" fmla="*/ 156 w 240"/>
                      <a:gd name="T41" fmla="*/ 81 h 92"/>
                      <a:gd name="T42" fmla="*/ 163 w 240"/>
                      <a:gd name="T43" fmla="*/ 85 h 92"/>
                      <a:gd name="T44" fmla="*/ 171 w 240"/>
                      <a:gd name="T45" fmla="*/ 87 h 92"/>
                      <a:gd name="T46" fmla="*/ 177 w 240"/>
                      <a:gd name="T47" fmla="*/ 89 h 92"/>
                      <a:gd name="T48" fmla="*/ 185 w 240"/>
                      <a:gd name="T49" fmla="*/ 91 h 92"/>
                      <a:gd name="T50" fmla="*/ 193 w 240"/>
                      <a:gd name="T51" fmla="*/ 91 h 92"/>
                      <a:gd name="T52" fmla="*/ 202 w 240"/>
                      <a:gd name="T53" fmla="*/ 88 h 92"/>
                      <a:gd name="T54" fmla="*/ 211 w 240"/>
                      <a:gd name="T55" fmla="*/ 88 h 92"/>
                      <a:gd name="T56" fmla="*/ 216 w 240"/>
                      <a:gd name="T57" fmla="*/ 86 h 92"/>
                      <a:gd name="T58" fmla="*/ 222 w 240"/>
                      <a:gd name="T59" fmla="*/ 83 h 92"/>
                      <a:gd name="T60" fmla="*/ 230 w 240"/>
                      <a:gd name="T61" fmla="*/ 79 h 92"/>
                      <a:gd name="T62" fmla="*/ 234 w 240"/>
                      <a:gd name="T63" fmla="*/ 75 h 92"/>
                      <a:gd name="T64" fmla="*/ 239 w 240"/>
                      <a:gd name="T65" fmla="*/ 73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0" h="92">
                        <a:moveTo>
                          <a:pt x="0" y="17"/>
                        </a:moveTo>
                        <a:lnTo>
                          <a:pt x="9" y="10"/>
                        </a:lnTo>
                        <a:lnTo>
                          <a:pt x="19" y="5"/>
                        </a:lnTo>
                        <a:lnTo>
                          <a:pt x="31" y="2"/>
                        </a:lnTo>
                        <a:lnTo>
                          <a:pt x="43" y="0"/>
                        </a:lnTo>
                        <a:lnTo>
                          <a:pt x="55" y="0"/>
                        </a:lnTo>
                        <a:lnTo>
                          <a:pt x="65" y="2"/>
                        </a:lnTo>
                        <a:lnTo>
                          <a:pt x="75" y="5"/>
                        </a:lnTo>
                        <a:lnTo>
                          <a:pt x="82" y="9"/>
                        </a:lnTo>
                        <a:lnTo>
                          <a:pt x="90" y="14"/>
                        </a:lnTo>
                        <a:lnTo>
                          <a:pt x="99" y="20"/>
                        </a:lnTo>
                        <a:lnTo>
                          <a:pt x="106" y="27"/>
                        </a:lnTo>
                        <a:lnTo>
                          <a:pt x="111" y="34"/>
                        </a:lnTo>
                        <a:lnTo>
                          <a:pt x="116" y="41"/>
                        </a:lnTo>
                        <a:lnTo>
                          <a:pt x="121" y="47"/>
                        </a:lnTo>
                        <a:lnTo>
                          <a:pt x="125" y="55"/>
                        </a:lnTo>
                        <a:lnTo>
                          <a:pt x="131" y="62"/>
                        </a:lnTo>
                        <a:lnTo>
                          <a:pt x="137" y="68"/>
                        </a:lnTo>
                        <a:lnTo>
                          <a:pt x="143" y="74"/>
                        </a:lnTo>
                        <a:lnTo>
                          <a:pt x="150" y="78"/>
                        </a:lnTo>
                        <a:lnTo>
                          <a:pt x="156" y="81"/>
                        </a:lnTo>
                        <a:lnTo>
                          <a:pt x="163" y="85"/>
                        </a:lnTo>
                        <a:lnTo>
                          <a:pt x="171" y="87"/>
                        </a:lnTo>
                        <a:lnTo>
                          <a:pt x="177" y="89"/>
                        </a:lnTo>
                        <a:lnTo>
                          <a:pt x="185" y="91"/>
                        </a:lnTo>
                        <a:lnTo>
                          <a:pt x="193" y="91"/>
                        </a:lnTo>
                        <a:lnTo>
                          <a:pt x="202" y="88"/>
                        </a:lnTo>
                        <a:lnTo>
                          <a:pt x="211" y="88"/>
                        </a:lnTo>
                        <a:lnTo>
                          <a:pt x="216" y="86"/>
                        </a:lnTo>
                        <a:lnTo>
                          <a:pt x="222" y="83"/>
                        </a:lnTo>
                        <a:lnTo>
                          <a:pt x="230" y="79"/>
                        </a:lnTo>
                        <a:lnTo>
                          <a:pt x="234" y="75"/>
                        </a:lnTo>
                        <a:lnTo>
                          <a:pt x="239" y="73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350" name="Freeform 30"/>
                  <p:cNvSpPr>
                    <a:spLocks/>
                  </p:cNvSpPr>
                  <p:nvPr/>
                </p:nvSpPr>
                <p:spPr bwMode="auto">
                  <a:xfrm>
                    <a:off x="3712" y="1890"/>
                    <a:ext cx="240" cy="90"/>
                  </a:xfrm>
                  <a:custGeom>
                    <a:avLst/>
                    <a:gdLst>
                      <a:gd name="T0" fmla="*/ 0 w 240"/>
                      <a:gd name="T1" fmla="*/ 16 h 90"/>
                      <a:gd name="T2" fmla="*/ 9 w 240"/>
                      <a:gd name="T3" fmla="*/ 9 h 90"/>
                      <a:gd name="T4" fmla="*/ 19 w 240"/>
                      <a:gd name="T5" fmla="*/ 4 h 90"/>
                      <a:gd name="T6" fmla="*/ 31 w 240"/>
                      <a:gd name="T7" fmla="*/ 1 h 90"/>
                      <a:gd name="T8" fmla="*/ 43 w 240"/>
                      <a:gd name="T9" fmla="*/ 0 h 90"/>
                      <a:gd name="T10" fmla="*/ 55 w 240"/>
                      <a:gd name="T11" fmla="*/ 0 h 90"/>
                      <a:gd name="T12" fmla="*/ 65 w 240"/>
                      <a:gd name="T13" fmla="*/ 2 h 90"/>
                      <a:gd name="T14" fmla="*/ 75 w 240"/>
                      <a:gd name="T15" fmla="*/ 4 h 90"/>
                      <a:gd name="T16" fmla="*/ 82 w 240"/>
                      <a:gd name="T17" fmla="*/ 8 h 90"/>
                      <a:gd name="T18" fmla="*/ 90 w 240"/>
                      <a:gd name="T19" fmla="*/ 12 h 90"/>
                      <a:gd name="T20" fmla="*/ 99 w 240"/>
                      <a:gd name="T21" fmla="*/ 19 h 90"/>
                      <a:gd name="T22" fmla="*/ 106 w 240"/>
                      <a:gd name="T23" fmla="*/ 26 h 90"/>
                      <a:gd name="T24" fmla="*/ 111 w 240"/>
                      <a:gd name="T25" fmla="*/ 33 h 90"/>
                      <a:gd name="T26" fmla="*/ 116 w 240"/>
                      <a:gd name="T27" fmla="*/ 39 h 90"/>
                      <a:gd name="T28" fmla="*/ 121 w 240"/>
                      <a:gd name="T29" fmla="*/ 45 h 90"/>
                      <a:gd name="T30" fmla="*/ 125 w 240"/>
                      <a:gd name="T31" fmla="*/ 53 h 90"/>
                      <a:gd name="T32" fmla="*/ 131 w 240"/>
                      <a:gd name="T33" fmla="*/ 60 h 90"/>
                      <a:gd name="T34" fmla="*/ 136 w 240"/>
                      <a:gd name="T35" fmla="*/ 66 h 90"/>
                      <a:gd name="T36" fmla="*/ 143 w 240"/>
                      <a:gd name="T37" fmla="*/ 71 h 90"/>
                      <a:gd name="T38" fmla="*/ 150 w 240"/>
                      <a:gd name="T39" fmla="*/ 76 h 90"/>
                      <a:gd name="T40" fmla="*/ 156 w 240"/>
                      <a:gd name="T41" fmla="*/ 79 h 90"/>
                      <a:gd name="T42" fmla="*/ 163 w 240"/>
                      <a:gd name="T43" fmla="*/ 83 h 90"/>
                      <a:gd name="T44" fmla="*/ 171 w 240"/>
                      <a:gd name="T45" fmla="*/ 85 h 90"/>
                      <a:gd name="T46" fmla="*/ 177 w 240"/>
                      <a:gd name="T47" fmla="*/ 86 h 90"/>
                      <a:gd name="T48" fmla="*/ 185 w 240"/>
                      <a:gd name="T49" fmla="*/ 89 h 90"/>
                      <a:gd name="T50" fmla="*/ 193 w 240"/>
                      <a:gd name="T51" fmla="*/ 87 h 90"/>
                      <a:gd name="T52" fmla="*/ 201 w 240"/>
                      <a:gd name="T53" fmla="*/ 86 h 90"/>
                      <a:gd name="T54" fmla="*/ 211 w 240"/>
                      <a:gd name="T55" fmla="*/ 86 h 90"/>
                      <a:gd name="T56" fmla="*/ 216 w 240"/>
                      <a:gd name="T57" fmla="*/ 84 h 90"/>
                      <a:gd name="T58" fmla="*/ 222 w 240"/>
                      <a:gd name="T59" fmla="*/ 81 h 90"/>
                      <a:gd name="T60" fmla="*/ 229 w 240"/>
                      <a:gd name="T61" fmla="*/ 77 h 90"/>
                      <a:gd name="T62" fmla="*/ 234 w 240"/>
                      <a:gd name="T63" fmla="*/ 73 h 90"/>
                      <a:gd name="T64" fmla="*/ 239 w 240"/>
                      <a:gd name="T65" fmla="*/ 71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0" h="90">
                        <a:moveTo>
                          <a:pt x="0" y="16"/>
                        </a:moveTo>
                        <a:lnTo>
                          <a:pt x="9" y="9"/>
                        </a:lnTo>
                        <a:lnTo>
                          <a:pt x="19" y="4"/>
                        </a:lnTo>
                        <a:lnTo>
                          <a:pt x="31" y="1"/>
                        </a:lnTo>
                        <a:lnTo>
                          <a:pt x="43" y="0"/>
                        </a:lnTo>
                        <a:lnTo>
                          <a:pt x="55" y="0"/>
                        </a:lnTo>
                        <a:lnTo>
                          <a:pt x="65" y="2"/>
                        </a:lnTo>
                        <a:lnTo>
                          <a:pt x="75" y="4"/>
                        </a:lnTo>
                        <a:lnTo>
                          <a:pt x="82" y="8"/>
                        </a:lnTo>
                        <a:lnTo>
                          <a:pt x="90" y="12"/>
                        </a:lnTo>
                        <a:lnTo>
                          <a:pt x="99" y="19"/>
                        </a:lnTo>
                        <a:lnTo>
                          <a:pt x="106" y="26"/>
                        </a:lnTo>
                        <a:lnTo>
                          <a:pt x="111" y="33"/>
                        </a:lnTo>
                        <a:lnTo>
                          <a:pt x="116" y="39"/>
                        </a:lnTo>
                        <a:lnTo>
                          <a:pt x="121" y="45"/>
                        </a:lnTo>
                        <a:lnTo>
                          <a:pt x="125" y="53"/>
                        </a:lnTo>
                        <a:lnTo>
                          <a:pt x="131" y="60"/>
                        </a:lnTo>
                        <a:lnTo>
                          <a:pt x="136" y="66"/>
                        </a:lnTo>
                        <a:lnTo>
                          <a:pt x="143" y="71"/>
                        </a:lnTo>
                        <a:lnTo>
                          <a:pt x="150" y="76"/>
                        </a:lnTo>
                        <a:lnTo>
                          <a:pt x="156" y="79"/>
                        </a:lnTo>
                        <a:lnTo>
                          <a:pt x="163" y="83"/>
                        </a:lnTo>
                        <a:lnTo>
                          <a:pt x="171" y="85"/>
                        </a:lnTo>
                        <a:lnTo>
                          <a:pt x="177" y="86"/>
                        </a:lnTo>
                        <a:lnTo>
                          <a:pt x="185" y="89"/>
                        </a:lnTo>
                        <a:lnTo>
                          <a:pt x="193" y="87"/>
                        </a:lnTo>
                        <a:lnTo>
                          <a:pt x="201" y="86"/>
                        </a:lnTo>
                        <a:lnTo>
                          <a:pt x="211" y="86"/>
                        </a:lnTo>
                        <a:lnTo>
                          <a:pt x="216" y="84"/>
                        </a:lnTo>
                        <a:lnTo>
                          <a:pt x="222" y="81"/>
                        </a:lnTo>
                        <a:lnTo>
                          <a:pt x="229" y="77"/>
                        </a:lnTo>
                        <a:lnTo>
                          <a:pt x="234" y="73"/>
                        </a:lnTo>
                        <a:lnTo>
                          <a:pt x="239" y="71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6351" name="Group 31"/>
                <p:cNvGrpSpPr>
                  <a:grpSpLocks/>
                </p:cNvGrpSpPr>
                <p:nvPr/>
              </p:nvGrpSpPr>
              <p:grpSpPr bwMode="auto">
                <a:xfrm>
                  <a:off x="3871" y="1890"/>
                  <a:ext cx="564" cy="92"/>
                  <a:chOff x="3871" y="1890"/>
                  <a:chExt cx="564" cy="92"/>
                </a:xfrm>
              </p:grpSpPr>
              <p:sp>
                <p:nvSpPr>
                  <p:cNvPr id="56352" name="Freeform 32"/>
                  <p:cNvSpPr>
                    <a:spLocks/>
                  </p:cNvSpPr>
                  <p:nvPr/>
                </p:nvSpPr>
                <p:spPr bwMode="auto">
                  <a:xfrm>
                    <a:off x="3871" y="1890"/>
                    <a:ext cx="241" cy="90"/>
                  </a:xfrm>
                  <a:custGeom>
                    <a:avLst/>
                    <a:gdLst>
                      <a:gd name="T0" fmla="*/ 0 w 241"/>
                      <a:gd name="T1" fmla="*/ 17 h 90"/>
                      <a:gd name="T2" fmla="*/ 9 w 241"/>
                      <a:gd name="T3" fmla="*/ 10 h 90"/>
                      <a:gd name="T4" fmla="*/ 19 w 241"/>
                      <a:gd name="T5" fmla="*/ 4 h 90"/>
                      <a:gd name="T6" fmla="*/ 31 w 241"/>
                      <a:gd name="T7" fmla="*/ 2 h 90"/>
                      <a:gd name="T8" fmla="*/ 44 w 241"/>
                      <a:gd name="T9" fmla="*/ 0 h 90"/>
                      <a:gd name="T10" fmla="*/ 57 w 241"/>
                      <a:gd name="T11" fmla="*/ 0 h 90"/>
                      <a:gd name="T12" fmla="*/ 65 w 241"/>
                      <a:gd name="T13" fmla="*/ 2 h 90"/>
                      <a:gd name="T14" fmla="*/ 75 w 241"/>
                      <a:gd name="T15" fmla="*/ 4 h 90"/>
                      <a:gd name="T16" fmla="*/ 83 w 241"/>
                      <a:gd name="T17" fmla="*/ 9 h 90"/>
                      <a:gd name="T18" fmla="*/ 90 w 241"/>
                      <a:gd name="T19" fmla="*/ 12 h 90"/>
                      <a:gd name="T20" fmla="*/ 100 w 241"/>
                      <a:gd name="T21" fmla="*/ 19 h 90"/>
                      <a:gd name="T22" fmla="*/ 106 w 241"/>
                      <a:gd name="T23" fmla="*/ 26 h 90"/>
                      <a:gd name="T24" fmla="*/ 111 w 241"/>
                      <a:gd name="T25" fmla="*/ 33 h 90"/>
                      <a:gd name="T26" fmla="*/ 117 w 241"/>
                      <a:gd name="T27" fmla="*/ 40 h 90"/>
                      <a:gd name="T28" fmla="*/ 121 w 241"/>
                      <a:gd name="T29" fmla="*/ 46 h 90"/>
                      <a:gd name="T30" fmla="*/ 126 w 241"/>
                      <a:gd name="T31" fmla="*/ 53 h 90"/>
                      <a:gd name="T32" fmla="*/ 132 w 241"/>
                      <a:gd name="T33" fmla="*/ 60 h 90"/>
                      <a:gd name="T34" fmla="*/ 137 w 241"/>
                      <a:gd name="T35" fmla="*/ 66 h 90"/>
                      <a:gd name="T36" fmla="*/ 144 w 241"/>
                      <a:gd name="T37" fmla="*/ 72 h 90"/>
                      <a:gd name="T38" fmla="*/ 151 w 241"/>
                      <a:gd name="T39" fmla="*/ 76 h 90"/>
                      <a:gd name="T40" fmla="*/ 157 w 241"/>
                      <a:gd name="T41" fmla="*/ 79 h 90"/>
                      <a:gd name="T42" fmla="*/ 163 w 241"/>
                      <a:gd name="T43" fmla="*/ 83 h 90"/>
                      <a:gd name="T44" fmla="*/ 172 w 241"/>
                      <a:gd name="T45" fmla="*/ 85 h 90"/>
                      <a:gd name="T46" fmla="*/ 178 w 241"/>
                      <a:gd name="T47" fmla="*/ 87 h 90"/>
                      <a:gd name="T48" fmla="*/ 186 w 241"/>
                      <a:gd name="T49" fmla="*/ 89 h 90"/>
                      <a:gd name="T50" fmla="*/ 194 w 241"/>
                      <a:gd name="T51" fmla="*/ 89 h 90"/>
                      <a:gd name="T52" fmla="*/ 202 w 241"/>
                      <a:gd name="T53" fmla="*/ 86 h 90"/>
                      <a:gd name="T54" fmla="*/ 212 w 241"/>
                      <a:gd name="T55" fmla="*/ 86 h 90"/>
                      <a:gd name="T56" fmla="*/ 217 w 241"/>
                      <a:gd name="T57" fmla="*/ 84 h 90"/>
                      <a:gd name="T58" fmla="*/ 223 w 241"/>
                      <a:gd name="T59" fmla="*/ 81 h 90"/>
                      <a:gd name="T60" fmla="*/ 231 w 241"/>
                      <a:gd name="T61" fmla="*/ 78 h 90"/>
                      <a:gd name="T62" fmla="*/ 235 w 241"/>
                      <a:gd name="T63" fmla="*/ 74 h 90"/>
                      <a:gd name="T64" fmla="*/ 240 w 241"/>
                      <a:gd name="T65" fmla="*/ 72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1" h="90">
                        <a:moveTo>
                          <a:pt x="0" y="17"/>
                        </a:moveTo>
                        <a:lnTo>
                          <a:pt x="9" y="10"/>
                        </a:lnTo>
                        <a:lnTo>
                          <a:pt x="19" y="4"/>
                        </a:lnTo>
                        <a:lnTo>
                          <a:pt x="31" y="2"/>
                        </a:lnTo>
                        <a:lnTo>
                          <a:pt x="44" y="0"/>
                        </a:lnTo>
                        <a:lnTo>
                          <a:pt x="57" y="0"/>
                        </a:lnTo>
                        <a:lnTo>
                          <a:pt x="65" y="2"/>
                        </a:lnTo>
                        <a:lnTo>
                          <a:pt x="75" y="4"/>
                        </a:lnTo>
                        <a:lnTo>
                          <a:pt x="83" y="9"/>
                        </a:lnTo>
                        <a:lnTo>
                          <a:pt x="90" y="12"/>
                        </a:lnTo>
                        <a:lnTo>
                          <a:pt x="100" y="19"/>
                        </a:lnTo>
                        <a:lnTo>
                          <a:pt x="106" y="26"/>
                        </a:lnTo>
                        <a:lnTo>
                          <a:pt x="111" y="33"/>
                        </a:lnTo>
                        <a:lnTo>
                          <a:pt x="117" y="40"/>
                        </a:lnTo>
                        <a:lnTo>
                          <a:pt x="121" y="46"/>
                        </a:lnTo>
                        <a:lnTo>
                          <a:pt x="126" y="53"/>
                        </a:lnTo>
                        <a:lnTo>
                          <a:pt x="132" y="60"/>
                        </a:lnTo>
                        <a:lnTo>
                          <a:pt x="137" y="66"/>
                        </a:lnTo>
                        <a:lnTo>
                          <a:pt x="144" y="72"/>
                        </a:lnTo>
                        <a:lnTo>
                          <a:pt x="151" y="76"/>
                        </a:lnTo>
                        <a:lnTo>
                          <a:pt x="157" y="79"/>
                        </a:lnTo>
                        <a:lnTo>
                          <a:pt x="163" y="83"/>
                        </a:lnTo>
                        <a:lnTo>
                          <a:pt x="172" y="85"/>
                        </a:lnTo>
                        <a:lnTo>
                          <a:pt x="178" y="87"/>
                        </a:lnTo>
                        <a:lnTo>
                          <a:pt x="186" y="89"/>
                        </a:lnTo>
                        <a:lnTo>
                          <a:pt x="194" y="89"/>
                        </a:lnTo>
                        <a:lnTo>
                          <a:pt x="202" y="86"/>
                        </a:lnTo>
                        <a:lnTo>
                          <a:pt x="212" y="86"/>
                        </a:lnTo>
                        <a:lnTo>
                          <a:pt x="217" y="84"/>
                        </a:lnTo>
                        <a:lnTo>
                          <a:pt x="223" y="81"/>
                        </a:lnTo>
                        <a:lnTo>
                          <a:pt x="231" y="78"/>
                        </a:lnTo>
                        <a:lnTo>
                          <a:pt x="235" y="74"/>
                        </a:lnTo>
                        <a:lnTo>
                          <a:pt x="240" y="72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353" name="Freeform 33"/>
                  <p:cNvSpPr>
                    <a:spLocks/>
                  </p:cNvSpPr>
                  <p:nvPr/>
                </p:nvSpPr>
                <p:spPr bwMode="auto">
                  <a:xfrm>
                    <a:off x="4033" y="1890"/>
                    <a:ext cx="240" cy="92"/>
                  </a:xfrm>
                  <a:custGeom>
                    <a:avLst/>
                    <a:gdLst>
                      <a:gd name="T0" fmla="*/ 0 w 240"/>
                      <a:gd name="T1" fmla="*/ 17 h 92"/>
                      <a:gd name="T2" fmla="*/ 9 w 240"/>
                      <a:gd name="T3" fmla="*/ 10 h 92"/>
                      <a:gd name="T4" fmla="*/ 19 w 240"/>
                      <a:gd name="T5" fmla="*/ 5 h 92"/>
                      <a:gd name="T6" fmla="*/ 31 w 240"/>
                      <a:gd name="T7" fmla="*/ 2 h 92"/>
                      <a:gd name="T8" fmla="*/ 43 w 240"/>
                      <a:gd name="T9" fmla="*/ 0 h 92"/>
                      <a:gd name="T10" fmla="*/ 55 w 240"/>
                      <a:gd name="T11" fmla="*/ 0 h 92"/>
                      <a:gd name="T12" fmla="*/ 65 w 240"/>
                      <a:gd name="T13" fmla="*/ 2 h 92"/>
                      <a:gd name="T14" fmla="*/ 75 w 240"/>
                      <a:gd name="T15" fmla="*/ 5 h 92"/>
                      <a:gd name="T16" fmla="*/ 82 w 240"/>
                      <a:gd name="T17" fmla="*/ 9 h 92"/>
                      <a:gd name="T18" fmla="*/ 90 w 240"/>
                      <a:gd name="T19" fmla="*/ 14 h 92"/>
                      <a:gd name="T20" fmla="*/ 99 w 240"/>
                      <a:gd name="T21" fmla="*/ 20 h 92"/>
                      <a:gd name="T22" fmla="*/ 106 w 240"/>
                      <a:gd name="T23" fmla="*/ 27 h 92"/>
                      <a:gd name="T24" fmla="*/ 111 w 240"/>
                      <a:gd name="T25" fmla="*/ 34 h 92"/>
                      <a:gd name="T26" fmla="*/ 116 w 240"/>
                      <a:gd name="T27" fmla="*/ 41 h 92"/>
                      <a:gd name="T28" fmla="*/ 121 w 240"/>
                      <a:gd name="T29" fmla="*/ 47 h 92"/>
                      <a:gd name="T30" fmla="*/ 125 w 240"/>
                      <a:gd name="T31" fmla="*/ 55 h 92"/>
                      <a:gd name="T32" fmla="*/ 131 w 240"/>
                      <a:gd name="T33" fmla="*/ 62 h 92"/>
                      <a:gd name="T34" fmla="*/ 137 w 240"/>
                      <a:gd name="T35" fmla="*/ 68 h 92"/>
                      <a:gd name="T36" fmla="*/ 143 w 240"/>
                      <a:gd name="T37" fmla="*/ 74 h 92"/>
                      <a:gd name="T38" fmla="*/ 150 w 240"/>
                      <a:gd name="T39" fmla="*/ 78 h 92"/>
                      <a:gd name="T40" fmla="*/ 156 w 240"/>
                      <a:gd name="T41" fmla="*/ 81 h 92"/>
                      <a:gd name="T42" fmla="*/ 163 w 240"/>
                      <a:gd name="T43" fmla="*/ 85 h 92"/>
                      <a:gd name="T44" fmla="*/ 171 w 240"/>
                      <a:gd name="T45" fmla="*/ 87 h 92"/>
                      <a:gd name="T46" fmla="*/ 177 w 240"/>
                      <a:gd name="T47" fmla="*/ 89 h 92"/>
                      <a:gd name="T48" fmla="*/ 185 w 240"/>
                      <a:gd name="T49" fmla="*/ 91 h 92"/>
                      <a:gd name="T50" fmla="*/ 193 w 240"/>
                      <a:gd name="T51" fmla="*/ 91 h 92"/>
                      <a:gd name="T52" fmla="*/ 202 w 240"/>
                      <a:gd name="T53" fmla="*/ 88 h 92"/>
                      <a:gd name="T54" fmla="*/ 211 w 240"/>
                      <a:gd name="T55" fmla="*/ 88 h 92"/>
                      <a:gd name="T56" fmla="*/ 216 w 240"/>
                      <a:gd name="T57" fmla="*/ 86 h 92"/>
                      <a:gd name="T58" fmla="*/ 222 w 240"/>
                      <a:gd name="T59" fmla="*/ 83 h 92"/>
                      <a:gd name="T60" fmla="*/ 230 w 240"/>
                      <a:gd name="T61" fmla="*/ 79 h 92"/>
                      <a:gd name="T62" fmla="*/ 234 w 240"/>
                      <a:gd name="T63" fmla="*/ 75 h 92"/>
                      <a:gd name="T64" fmla="*/ 239 w 240"/>
                      <a:gd name="T65" fmla="*/ 73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0" h="92">
                        <a:moveTo>
                          <a:pt x="0" y="17"/>
                        </a:moveTo>
                        <a:lnTo>
                          <a:pt x="9" y="10"/>
                        </a:lnTo>
                        <a:lnTo>
                          <a:pt x="19" y="5"/>
                        </a:lnTo>
                        <a:lnTo>
                          <a:pt x="31" y="2"/>
                        </a:lnTo>
                        <a:lnTo>
                          <a:pt x="43" y="0"/>
                        </a:lnTo>
                        <a:lnTo>
                          <a:pt x="55" y="0"/>
                        </a:lnTo>
                        <a:lnTo>
                          <a:pt x="65" y="2"/>
                        </a:lnTo>
                        <a:lnTo>
                          <a:pt x="75" y="5"/>
                        </a:lnTo>
                        <a:lnTo>
                          <a:pt x="82" y="9"/>
                        </a:lnTo>
                        <a:lnTo>
                          <a:pt x="90" y="14"/>
                        </a:lnTo>
                        <a:lnTo>
                          <a:pt x="99" y="20"/>
                        </a:lnTo>
                        <a:lnTo>
                          <a:pt x="106" y="27"/>
                        </a:lnTo>
                        <a:lnTo>
                          <a:pt x="111" y="34"/>
                        </a:lnTo>
                        <a:lnTo>
                          <a:pt x="116" y="41"/>
                        </a:lnTo>
                        <a:lnTo>
                          <a:pt x="121" y="47"/>
                        </a:lnTo>
                        <a:lnTo>
                          <a:pt x="125" y="55"/>
                        </a:lnTo>
                        <a:lnTo>
                          <a:pt x="131" y="62"/>
                        </a:lnTo>
                        <a:lnTo>
                          <a:pt x="137" y="68"/>
                        </a:lnTo>
                        <a:lnTo>
                          <a:pt x="143" y="74"/>
                        </a:lnTo>
                        <a:lnTo>
                          <a:pt x="150" y="78"/>
                        </a:lnTo>
                        <a:lnTo>
                          <a:pt x="156" y="81"/>
                        </a:lnTo>
                        <a:lnTo>
                          <a:pt x="163" y="85"/>
                        </a:lnTo>
                        <a:lnTo>
                          <a:pt x="171" y="87"/>
                        </a:lnTo>
                        <a:lnTo>
                          <a:pt x="177" y="89"/>
                        </a:lnTo>
                        <a:lnTo>
                          <a:pt x="185" y="91"/>
                        </a:lnTo>
                        <a:lnTo>
                          <a:pt x="193" y="91"/>
                        </a:lnTo>
                        <a:lnTo>
                          <a:pt x="202" y="88"/>
                        </a:lnTo>
                        <a:lnTo>
                          <a:pt x="211" y="88"/>
                        </a:lnTo>
                        <a:lnTo>
                          <a:pt x="216" y="86"/>
                        </a:lnTo>
                        <a:lnTo>
                          <a:pt x="222" y="83"/>
                        </a:lnTo>
                        <a:lnTo>
                          <a:pt x="230" y="79"/>
                        </a:lnTo>
                        <a:lnTo>
                          <a:pt x="234" y="75"/>
                        </a:lnTo>
                        <a:lnTo>
                          <a:pt x="239" y="73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354" name="Freeform 34"/>
                  <p:cNvSpPr>
                    <a:spLocks/>
                  </p:cNvSpPr>
                  <p:nvPr/>
                </p:nvSpPr>
                <p:spPr bwMode="auto">
                  <a:xfrm>
                    <a:off x="4194" y="1890"/>
                    <a:ext cx="241" cy="90"/>
                  </a:xfrm>
                  <a:custGeom>
                    <a:avLst/>
                    <a:gdLst>
                      <a:gd name="T0" fmla="*/ 0 w 241"/>
                      <a:gd name="T1" fmla="*/ 16 h 90"/>
                      <a:gd name="T2" fmla="*/ 9 w 241"/>
                      <a:gd name="T3" fmla="*/ 9 h 90"/>
                      <a:gd name="T4" fmla="*/ 19 w 241"/>
                      <a:gd name="T5" fmla="*/ 4 h 90"/>
                      <a:gd name="T6" fmla="*/ 31 w 241"/>
                      <a:gd name="T7" fmla="*/ 1 h 90"/>
                      <a:gd name="T8" fmla="*/ 43 w 241"/>
                      <a:gd name="T9" fmla="*/ 0 h 90"/>
                      <a:gd name="T10" fmla="*/ 57 w 241"/>
                      <a:gd name="T11" fmla="*/ 0 h 90"/>
                      <a:gd name="T12" fmla="*/ 65 w 241"/>
                      <a:gd name="T13" fmla="*/ 2 h 90"/>
                      <a:gd name="T14" fmla="*/ 75 w 241"/>
                      <a:gd name="T15" fmla="*/ 4 h 90"/>
                      <a:gd name="T16" fmla="*/ 83 w 241"/>
                      <a:gd name="T17" fmla="*/ 8 h 90"/>
                      <a:gd name="T18" fmla="*/ 90 w 241"/>
                      <a:gd name="T19" fmla="*/ 12 h 90"/>
                      <a:gd name="T20" fmla="*/ 100 w 241"/>
                      <a:gd name="T21" fmla="*/ 19 h 90"/>
                      <a:gd name="T22" fmla="*/ 106 w 241"/>
                      <a:gd name="T23" fmla="*/ 26 h 90"/>
                      <a:gd name="T24" fmla="*/ 111 w 241"/>
                      <a:gd name="T25" fmla="*/ 33 h 90"/>
                      <a:gd name="T26" fmla="*/ 116 w 241"/>
                      <a:gd name="T27" fmla="*/ 39 h 90"/>
                      <a:gd name="T28" fmla="*/ 121 w 241"/>
                      <a:gd name="T29" fmla="*/ 45 h 90"/>
                      <a:gd name="T30" fmla="*/ 126 w 241"/>
                      <a:gd name="T31" fmla="*/ 53 h 90"/>
                      <a:gd name="T32" fmla="*/ 131 w 241"/>
                      <a:gd name="T33" fmla="*/ 60 h 90"/>
                      <a:gd name="T34" fmla="*/ 137 w 241"/>
                      <a:gd name="T35" fmla="*/ 66 h 90"/>
                      <a:gd name="T36" fmla="*/ 143 w 241"/>
                      <a:gd name="T37" fmla="*/ 71 h 90"/>
                      <a:gd name="T38" fmla="*/ 151 w 241"/>
                      <a:gd name="T39" fmla="*/ 76 h 90"/>
                      <a:gd name="T40" fmla="*/ 157 w 241"/>
                      <a:gd name="T41" fmla="*/ 79 h 90"/>
                      <a:gd name="T42" fmla="*/ 163 w 241"/>
                      <a:gd name="T43" fmla="*/ 83 h 90"/>
                      <a:gd name="T44" fmla="*/ 172 w 241"/>
                      <a:gd name="T45" fmla="*/ 85 h 90"/>
                      <a:gd name="T46" fmla="*/ 178 w 241"/>
                      <a:gd name="T47" fmla="*/ 86 h 90"/>
                      <a:gd name="T48" fmla="*/ 186 w 241"/>
                      <a:gd name="T49" fmla="*/ 89 h 90"/>
                      <a:gd name="T50" fmla="*/ 194 w 241"/>
                      <a:gd name="T51" fmla="*/ 87 h 90"/>
                      <a:gd name="T52" fmla="*/ 202 w 241"/>
                      <a:gd name="T53" fmla="*/ 86 h 90"/>
                      <a:gd name="T54" fmla="*/ 212 w 241"/>
                      <a:gd name="T55" fmla="*/ 86 h 90"/>
                      <a:gd name="T56" fmla="*/ 217 w 241"/>
                      <a:gd name="T57" fmla="*/ 84 h 90"/>
                      <a:gd name="T58" fmla="*/ 223 w 241"/>
                      <a:gd name="T59" fmla="*/ 81 h 90"/>
                      <a:gd name="T60" fmla="*/ 230 w 241"/>
                      <a:gd name="T61" fmla="*/ 77 h 90"/>
                      <a:gd name="T62" fmla="*/ 235 w 241"/>
                      <a:gd name="T63" fmla="*/ 73 h 90"/>
                      <a:gd name="T64" fmla="*/ 240 w 241"/>
                      <a:gd name="T65" fmla="*/ 71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1" h="90">
                        <a:moveTo>
                          <a:pt x="0" y="16"/>
                        </a:moveTo>
                        <a:lnTo>
                          <a:pt x="9" y="9"/>
                        </a:lnTo>
                        <a:lnTo>
                          <a:pt x="19" y="4"/>
                        </a:lnTo>
                        <a:lnTo>
                          <a:pt x="31" y="1"/>
                        </a:lnTo>
                        <a:lnTo>
                          <a:pt x="43" y="0"/>
                        </a:lnTo>
                        <a:lnTo>
                          <a:pt x="57" y="0"/>
                        </a:lnTo>
                        <a:lnTo>
                          <a:pt x="65" y="2"/>
                        </a:lnTo>
                        <a:lnTo>
                          <a:pt x="75" y="4"/>
                        </a:lnTo>
                        <a:lnTo>
                          <a:pt x="83" y="8"/>
                        </a:lnTo>
                        <a:lnTo>
                          <a:pt x="90" y="12"/>
                        </a:lnTo>
                        <a:lnTo>
                          <a:pt x="100" y="19"/>
                        </a:lnTo>
                        <a:lnTo>
                          <a:pt x="106" y="26"/>
                        </a:lnTo>
                        <a:lnTo>
                          <a:pt x="111" y="33"/>
                        </a:lnTo>
                        <a:lnTo>
                          <a:pt x="116" y="39"/>
                        </a:lnTo>
                        <a:lnTo>
                          <a:pt x="121" y="45"/>
                        </a:lnTo>
                        <a:lnTo>
                          <a:pt x="126" y="53"/>
                        </a:lnTo>
                        <a:lnTo>
                          <a:pt x="131" y="60"/>
                        </a:lnTo>
                        <a:lnTo>
                          <a:pt x="137" y="66"/>
                        </a:lnTo>
                        <a:lnTo>
                          <a:pt x="143" y="71"/>
                        </a:lnTo>
                        <a:lnTo>
                          <a:pt x="151" y="76"/>
                        </a:lnTo>
                        <a:lnTo>
                          <a:pt x="157" y="79"/>
                        </a:lnTo>
                        <a:lnTo>
                          <a:pt x="163" y="83"/>
                        </a:lnTo>
                        <a:lnTo>
                          <a:pt x="172" y="85"/>
                        </a:lnTo>
                        <a:lnTo>
                          <a:pt x="178" y="86"/>
                        </a:lnTo>
                        <a:lnTo>
                          <a:pt x="186" y="89"/>
                        </a:lnTo>
                        <a:lnTo>
                          <a:pt x="194" y="87"/>
                        </a:lnTo>
                        <a:lnTo>
                          <a:pt x="202" y="86"/>
                        </a:lnTo>
                        <a:lnTo>
                          <a:pt x="212" y="86"/>
                        </a:lnTo>
                        <a:lnTo>
                          <a:pt x="217" y="84"/>
                        </a:lnTo>
                        <a:lnTo>
                          <a:pt x="223" y="81"/>
                        </a:lnTo>
                        <a:lnTo>
                          <a:pt x="230" y="77"/>
                        </a:lnTo>
                        <a:lnTo>
                          <a:pt x="235" y="73"/>
                        </a:lnTo>
                        <a:lnTo>
                          <a:pt x="240" y="71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6355" name="Group 35"/>
                <p:cNvGrpSpPr>
                  <a:grpSpLocks/>
                </p:cNvGrpSpPr>
                <p:nvPr/>
              </p:nvGrpSpPr>
              <p:grpSpPr bwMode="auto">
                <a:xfrm>
                  <a:off x="2419" y="1890"/>
                  <a:ext cx="566" cy="92"/>
                  <a:chOff x="2419" y="1890"/>
                  <a:chExt cx="566" cy="92"/>
                </a:xfrm>
              </p:grpSpPr>
              <p:sp>
                <p:nvSpPr>
                  <p:cNvPr id="56356" name="Freeform 36"/>
                  <p:cNvSpPr>
                    <a:spLocks/>
                  </p:cNvSpPr>
                  <p:nvPr/>
                </p:nvSpPr>
                <p:spPr bwMode="auto">
                  <a:xfrm>
                    <a:off x="2419" y="1890"/>
                    <a:ext cx="242" cy="90"/>
                  </a:xfrm>
                  <a:custGeom>
                    <a:avLst/>
                    <a:gdLst>
                      <a:gd name="T0" fmla="*/ 0 w 242"/>
                      <a:gd name="T1" fmla="*/ 17 h 90"/>
                      <a:gd name="T2" fmla="*/ 9 w 242"/>
                      <a:gd name="T3" fmla="*/ 10 h 90"/>
                      <a:gd name="T4" fmla="*/ 19 w 242"/>
                      <a:gd name="T5" fmla="*/ 4 h 90"/>
                      <a:gd name="T6" fmla="*/ 31 w 242"/>
                      <a:gd name="T7" fmla="*/ 2 h 90"/>
                      <a:gd name="T8" fmla="*/ 44 w 242"/>
                      <a:gd name="T9" fmla="*/ 0 h 90"/>
                      <a:gd name="T10" fmla="*/ 57 w 242"/>
                      <a:gd name="T11" fmla="*/ 0 h 90"/>
                      <a:gd name="T12" fmla="*/ 66 w 242"/>
                      <a:gd name="T13" fmla="*/ 2 h 90"/>
                      <a:gd name="T14" fmla="*/ 75 w 242"/>
                      <a:gd name="T15" fmla="*/ 4 h 90"/>
                      <a:gd name="T16" fmla="*/ 83 w 242"/>
                      <a:gd name="T17" fmla="*/ 9 h 90"/>
                      <a:gd name="T18" fmla="*/ 90 w 242"/>
                      <a:gd name="T19" fmla="*/ 12 h 90"/>
                      <a:gd name="T20" fmla="*/ 101 w 242"/>
                      <a:gd name="T21" fmla="*/ 19 h 90"/>
                      <a:gd name="T22" fmla="*/ 107 w 242"/>
                      <a:gd name="T23" fmla="*/ 26 h 90"/>
                      <a:gd name="T24" fmla="*/ 112 w 242"/>
                      <a:gd name="T25" fmla="*/ 33 h 90"/>
                      <a:gd name="T26" fmla="*/ 117 w 242"/>
                      <a:gd name="T27" fmla="*/ 40 h 90"/>
                      <a:gd name="T28" fmla="*/ 122 w 242"/>
                      <a:gd name="T29" fmla="*/ 46 h 90"/>
                      <a:gd name="T30" fmla="*/ 126 w 242"/>
                      <a:gd name="T31" fmla="*/ 53 h 90"/>
                      <a:gd name="T32" fmla="*/ 132 w 242"/>
                      <a:gd name="T33" fmla="*/ 60 h 90"/>
                      <a:gd name="T34" fmla="*/ 138 w 242"/>
                      <a:gd name="T35" fmla="*/ 66 h 90"/>
                      <a:gd name="T36" fmla="*/ 144 w 242"/>
                      <a:gd name="T37" fmla="*/ 72 h 90"/>
                      <a:gd name="T38" fmla="*/ 151 w 242"/>
                      <a:gd name="T39" fmla="*/ 76 h 90"/>
                      <a:gd name="T40" fmla="*/ 158 w 242"/>
                      <a:gd name="T41" fmla="*/ 79 h 90"/>
                      <a:gd name="T42" fmla="*/ 164 w 242"/>
                      <a:gd name="T43" fmla="*/ 83 h 90"/>
                      <a:gd name="T44" fmla="*/ 173 w 242"/>
                      <a:gd name="T45" fmla="*/ 85 h 90"/>
                      <a:gd name="T46" fmla="*/ 179 w 242"/>
                      <a:gd name="T47" fmla="*/ 87 h 90"/>
                      <a:gd name="T48" fmla="*/ 187 w 242"/>
                      <a:gd name="T49" fmla="*/ 89 h 90"/>
                      <a:gd name="T50" fmla="*/ 195 w 242"/>
                      <a:gd name="T51" fmla="*/ 89 h 90"/>
                      <a:gd name="T52" fmla="*/ 203 w 242"/>
                      <a:gd name="T53" fmla="*/ 86 h 90"/>
                      <a:gd name="T54" fmla="*/ 213 w 242"/>
                      <a:gd name="T55" fmla="*/ 86 h 90"/>
                      <a:gd name="T56" fmla="*/ 218 w 242"/>
                      <a:gd name="T57" fmla="*/ 84 h 90"/>
                      <a:gd name="T58" fmla="*/ 224 w 242"/>
                      <a:gd name="T59" fmla="*/ 81 h 90"/>
                      <a:gd name="T60" fmla="*/ 231 w 242"/>
                      <a:gd name="T61" fmla="*/ 78 h 90"/>
                      <a:gd name="T62" fmla="*/ 236 w 242"/>
                      <a:gd name="T63" fmla="*/ 74 h 90"/>
                      <a:gd name="T64" fmla="*/ 241 w 242"/>
                      <a:gd name="T65" fmla="*/ 72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2" h="90">
                        <a:moveTo>
                          <a:pt x="0" y="17"/>
                        </a:moveTo>
                        <a:lnTo>
                          <a:pt x="9" y="10"/>
                        </a:lnTo>
                        <a:lnTo>
                          <a:pt x="19" y="4"/>
                        </a:lnTo>
                        <a:lnTo>
                          <a:pt x="31" y="2"/>
                        </a:lnTo>
                        <a:lnTo>
                          <a:pt x="44" y="0"/>
                        </a:lnTo>
                        <a:lnTo>
                          <a:pt x="57" y="0"/>
                        </a:lnTo>
                        <a:lnTo>
                          <a:pt x="66" y="2"/>
                        </a:lnTo>
                        <a:lnTo>
                          <a:pt x="75" y="4"/>
                        </a:lnTo>
                        <a:lnTo>
                          <a:pt x="83" y="9"/>
                        </a:lnTo>
                        <a:lnTo>
                          <a:pt x="90" y="12"/>
                        </a:lnTo>
                        <a:lnTo>
                          <a:pt x="101" y="19"/>
                        </a:lnTo>
                        <a:lnTo>
                          <a:pt x="107" y="26"/>
                        </a:lnTo>
                        <a:lnTo>
                          <a:pt x="112" y="33"/>
                        </a:lnTo>
                        <a:lnTo>
                          <a:pt x="117" y="40"/>
                        </a:lnTo>
                        <a:lnTo>
                          <a:pt x="122" y="46"/>
                        </a:lnTo>
                        <a:lnTo>
                          <a:pt x="126" y="53"/>
                        </a:lnTo>
                        <a:lnTo>
                          <a:pt x="132" y="60"/>
                        </a:lnTo>
                        <a:lnTo>
                          <a:pt x="138" y="66"/>
                        </a:lnTo>
                        <a:lnTo>
                          <a:pt x="144" y="72"/>
                        </a:lnTo>
                        <a:lnTo>
                          <a:pt x="151" y="76"/>
                        </a:lnTo>
                        <a:lnTo>
                          <a:pt x="158" y="79"/>
                        </a:lnTo>
                        <a:lnTo>
                          <a:pt x="164" y="83"/>
                        </a:lnTo>
                        <a:lnTo>
                          <a:pt x="173" y="85"/>
                        </a:lnTo>
                        <a:lnTo>
                          <a:pt x="179" y="87"/>
                        </a:lnTo>
                        <a:lnTo>
                          <a:pt x="187" y="89"/>
                        </a:lnTo>
                        <a:lnTo>
                          <a:pt x="195" y="89"/>
                        </a:lnTo>
                        <a:lnTo>
                          <a:pt x="203" y="86"/>
                        </a:lnTo>
                        <a:lnTo>
                          <a:pt x="213" y="86"/>
                        </a:lnTo>
                        <a:lnTo>
                          <a:pt x="218" y="84"/>
                        </a:lnTo>
                        <a:lnTo>
                          <a:pt x="224" y="81"/>
                        </a:lnTo>
                        <a:lnTo>
                          <a:pt x="231" y="78"/>
                        </a:lnTo>
                        <a:lnTo>
                          <a:pt x="236" y="74"/>
                        </a:lnTo>
                        <a:lnTo>
                          <a:pt x="241" y="72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357" name="Freeform 37"/>
                  <p:cNvSpPr>
                    <a:spLocks/>
                  </p:cNvSpPr>
                  <p:nvPr/>
                </p:nvSpPr>
                <p:spPr bwMode="auto">
                  <a:xfrm>
                    <a:off x="2584" y="1890"/>
                    <a:ext cx="239" cy="92"/>
                  </a:xfrm>
                  <a:custGeom>
                    <a:avLst/>
                    <a:gdLst>
                      <a:gd name="T0" fmla="*/ 0 w 239"/>
                      <a:gd name="T1" fmla="*/ 17 h 92"/>
                      <a:gd name="T2" fmla="*/ 9 w 239"/>
                      <a:gd name="T3" fmla="*/ 10 h 92"/>
                      <a:gd name="T4" fmla="*/ 19 w 239"/>
                      <a:gd name="T5" fmla="*/ 5 h 92"/>
                      <a:gd name="T6" fmla="*/ 31 w 239"/>
                      <a:gd name="T7" fmla="*/ 2 h 92"/>
                      <a:gd name="T8" fmla="*/ 42 w 239"/>
                      <a:gd name="T9" fmla="*/ 0 h 92"/>
                      <a:gd name="T10" fmla="*/ 55 w 239"/>
                      <a:gd name="T11" fmla="*/ 0 h 92"/>
                      <a:gd name="T12" fmla="*/ 65 w 239"/>
                      <a:gd name="T13" fmla="*/ 2 h 92"/>
                      <a:gd name="T14" fmla="*/ 75 w 239"/>
                      <a:gd name="T15" fmla="*/ 5 h 92"/>
                      <a:gd name="T16" fmla="*/ 82 w 239"/>
                      <a:gd name="T17" fmla="*/ 9 h 92"/>
                      <a:gd name="T18" fmla="*/ 90 w 239"/>
                      <a:gd name="T19" fmla="*/ 14 h 92"/>
                      <a:gd name="T20" fmla="*/ 98 w 239"/>
                      <a:gd name="T21" fmla="*/ 20 h 92"/>
                      <a:gd name="T22" fmla="*/ 105 w 239"/>
                      <a:gd name="T23" fmla="*/ 27 h 92"/>
                      <a:gd name="T24" fmla="*/ 111 w 239"/>
                      <a:gd name="T25" fmla="*/ 34 h 92"/>
                      <a:gd name="T26" fmla="*/ 116 w 239"/>
                      <a:gd name="T27" fmla="*/ 41 h 92"/>
                      <a:gd name="T28" fmla="*/ 120 w 239"/>
                      <a:gd name="T29" fmla="*/ 47 h 92"/>
                      <a:gd name="T30" fmla="*/ 125 w 239"/>
                      <a:gd name="T31" fmla="*/ 55 h 92"/>
                      <a:gd name="T32" fmla="*/ 131 w 239"/>
                      <a:gd name="T33" fmla="*/ 62 h 92"/>
                      <a:gd name="T34" fmla="*/ 136 w 239"/>
                      <a:gd name="T35" fmla="*/ 68 h 92"/>
                      <a:gd name="T36" fmla="*/ 142 w 239"/>
                      <a:gd name="T37" fmla="*/ 74 h 92"/>
                      <a:gd name="T38" fmla="*/ 149 w 239"/>
                      <a:gd name="T39" fmla="*/ 78 h 92"/>
                      <a:gd name="T40" fmla="*/ 155 w 239"/>
                      <a:gd name="T41" fmla="*/ 81 h 92"/>
                      <a:gd name="T42" fmla="*/ 162 w 239"/>
                      <a:gd name="T43" fmla="*/ 85 h 92"/>
                      <a:gd name="T44" fmla="*/ 170 w 239"/>
                      <a:gd name="T45" fmla="*/ 87 h 92"/>
                      <a:gd name="T46" fmla="*/ 176 w 239"/>
                      <a:gd name="T47" fmla="*/ 89 h 92"/>
                      <a:gd name="T48" fmla="*/ 184 w 239"/>
                      <a:gd name="T49" fmla="*/ 91 h 92"/>
                      <a:gd name="T50" fmla="*/ 192 w 239"/>
                      <a:gd name="T51" fmla="*/ 91 h 92"/>
                      <a:gd name="T52" fmla="*/ 202 w 239"/>
                      <a:gd name="T53" fmla="*/ 88 h 92"/>
                      <a:gd name="T54" fmla="*/ 210 w 239"/>
                      <a:gd name="T55" fmla="*/ 88 h 92"/>
                      <a:gd name="T56" fmla="*/ 215 w 239"/>
                      <a:gd name="T57" fmla="*/ 86 h 92"/>
                      <a:gd name="T58" fmla="*/ 221 w 239"/>
                      <a:gd name="T59" fmla="*/ 83 h 92"/>
                      <a:gd name="T60" fmla="*/ 229 w 239"/>
                      <a:gd name="T61" fmla="*/ 79 h 92"/>
                      <a:gd name="T62" fmla="*/ 233 w 239"/>
                      <a:gd name="T63" fmla="*/ 75 h 92"/>
                      <a:gd name="T64" fmla="*/ 238 w 239"/>
                      <a:gd name="T65" fmla="*/ 73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39" h="92">
                        <a:moveTo>
                          <a:pt x="0" y="17"/>
                        </a:moveTo>
                        <a:lnTo>
                          <a:pt x="9" y="10"/>
                        </a:lnTo>
                        <a:lnTo>
                          <a:pt x="19" y="5"/>
                        </a:lnTo>
                        <a:lnTo>
                          <a:pt x="31" y="2"/>
                        </a:lnTo>
                        <a:lnTo>
                          <a:pt x="42" y="0"/>
                        </a:lnTo>
                        <a:lnTo>
                          <a:pt x="55" y="0"/>
                        </a:lnTo>
                        <a:lnTo>
                          <a:pt x="65" y="2"/>
                        </a:lnTo>
                        <a:lnTo>
                          <a:pt x="75" y="5"/>
                        </a:lnTo>
                        <a:lnTo>
                          <a:pt x="82" y="9"/>
                        </a:lnTo>
                        <a:lnTo>
                          <a:pt x="90" y="14"/>
                        </a:lnTo>
                        <a:lnTo>
                          <a:pt x="98" y="20"/>
                        </a:lnTo>
                        <a:lnTo>
                          <a:pt x="105" y="27"/>
                        </a:lnTo>
                        <a:lnTo>
                          <a:pt x="111" y="34"/>
                        </a:lnTo>
                        <a:lnTo>
                          <a:pt x="116" y="41"/>
                        </a:lnTo>
                        <a:lnTo>
                          <a:pt x="120" y="47"/>
                        </a:lnTo>
                        <a:lnTo>
                          <a:pt x="125" y="55"/>
                        </a:lnTo>
                        <a:lnTo>
                          <a:pt x="131" y="62"/>
                        </a:lnTo>
                        <a:lnTo>
                          <a:pt x="136" y="68"/>
                        </a:lnTo>
                        <a:lnTo>
                          <a:pt x="142" y="74"/>
                        </a:lnTo>
                        <a:lnTo>
                          <a:pt x="149" y="78"/>
                        </a:lnTo>
                        <a:lnTo>
                          <a:pt x="155" y="81"/>
                        </a:lnTo>
                        <a:lnTo>
                          <a:pt x="162" y="85"/>
                        </a:lnTo>
                        <a:lnTo>
                          <a:pt x="170" y="87"/>
                        </a:lnTo>
                        <a:lnTo>
                          <a:pt x="176" y="89"/>
                        </a:lnTo>
                        <a:lnTo>
                          <a:pt x="184" y="91"/>
                        </a:lnTo>
                        <a:lnTo>
                          <a:pt x="192" y="91"/>
                        </a:lnTo>
                        <a:lnTo>
                          <a:pt x="202" y="88"/>
                        </a:lnTo>
                        <a:lnTo>
                          <a:pt x="210" y="88"/>
                        </a:lnTo>
                        <a:lnTo>
                          <a:pt x="215" y="86"/>
                        </a:lnTo>
                        <a:lnTo>
                          <a:pt x="221" y="83"/>
                        </a:lnTo>
                        <a:lnTo>
                          <a:pt x="229" y="79"/>
                        </a:lnTo>
                        <a:lnTo>
                          <a:pt x="233" y="75"/>
                        </a:lnTo>
                        <a:lnTo>
                          <a:pt x="238" y="73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358" name="Freeform 38"/>
                  <p:cNvSpPr>
                    <a:spLocks/>
                  </p:cNvSpPr>
                  <p:nvPr/>
                </p:nvSpPr>
                <p:spPr bwMode="auto">
                  <a:xfrm>
                    <a:off x="2744" y="1890"/>
                    <a:ext cx="241" cy="90"/>
                  </a:xfrm>
                  <a:custGeom>
                    <a:avLst/>
                    <a:gdLst>
                      <a:gd name="T0" fmla="*/ 0 w 241"/>
                      <a:gd name="T1" fmla="*/ 16 h 90"/>
                      <a:gd name="T2" fmla="*/ 9 w 241"/>
                      <a:gd name="T3" fmla="*/ 9 h 90"/>
                      <a:gd name="T4" fmla="*/ 19 w 241"/>
                      <a:gd name="T5" fmla="*/ 4 h 90"/>
                      <a:gd name="T6" fmla="*/ 31 w 241"/>
                      <a:gd name="T7" fmla="*/ 1 h 90"/>
                      <a:gd name="T8" fmla="*/ 43 w 241"/>
                      <a:gd name="T9" fmla="*/ 0 h 90"/>
                      <a:gd name="T10" fmla="*/ 57 w 241"/>
                      <a:gd name="T11" fmla="*/ 0 h 90"/>
                      <a:gd name="T12" fmla="*/ 65 w 241"/>
                      <a:gd name="T13" fmla="*/ 2 h 90"/>
                      <a:gd name="T14" fmla="*/ 75 w 241"/>
                      <a:gd name="T15" fmla="*/ 4 h 90"/>
                      <a:gd name="T16" fmla="*/ 83 w 241"/>
                      <a:gd name="T17" fmla="*/ 8 h 90"/>
                      <a:gd name="T18" fmla="*/ 90 w 241"/>
                      <a:gd name="T19" fmla="*/ 12 h 90"/>
                      <a:gd name="T20" fmla="*/ 100 w 241"/>
                      <a:gd name="T21" fmla="*/ 19 h 90"/>
                      <a:gd name="T22" fmla="*/ 106 w 241"/>
                      <a:gd name="T23" fmla="*/ 26 h 90"/>
                      <a:gd name="T24" fmla="*/ 111 w 241"/>
                      <a:gd name="T25" fmla="*/ 33 h 90"/>
                      <a:gd name="T26" fmla="*/ 116 w 241"/>
                      <a:gd name="T27" fmla="*/ 39 h 90"/>
                      <a:gd name="T28" fmla="*/ 121 w 241"/>
                      <a:gd name="T29" fmla="*/ 45 h 90"/>
                      <a:gd name="T30" fmla="*/ 126 w 241"/>
                      <a:gd name="T31" fmla="*/ 53 h 90"/>
                      <a:gd name="T32" fmla="*/ 131 w 241"/>
                      <a:gd name="T33" fmla="*/ 60 h 90"/>
                      <a:gd name="T34" fmla="*/ 137 w 241"/>
                      <a:gd name="T35" fmla="*/ 66 h 90"/>
                      <a:gd name="T36" fmla="*/ 143 w 241"/>
                      <a:gd name="T37" fmla="*/ 71 h 90"/>
                      <a:gd name="T38" fmla="*/ 151 w 241"/>
                      <a:gd name="T39" fmla="*/ 76 h 90"/>
                      <a:gd name="T40" fmla="*/ 157 w 241"/>
                      <a:gd name="T41" fmla="*/ 79 h 90"/>
                      <a:gd name="T42" fmla="*/ 163 w 241"/>
                      <a:gd name="T43" fmla="*/ 83 h 90"/>
                      <a:gd name="T44" fmla="*/ 172 w 241"/>
                      <a:gd name="T45" fmla="*/ 85 h 90"/>
                      <a:gd name="T46" fmla="*/ 178 w 241"/>
                      <a:gd name="T47" fmla="*/ 86 h 90"/>
                      <a:gd name="T48" fmla="*/ 186 w 241"/>
                      <a:gd name="T49" fmla="*/ 89 h 90"/>
                      <a:gd name="T50" fmla="*/ 194 w 241"/>
                      <a:gd name="T51" fmla="*/ 87 h 90"/>
                      <a:gd name="T52" fmla="*/ 202 w 241"/>
                      <a:gd name="T53" fmla="*/ 86 h 90"/>
                      <a:gd name="T54" fmla="*/ 212 w 241"/>
                      <a:gd name="T55" fmla="*/ 86 h 90"/>
                      <a:gd name="T56" fmla="*/ 217 w 241"/>
                      <a:gd name="T57" fmla="*/ 84 h 90"/>
                      <a:gd name="T58" fmla="*/ 223 w 241"/>
                      <a:gd name="T59" fmla="*/ 81 h 90"/>
                      <a:gd name="T60" fmla="*/ 230 w 241"/>
                      <a:gd name="T61" fmla="*/ 77 h 90"/>
                      <a:gd name="T62" fmla="*/ 235 w 241"/>
                      <a:gd name="T63" fmla="*/ 73 h 90"/>
                      <a:gd name="T64" fmla="*/ 240 w 241"/>
                      <a:gd name="T65" fmla="*/ 71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1" h="90">
                        <a:moveTo>
                          <a:pt x="0" y="16"/>
                        </a:moveTo>
                        <a:lnTo>
                          <a:pt x="9" y="9"/>
                        </a:lnTo>
                        <a:lnTo>
                          <a:pt x="19" y="4"/>
                        </a:lnTo>
                        <a:lnTo>
                          <a:pt x="31" y="1"/>
                        </a:lnTo>
                        <a:lnTo>
                          <a:pt x="43" y="0"/>
                        </a:lnTo>
                        <a:lnTo>
                          <a:pt x="57" y="0"/>
                        </a:lnTo>
                        <a:lnTo>
                          <a:pt x="65" y="2"/>
                        </a:lnTo>
                        <a:lnTo>
                          <a:pt x="75" y="4"/>
                        </a:lnTo>
                        <a:lnTo>
                          <a:pt x="83" y="8"/>
                        </a:lnTo>
                        <a:lnTo>
                          <a:pt x="90" y="12"/>
                        </a:lnTo>
                        <a:lnTo>
                          <a:pt x="100" y="19"/>
                        </a:lnTo>
                        <a:lnTo>
                          <a:pt x="106" y="26"/>
                        </a:lnTo>
                        <a:lnTo>
                          <a:pt x="111" y="33"/>
                        </a:lnTo>
                        <a:lnTo>
                          <a:pt x="116" y="39"/>
                        </a:lnTo>
                        <a:lnTo>
                          <a:pt x="121" y="45"/>
                        </a:lnTo>
                        <a:lnTo>
                          <a:pt x="126" y="53"/>
                        </a:lnTo>
                        <a:lnTo>
                          <a:pt x="131" y="60"/>
                        </a:lnTo>
                        <a:lnTo>
                          <a:pt x="137" y="66"/>
                        </a:lnTo>
                        <a:lnTo>
                          <a:pt x="143" y="71"/>
                        </a:lnTo>
                        <a:lnTo>
                          <a:pt x="151" y="76"/>
                        </a:lnTo>
                        <a:lnTo>
                          <a:pt x="157" y="79"/>
                        </a:lnTo>
                        <a:lnTo>
                          <a:pt x="163" y="83"/>
                        </a:lnTo>
                        <a:lnTo>
                          <a:pt x="172" y="85"/>
                        </a:lnTo>
                        <a:lnTo>
                          <a:pt x="178" y="86"/>
                        </a:lnTo>
                        <a:lnTo>
                          <a:pt x="186" y="89"/>
                        </a:lnTo>
                        <a:lnTo>
                          <a:pt x="194" y="87"/>
                        </a:lnTo>
                        <a:lnTo>
                          <a:pt x="202" y="86"/>
                        </a:lnTo>
                        <a:lnTo>
                          <a:pt x="212" y="86"/>
                        </a:lnTo>
                        <a:lnTo>
                          <a:pt x="217" y="84"/>
                        </a:lnTo>
                        <a:lnTo>
                          <a:pt x="223" y="81"/>
                        </a:lnTo>
                        <a:lnTo>
                          <a:pt x="230" y="77"/>
                        </a:lnTo>
                        <a:lnTo>
                          <a:pt x="235" y="73"/>
                        </a:lnTo>
                        <a:lnTo>
                          <a:pt x="240" y="71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6359" name="Group 39"/>
                <p:cNvGrpSpPr>
                  <a:grpSpLocks/>
                </p:cNvGrpSpPr>
                <p:nvPr/>
              </p:nvGrpSpPr>
              <p:grpSpPr bwMode="auto">
                <a:xfrm>
                  <a:off x="2903" y="1890"/>
                  <a:ext cx="564" cy="92"/>
                  <a:chOff x="2903" y="1890"/>
                  <a:chExt cx="564" cy="92"/>
                </a:xfrm>
              </p:grpSpPr>
              <p:sp>
                <p:nvSpPr>
                  <p:cNvPr id="56360" name="Freeform 40"/>
                  <p:cNvSpPr>
                    <a:spLocks/>
                  </p:cNvSpPr>
                  <p:nvPr/>
                </p:nvSpPr>
                <p:spPr bwMode="auto">
                  <a:xfrm>
                    <a:off x="2903" y="1890"/>
                    <a:ext cx="242" cy="90"/>
                  </a:xfrm>
                  <a:custGeom>
                    <a:avLst/>
                    <a:gdLst>
                      <a:gd name="T0" fmla="*/ 0 w 242"/>
                      <a:gd name="T1" fmla="*/ 17 h 90"/>
                      <a:gd name="T2" fmla="*/ 9 w 242"/>
                      <a:gd name="T3" fmla="*/ 10 h 90"/>
                      <a:gd name="T4" fmla="*/ 19 w 242"/>
                      <a:gd name="T5" fmla="*/ 4 h 90"/>
                      <a:gd name="T6" fmla="*/ 31 w 242"/>
                      <a:gd name="T7" fmla="*/ 2 h 90"/>
                      <a:gd name="T8" fmla="*/ 44 w 242"/>
                      <a:gd name="T9" fmla="*/ 0 h 90"/>
                      <a:gd name="T10" fmla="*/ 57 w 242"/>
                      <a:gd name="T11" fmla="*/ 0 h 90"/>
                      <a:gd name="T12" fmla="*/ 66 w 242"/>
                      <a:gd name="T13" fmla="*/ 2 h 90"/>
                      <a:gd name="T14" fmla="*/ 75 w 242"/>
                      <a:gd name="T15" fmla="*/ 4 h 90"/>
                      <a:gd name="T16" fmla="*/ 83 w 242"/>
                      <a:gd name="T17" fmla="*/ 9 h 90"/>
                      <a:gd name="T18" fmla="*/ 90 w 242"/>
                      <a:gd name="T19" fmla="*/ 12 h 90"/>
                      <a:gd name="T20" fmla="*/ 101 w 242"/>
                      <a:gd name="T21" fmla="*/ 19 h 90"/>
                      <a:gd name="T22" fmla="*/ 107 w 242"/>
                      <a:gd name="T23" fmla="*/ 26 h 90"/>
                      <a:gd name="T24" fmla="*/ 112 w 242"/>
                      <a:gd name="T25" fmla="*/ 33 h 90"/>
                      <a:gd name="T26" fmla="*/ 117 w 242"/>
                      <a:gd name="T27" fmla="*/ 40 h 90"/>
                      <a:gd name="T28" fmla="*/ 122 w 242"/>
                      <a:gd name="T29" fmla="*/ 46 h 90"/>
                      <a:gd name="T30" fmla="*/ 126 w 242"/>
                      <a:gd name="T31" fmla="*/ 53 h 90"/>
                      <a:gd name="T32" fmla="*/ 132 w 242"/>
                      <a:gd name="T33" fmla="*/ 60 h 90"/>
                      <a:gd name="T34" fmla="*/ 138 w 242"/>
                      <a:gd name="T35" fmla="*/ 66 h 90"/>
                      <a:gd name="T36" fmla="*/ 144 w 242"/>
                      <a:gd name="T37" fmla="*/ 72 h 90"/>
                      <a:gd name="T38" fmla="*/ 151 w 242"/>
                      <a:gd name="T39" fmla="*/ 76 h 90"/>
                      <a:gd name="T40" fmla="*/ 158 w 242"/>
                      <a:gd name="T41" fmla="*/ 79 h 90"/>
                      <a:gd name="T42" fmla="*/ 164 w 242"/>
                      <a:gd name="T43" fmla="*/ 83 h 90"/>
                      <a:gd name="T44" fmla="*/ 173 w 242"/>
                      <a:gd name="T45" fmla="*/ 85 h 90"/>
                      <a:gd name="T46" fmla="*/ 179 w 242"/>
                      <a:gd name="T47" fmla="*/ 87 h 90"/>
                      <a:gd name="T48" fmla="*/ 187 w 242"/>
                      <a:gd name="T49" fmla="*/ 89 h 90"/>
                      <a:gd name="T50" fmla="*/ 195 w 242"/>
                      <a:gd name="T51" fmla="*/ 89 h 90"/>
                      <a:gd name="T52" fmla="*/ 203 w 242"/>
                      <a:gd name="T53" fmla="*/ 86 h 90"/>
                      <a:gd name="T54" fmla="*/ 213 w 242"/>
                      <a:gd name="T55" fmla="*/ 86 h 90"/>
                      <a:gd name="T56" fmla="*/ 218 w 242"/>
                      <a:gd name="T57" fmla="*/ 84 h 90"/>
                      <a:gd name="T58" fmla="*/ 224 w 242"/>
                      <a:gd name="T59" fmla="*/ 81 h 90"/>
                      <a:gd name="T60" fmla="*/ 231 w 242"/>
                      <a:gd name="T61" fmla="*/ 78 h 90"/>
                      <a:gd name="T62" fmla="*/ 236 w 242"/>
                      <a:gd name="T63" fmla="*/ 74 h 90"/>
                      <a:gd name="T64" fmla="*/ 241 w 242"/>
                      <a:gd name="T65" fmla="*/ 72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2" h="90">
                        <a:moveTo>
                          <a:pt x="0" y="17"/>
                        </a:moveTo>
                        <a:lnTo>
                          <a:pt x="9" y="10"/>
                        </a:lnTo>
                        <a:lnTo>
                          <a:pt x="19" y="4"/>
                        </a:lnTo>
                        <a:lnTo>
                          <a:pt x="31" y="2"/>
                        </a:lnTo>
                        <a:lnTo>
                          <a:pt x="44" y="0"/>
                        </a:lnTo>
                        <a:lnTo>
                          <a:pt x="57" y="0"/>
                        </a:lnTo>
                        <a:lnTo>
                          <a:pt x="66" y="2"/>
                        </a:lnTo>
                        <a:lnTo>
                          <a:pt x="75" y="4"/>
                        </a:lnTo>
                        <a:lnTo>
                          <a:pt x="83" y="9"/>
                        </a:lnTo>
                        <a:lnTo>
                          <a:pt x="90" y="12"/>
                        </a:lnTo>
                        <a:lnTo>
                          <a:pt x="101" y="19"/>
                        </a:lnTo>
                        <a:lnTo>
                          <a:pt x="107" y="26"/>
                        </a:lnTo>
                        <a:lnTo>
                          <a:pt x="112" y="33"/>
                        </a:lnTo>
                        <a:lnTo>
                          <a:pt x="117" y="40"/>
                        </a:lnTo>
                        <a:lnTo>
                          <a:pt x="122" y="46"/>
                        </a:lnTo>
                        <a:lnTo>
                          <a:pt x="126" y="53"/>
                        </a:lnTo>
                        <a:lnTo>
                          <a:pt x="132" y="60"/>
                        </a:lnTo>
                        <a:lnTo>
                          <a:pt x="138" y="66"/>
                        </a:lnTo>
                        <a:lnTo>
                          <a:pt x="144" y="72"/>
                        </a:lnTo>
                        <a:lnTo>
                          <a:pt x="151" y="76"/>
                        </a:lnTo>
                        <a:lnTo>
                          <a:pt x="158" y="79"/>
                        </a:lnTo>
                        <a:lnTo>
                          <a:pt x="164" y="83"/>
                        </a:lnTo>
                        <a:lnTo>
                          <a:pt x="173" y="85"/>
                        </a:lnTo>
                        <a:lnTo>
                          <a:pt x="179" y="87"/>
                        </a:lnTo>
                        <a:lnTo>
                          <a:pt x="187" y="89"/>
                        </a:lnTo>
                        <a:lnTo>
                          <a:pt x="195" y="89"/>
                        </a:lnTo>
                        <a:lnTo>
                          <a:pt x="203" y="86"/>
                        </a:lnTo>
                        <a:lnTo>
                          <a:pt x="213" y="86"/>
                        </a:lnTo>
                        <a:lnTo>
                          <a:pt x="218" y="84"/>
                        </a:lnTo>
                        <a:lnTo>
                          <a:pt x="224" y="81"/>
                        </a:lnTo>
                        <a:lnTo>
                          <a:pt x="231" y="78"/>
                        </a:lnTo>
                        <a:lnTo>
                          <a:pt x="236" y="74"/>
                        </a:lnTo>
                        <a:lnTo>
                          <a:pt x="241" y="72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361" name="Freeform 41"/>
                  <p:cNvSpPr>
                    <a:spLocks/>
                  </p:cNvSpPr>
                  <p:nvPr/>
                </p:nvSpPr>
                <p:spPr bwMode="auto">
                  <a:xfrm>
                    <a:off x="3064" y="1890"/>
                    <a:ext cx="241" cy="92"/>
                  </a:xfrm>
                  <a:custGeom>
                    <a:avLst/>
                    <a:gdLst>
                      <a:gd name="T0" fmla="*/ 0 w 241"/>
                      <a:gd name="T1" fmla="*/ 17 h 92"/>
                      <a:gd name="T2" fmla="*/ 9 w 241"/>
                      <a:gd name="T3" fmla="*/ 10 h 92"/>
                      <a:gd name="T4" fmla="*/ 19 w 241"/>
                      <a:gd name="T5" fmla="*/ 5 h 92"/>
                      <a:gd name="T6" fmla="*/ 31 w 241"/>
                      <a:gd name="T7" fmla="*/ 2 h 92"/>
                      <a:gd name="T8" fmla="*/ 43 w 241"/>
                      <a:gd name="T9" fmla="*/ 0 h 92"/>
                      <a:gd name="T10" fmla="*/ 57 w 241"/>
                      <a:gd name="T11" fmla="*/ 0 h 92"/>
                      <a:gd name="T12" fmla="*/ 65 w 241"/>
                      <a:gd name="T13" fmla="*/ 2 h 92"/>
                      <a:gd name="T14" fmla="*/ 75 w 241"/>
                      <a:gd name="T15" fmla="*/ 5 h 92"/>
                      <a:gd name="T16" fmla="*/ 83 w 241"/>
                      <a:gd name="T17" fmla="*/ 9 h 92"/>
                      <a:gd name="T18" fmla="*/ 90 w 241"/>
                      <a:gd name="T19" fmla="*/ 14 h 92"/>
                      <a:gd name="T20" fmla="*/ 100 w 241"/>
                      <a:gd name="T21" fmla="*/ 20 h 92"/>
                      <a:gd name="T22" fmla="*/ 106 w 241"/>
                      <a:gd name="T23" fmla="*/ 27 h 92"/>
                      <a:gd name="T24" fmla="*/ 111 w 241"/>
                      <a:gd name="T25" fmla="*/ 34 h 92"/>
                      <a:gd name="T26" fmla="*/ 116 w 241"/>
                      <a:gd name="T27" fmla="*/ 41 h 92"/>
                      <a:gd name="T28" fmla="*/ 121 w 241"/>
                      <a:gd name="T29" fmla="*/ 47 h 92"/>
                      <a:gd name="T30" fmla="*/ 126 w 241"/>
                      <a:gd name="T31" fmla="*/ 55 h 92"/>
                      <a:gd name="T32" fmla="*/ 132 w 241"/>
                      <a:gd name="T33" fmla="*/ 62 h 92"/>
                      <a:gd name="T34" fmla="*/ 137 w 241"/>
                      <a:gd name="T35" fmla="*/ 68 h 92"/>
                      <a:gd name="T36" fmla="*/ 144 w 241"/>
                      <a:gd name="T37" fmla="*/ 74 h 92"/>
                      <a:gd name="T38" fmla="*/ 151 w 241"/>
                      <a:gd name="T39" fmla="*/ 78 h 92"/>
                      <a:gd name="T40" fmla="*/ 157 w 241"/>
                      <a:gd name="T41" fmla="*/ 81 h 92"/>
                      <a:gd name="T42" fmla="*/ 163 w 241"/>
                      <a:gd name="T43" fmla="*/ 85 h 92"/>
                      <a:gd name="T44" fmla="*/ 172 w 241"/>
                      <a:gd name="T45" fmla="*/ 87 h 92"/>
                      <a:gd name="T46" fmla="*/ 178 w 241"/>
                      <a:gd name="T47" fmla="*/ 89 h 92"/>
                      <a:gd name="T48" fmla="*/ 186 w 241"/>
                      <a:gd name="T49" fmla="*/ 91 h 92"/>
                      <a:gd name="T50" fmla="*/ 194 w 241"/>
                      <a:gd name="T51" fmla="*/ 91 h 92"/>
                      <a:gd name="T52" fmla="*/ 202 w 241"/>
                      <a:gd name="T53" fmla="*/ 88 h 92"/>
                      <a:gd name="T54" fmla="*/ 212 w 241"/>
                      <a:gd name="T55" fmla="*/ 88 h 92"/>
                      <a:gd name="T56" fmla="*/ 217 w 241"/>
                      <a:gd name="T57" fmla="*/ 86 h 92"/>
                      <a:gd name="T58" fmla="*/ 223 w 241"/>
                      <a:gd name="T59" fmla="*/ 83 h 92"/>
                      <a:gd name="T60" fmla="*/ 231 w 241"/>
                      <a:gd name="T61" fmla="*/ 79 h 92"/>
                      <a:gd name="T62" fmla="*/ 235 w 241"/>
                      <a:gd name="T63" fmla="*/ 75 h 92"/>
                      <a:gd name="T64" fmla="*/ 240 w 241"/>
                      <a:gd name="T65" fmla="*/ 73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1" h="92">
                        <a:moveTo>
                          <a:pt x="0" y="17"/>
                        </a:moveTo>
                        <a:lnTo>
                          <a:pt x="9" y="10"/>
                        </a:lnTo>
                        <a:lnTo>
                          <a:pt x="19" y="5"/>
                        </a:lnTo>
                        <a:lnTo>
                          <a:pt x="31" y="2"/>
                        </a:lnTo>
                        <a:lnTo>
                          <a:pt x="43" y="0"/>
                        </a:lnTo>
                        <a:lnTo>
                          <a:pt x="57" y="0"/>
                        </a:lnTo>
                        <a:lnTo>
                          <a:pt x="65" y="2"/>
                        </a:lnTo>
                        <a:lnTo>
                          <a:pt x="75" y="5"/>
                        </a:lnTo>
                        <a:lnTo>
                          <a:pt x="83" y="9"/>
                        </a:lnTo>
                        <a:lnTo>
                          <a:pt x="90" y="14"/>
                        </a:lnTo>
                        <a:lnTo>
                          <a:pt x="100" y="20"/>
                        </a:lnTo>
                        <a:lnTo>
                          <a:pt x="106" y="27"/>
                        </a:lnTo>
                        <a:lnTo>
                          <a:pt x="111" y="34"/>
                        </a:lnTo>
                        <a:lnTo>
                          <a:pt x="116" y="41"/>
                        </a:lnTo>
                        <a:lnTo>
                          <a:pt x="121" y="47"/>
                        </a:lnTo>
                        <a:lnTo>
                          <a:pt x="126" y="55"/>
                        </a:lnTo>
                        <a:lnTo>
                          <a:pt x="132" y="62"/>
                        </a:lnTo>
                        <a:lnTo>
                          <a:pt x="137" y="68"/>
                        </a:lnTo>
                        <a:lnTo>
                          <a:pt x="144" y="74"/>
                        </a:lnTo>
                        <a:lnTo>
                          <a:pt x="151" y="78"/>
                        </a:lnTo>
                        <a:lnTo>
                          <a:pt x="157" y="81"/>
                        </a:lnTo>
                        <a:lnTo>
                          <a:pt x="163" y="85"/>
                        </a:lnTo>
                        <a:lnTo>
                          <a:pt x="172" y="87"/>
                        </a:lnTo>
                        <a:lnTo>
                          <a:pt x="178" y="89"/>
                        </a:lnTo>
                        <a:lnTo>
                          <a:pt x="186" y="91"/>
                        </a:lnTo>
                        <a:lnTo>
                          <a:pt x="194" y="91"/>
                        </a:lnTo>
                        <a:lnTo>
                          <a:pt x="202" y="88"/>
                        </a:lnTo>
                        <a:lnTo>
                          <a:pt x="212" y="88"/>
                        </a:lnTo>
                        <a:lnTo>
                          <a:pt x="217" y="86"/>
                        </a:lnTo>
                        <a:lnTo>
                          <a:pt x="223" y="83"/>
                        </a:lnTo>
                        <a:lnTo>
                          <a:pt x="231" y="79"/>
                        </a:lnTo>
                        <a:lnTo>
                          <a:pt x="235" y="75"/>
                        </a:lnTo>
                        <a:lnTo>
                          <a:pt x="240" y="73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362" name="Freeform 42"/>
                  <p:cNvSpPr>
                    <a:spLocks/>
                  </p:cNvSpPr>
                  <p:nvPr/>
                </p:nvSpPr>
                <p:spPr bwMode="auto">
                  <a:xfrm>
                    <a:off x="3226" y="1890"/>
                    <a:ext cx="241" cy="90"/>
                  </a:xfrm>
                  <a:custGeom>
                    <a:avLst/>
                    <a:gdLst>
                      <a:gd name="T0" fmla="*/ 0 w 241"/>
                      <a:gd name="T1" fmla="*/ 16 h 90"/>
                      <a:gd name="T2" fmla="*/ 9 w 241"/>
                      <a:gd name="T3" fmla="*/ 9 h 90"/>
                      <a:gd name="T4" fmla="*/ 19 w 241"/>
                      <a:gd name="T5" fmla="*/ 4 h 90"/>
                      <a:gd name="T6" fmla="*/ 31 w 241"/>
                      <a:gd name="T7" fmla="*/ 1 h 90"/>
                      <a:gd name="T8" fmla="*/ 43 w 241"/>
                      <a:gd name="T9" fmla="*/ 0 h 90"/>
                      <a:gd name="T10" fmla="*/ 57 w 241"/>
                      <a:gd name="T11" fmla="*/ 0 h 90"/>
                      <a:gd name="T12" fmla="*/ 65 w 241"/>
                      <a:gd name="T13" fmla="*/ 2 h 90"/>
                      <a:gd name="T14" fmla="*/ 75 w 241"/>
                      <a:gd name="T15" fmla="*/ 4 h 90"/>
                      <a:gd name="T16" fmla="*/ 83 w 241"/>
                      <a:gd name="T17" fmla="*/ 8 h 90"/>
                      <a:gd name="T18" fmla="*/ 90 w 241"/>
                      <a:gd name="T19" fmla="*/ 12 h 90"/>
                      <a:gd name="T20" fmla="*/ 100 w 241"/>
                      <a:gd name="T21" fmla="*/ 19 h 90"/>
                      <a:gd name="T22" fmla="*/ 106 w 241"/>
                      <a:gd name="T23" fmla="*/ 26 h 90"/>
                      <a:gd name="T24" fmla="*/ 111 w 241"/>
                      <a:gd name="T25" fmla="*/ 33 h 90"/>
                      <a:gd name="T26" fmla="*/ 116 w 241"/>
                      <a:gd name="T27" fmla="*/ 39 h 90"/>
                      <a:gd name="T28" fmla="*/ 121 w 241"/>
                      <a:gd name="T29" fmla="*/ 45 h 90"/>
                      <a:gd name="T30" fmla="*/ 126 w 241"/>
                      <a:gd name="T31" fmla="*/ 53 h 90"/>
                      <a:gd name="T32" fmla="*/ 131 w 241"/>
                      <a:gd name="T33" fmla="*/ 60 h 90"/>
                      <a:gd name="T34" fmla="*/ 137 w 241"/>
                      <a:gd name="T35" fmla="*/ 66 h 90"/>
                      <a:gd name="T36" fmla="*/ 143 w 241"/>
                      <a:gd name="T37" fmla="*/ 71 h 90"/>
                      <a:gd name="T38" fmla="*/ 151 w 241"/>
                      <a:gd name="T39" fmla="*/ 76 h 90"/>
                      <a:gd name="T40" fmla="*/ 157 w 241"/>
                      <a:gd name="T41" fmla="*/ 79 h 90"/>
                      <a:gd name="T42" fmla="*/ 163 w 241"/>
                      <a:gd name="T43" fmla="*/ 83 h 90"/>
                      <a:gd name="T44" fmla="*/ 172 w 241"/>
                      <a:gd name="T45" fmla="*/ 85 h 90"/>
                      <a:gd name="T46" fmla="*/ 178 w 241"/>
                      <a:gd name="T47" fmla="*/ 86 h 90"/>
                      <a:gd name="T48" fmla="*/ 186 w 241"/>
                      <a:gd name="T49" fmla="*/ 89 h 90"/>
                      <a:gd name="T50" fmla="*/ 194 w 241"/>
                      <a:gd name="T51" fmla="*/ 87 h 90"/>
                      <a:gd name="T52" fmla="*/ 202 w 241"/>
                      <a:gd name="T53" fmla="*/ 86 h 90"/>
                      <a:gd name="T54" fmla="*/ 212 w 241"/>
                      <a:gd name="T55" fmla="*/ 86 h 90"/>
                      <a:gd name="T56" fmla="*/ 217 w 241"/>
                      <a:gd name="T57" fmla="*/ 84 h 90"/>
                      <a:gd name="T58" fmla="*/ 223 w 241"/>
                      <a:gd name="T59" fmla="*/ 81 h 90"/>
                      <a:gd name="T60" fmla="*/ 230 w 241"/>
                      <a:gd name="T61" fmla="*/ 77 h 90"/>
                      <a:gd name="T62" fmla="*/ 235 w 241"/>
                      <a:gd name="T63" fmla="*/ 73 h 90"/>
                      <a:gd name="T64" fmla="*/ 240 w 241"/>
                      <a:gd name="T65" fmla="*/ 71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1" h="90">
                        <a:moveTo>
                          <a:pt x="0" y="16"/>
                        </a:moveTo>
                        <a:lnTo>
                          <a:pt x="9" y="9"/>
                        </a:lnTo>
                        <a:lnTo>
                          <a:pt x="19" y="4"/>
                        </a:lnTo>
                        <a:lnTo>
                          <a:pt x="31" y="1"/>
                        </a:lnTo>
                        <a:lnTo>
                          <a:pt x="43" y="0"/>
                        </a:lnTo>
                        <a:lnTo>
                          <a:pt x="57" y="0"/>
                        </a:lnTo>
                        <a:lnTo>
                          <a:pt x="65" y="2"/>
                        </a:lnTo>
                        <a:lnTo>
                          <a:pt x="75" y="4"/>
                        </a:lnTo>
                        <a:lnTo>
                          <a:pt x="83" y="8"/>
                        </a:lnTo>
                        <a:lnTo>
                          <a:pt x="90" y="12"/>
                        </a:lnTo>
                        <a:lnTo>
                          <a:pt x="100" y="19"/>
                        </a:lnTo>
                        <a:lnTo>
                          <a:pt x="106" y="26"/>
                        </a:lnTo>
                        <a:lnTo>
                          <a:pt x="111" y="33"/>
                        </a:lnTo>
                        <a:lnTo>
                          <a:pt x="116" y="39"/>
                        </a:lnTo>
                        <a:lnTo>
                          <a:pt x="121" y="45"/>
                        </a:lnTo>
                        <a:lnTo>
                          <a:pt x="126" y="53"/>
                        </a:lnTo>
                        <a:lnTo>
                          <a:pt x="131" y="60"/>
                        </a:lnTo>
                        <a:lnTo>
                          <a:pt x="137" y="66"/>
                        </a:lnTo>
                        <a:lnTo>
                          <a:pt x="143" y="71"/>
                        </a:lnTo>
                        <a:lnTo>
                          <a:pt x="151" y="76"/>
                        </a:lnTo>
                        <a:lnTo>
                          <a:pt x="157" y="79"/>
                        </a:lnTo>
                        <a:lnTo>
                          <a:pt x="163" y="83"/>
                        </a:lnTo>
                        <a:lnTo>
                          <a:pt x="172" y="85"/>
                        </a:lnTo>
                        <a:lnTo>
                          <a:pt x="178" y="86"/>
                        </a:lnTo>
                        <a:lnTo>
                          <a:pt x="186" y="89"/>
                        </a:lnTo>
                        <a:lnTo>
                          <a:pt x="194" y="87"/>
                        </a:lnTo>
                        <a:lnTo>
                          <a:pt x="202" y="86"/>
                        </a:lnTo>
                        <a:lnTo>
                          <a:pt x="212" y="86"/>
                        </a:lnTo>
                        <a:lnTo>
                          <a:pt x="217" y="84"/>
                        </a:lnTo>
                        <a:lnTo>
                          <a:pt x="223" y="81"/>
                        </a:lnTo>
                        <a:lnTo>
                          <a:pt x="230" y="77"/>
                        </a:lnTo>
                        <a:lnTo>
                          <a:pt x="235" y="73"/>
                        </a:lnTo>
                        <a:lnTo>
                          <a:pt x="240" y="71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  <p:sp>
          <p:nvSpPr>
            <p:cNvPr id="56363" name="Freeform 43"/>
            <p:cNvSpPr>
              <a:spLocks/>
            </p:cNvSpPr>
            <p:nvPr/>
          </p:nvSpPr>
          <p:spPr bwMode="auto">
            <a:xfrm>
              <a:off x="1318" y="2706"/>
              <a:ext cx="108" cy="91"/>
            </a:xfrm>
            <a:custGeom>
              <a:avLst/>
              <a:gdLst>
                <a:gd name="T0" fmla="*/ 0 w 108"/>
                <a:gd name="T1" fmla="*/ 45 h 91"/>
                <a:gd name="T2" fmla="*/ 107 w 108"/>
                <a:gd name="T3" fmla="*/ 0 h 91"/>
                <a:gd name="T4" fmla="*/ 107 w 108"/>
                <a:gd name="T5" fmla="*/ 90 h 91"/>
                <a:gd name="T6" fmla="*/ 0 w 108"/>
                <a:gd name="T7" fmla="*/ 4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91">
                  <a:moveTo>
                    <a:pt x="0" y="45"/>
                  </a:moveTo>
                  <a:lnTo>
                    <a:pt x="107" y="0"/>
                  </a:lnTo>
                  <a:lnTo>
                    <a:pt x="107" y="90"/>
                  </a:lnTo>
                  <a:lnTo>
                    <a:pt x="0" y="45"/>
                  </a:lnTo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6364" name="Group 44"/>
            <p:cNvGrpSpPr>
              <a:grpSpLocks/>
            </p:cNvGrpSpPr>
            <p:nvPr/>
          </p:nvGrpSpPr>
          <p:grpSpPr bwMode="auto">
            <a:xfrm>
              <a:off x="1138" y="3009"/>
              <a:ext cx="3946" cy="92"/>
              <a:chOff x="1138" y="3009"/>
              <a:chExt cx="3946" cy="92"/>
            </a:xfrm>
          </p:grpSpPr>
          <p:grpSp>
            <p:nvGrpSpPr>
              <p:cNvPr id="56365" name="Group 45"/>
              <p:cNvGrpSpPr>
                <a:grpSpLocks/>
              </p:cNvGrpSpPr>
              <p:nvPr/>
            </p:nvGrpSpPr>
            <p:grpSpPr bwMode="auto">
              <a:xfrm>
                <a:off x="3070" y="3009"/>
                <a:ext cx="2014" cy="92"/>
                <a:chOff x="3070" y="3009"/>
                <a:chExt cx="2014" cy="92"/>
              </a:xfrm>
            </p:grpSpPr>
            <p:grpSp>
              <p:nvGrpSpPr>
                <p:cNvPr id="56366" name="Group 46"/>
                <p:cNvGrpSpPr>
                  <a:grpSpLocks/>
                </p:cNvGrpSpPr>
                <p:nvPr/>
              </p:nvGrpSpPr>
              <p:grpSpPr bwMode="auto">
                <a:xfrm>
                  <a:off x="3555" y="3009"/>
                  <a:ext cx="563" cy="92"/>
                  <a:chOff x="3555" y="3009"/>
                  <a:chExt cx="563" cy="92"/>
                </a:xfrm>
              </p:grpSpPr>
              <p:sp>
                <p:nvSpPr>
                  <p:cNvPr id="56367" name="Freeform 47"/>
                  <p:cNvSpPr>
                    <a:spLocks/>
                  </p:cNvSpPr>
                  <p:nvPr/>
                </p:nvSpPr>
                <p:spPr bwMode="auto">
                  <a:xfrm>
                    <a:off x="3878" y="3009"/>
                    <a:ext cx="240" cy="91"/>
                  </a:xfrm>
                  <a:custGeom>
                    <a:avLst/>
                    <a:gdLst>
                      <a:gd name="T0" fmla="*/ 239 w 240"/>
                      <a:gd name="T1" fmla="*/ 17 h 91"/>
                      <a:gd name="T2" fmla="*/ 229 w 240"/>
                      <a:gd name="T3" fmla="*/ 10 h 91"/>
                      <a:gd name="T4" fmla="*/ 219 w 240"/>
                      <a:gd name="T5" fmla="*/ 4 h 91"/>
                      <a:gd name="T6" fmla="*/ 207 w 240"/>
                      <a:gd name="T7" fmla="*/ 2 h 91"/>
                      <a:gd name="T8" fmla="*/ 195 w 240"/>
                      <a:gd name="T9" fmla="*/ 0 h 91"/>
                      <a:gd name="T10" fmla="*/ 183 w 240"/>
                      <a:gd name="T11" fmla="*/ 0 h 91"/>
                      <a:gd name="T12" fmla="*/ 173 w 240"/>
                      <a:gd name="T13" fmla="*/ 2 h 91"/>
                      <a:gd name="T14" fmla="*/ 163 w 240"/>
                      <a:gd name="T15" fmla="*/ 4 h 91"/>
                      <a:gd name="T16" fmla="*/ 156 w 240"/>
                      <a:gd name="T17" fmla="*/ 9 h 91"/>
                      <a:gd name="T18" fmla="*/ 148 w 240"/>
                      <a:gd name="T19" fmla="*/ 13 h 91"/>
                      <a:gd name="T20" fmla="*/ 138 w 240"/>
                      <a:gd name="T21" fmla="*/ 20 h 91"/>
                      <a:gd name="T22" fmla="*/ 132 w 240"/>
                      <a:gd name="T23" fmla="*/ 27 h 91"/>
                      <a:gd name="T24" fmla="*/ 127 w 240"/>
                      <a:gd name="T25" fmla="*/ 34 h 91"/>
                      <a:gd name="T26" fmla="*/ 122 w 240"/>
                      <a:gd name="T27" fmla="*/ 41 h 91"/>
                      <a:gd name="T28" fmla="*/ 117 w 240"/>
                      <a:gd name="T29" fmla="*/ 47 h 91"/>
                      <a:gd name="T30" fmla="*/ 113 w 240"/>
                      <a:gd name="T31" fmla="*/ 54 h 91"/>
                      <a:gd name="T32" fmla="*/ 107 w 240"/>
                      <a:gd name="T33" fmla="*/ 61 h 91"/>
                      <a:gd name="T34" fmla="*/ 101 w 240"/>
                      <a:gd name="T35" fmla="*/ 67 h 91"/>
                      <a:gd name="T36" fmla="*/ 95 w 240"/>
                      <a:gd name="T37" fmla="*/ 73 h 91"/>
                      <a:gd name="T38" fmla="*/ 88 w 240"/>
                      <a:gd name="T39" fmla="*/ 76 h 91"/>
                      <a:gd name="T40" fmla="*/ 82 w 240"/>
                      <a:gd name="T41" fmla="*/ 80 h 91"/>
                      <a:gd name="T42" fmla="*/ 75 w 240"/>
                      <a:gd name="T43" fmla="*/ 84 h 91"/>
                      <a:gd name="T44" fmla="*/ 67 w 240"/>
                      <a:gd name="T45" fmla="*/ 86 h 91"/>
                      <a:gd name="T46" fmla="*/ 61 w 240"/>
                      <a:gd name="T47" fmla="*/ 88 h 91"/>
                      <a:gd name="T48" fmla="*/ 53 w 240"/>
                      <a:gd name="T49" fmla="*/ 90 h 91"/>
                      <a:gd name="T50" fmla="*/ 45 w 240"/>
                      <a:gd name="T51" fmla="*/ 90 h 91"/>
                      <a:gd name="T52" fmla="*/ 36 w 240"/>
                      <a:gd name="T53" fmla="*/ 87 h 91"/>
                      <a:gd name="T54" fmla="*/ 27 w 240"/>
                      <a:gd name="T55" fmla="*/ 87 h 91"/>
                      <a:gd name="T56" fmla="*/ 22 w 240"/>
                      <a:gd name="T57" fmla="*/ 85 h 91"/>
                      <a:gd name="T58" fmla="*/ 16 w 240"/>
                      <a:gd name="T59" fmla="*/ 82 h 91"/>
                      <a:gd name="T60" fmla="*/ 8 w 240"/>
                      <a:gd name="T61" fmla="*/ 79 h 91"/>
                      <a:gd name="T62" fmla="*/ 4 w 240"/>
                      <a:gd name="T63" fmla="*/ 75 h 91"/>
                      <a:gd name="T64" fmla="*/ 0 w 240"/>
                      <a:gd name="T65" fmla="*/ 73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0" h="91">
                        <a:moveTo>
                          <a:pt x="239" y="17"/>
                        </a:moveTo>
                        <a:lnTo>
                          <a:pt x="229" y="10"/>
                        </a:lnTo>
                        <a:lnTo>
                          <a:pt x="219" y="4"/>
                        </a:lnTo>
                        <a:lnTo>
                          <a:pt x="207" y="2"/>
                        </a:lnTo>
                        <a:lnTo>
                          <a:pt x="195" y="0"/>
                        </a:lnTo>
                        <a:lnTo>
                          <a:pt x="183" y="0"/>
                        </a:lnTo>
                        <a:lnTo>
                          <a:pt x="173" y="2"/>
                        </a:lnTo>
                        <a:lnTo>
                          <a:pt x="163" y="4"/>
                        </a:lnTo>
                        <a:lnTo>
                          <a:pt x="156" y="9"/>
                        </a:lnTo>
                        <a:lnTo>
                          <a:pt x="148" y="13"/>
                        </a:lnTo>
                        <a:lnTo>
                          <a:pt x="138" y="20"/>
                        </a:lnTo>
                        <a:lnTo>
                          <a:pt x="132" y="27"/>
                        </a:lnTo>
                        <a:lnTo>
                          <a:pt x="127" y="34"/>
                        </a:lnTo>
                        <a:lnTo>
                          <a:pt x="122" y="41"/>
                        </a:lnTo>
                        <a:lnTo>
                          <a:pt x="117" y="47"/>
                        </a:lnTo>
                        <a:lnTo>
                          <a:pt x="113" y="54"/>
                        </a:lnTo>
                        <a:lnTo>
                          <a:pt x="107" y="61"/>
                        </a:lnTo>
                        <a:lnTo>
                          <a:pt x="101" y="67"/>
                        </a:lnTo>
                        <a:lnTo>
                          <a:pt x="95" y="73"/>
                        </a:lnTo>
                        <a:lnTo>
                          <a:pt x="88" y="76"/>
                        </a:lnTo>
                        <a:lnTo>
                          <a:pt x="82" y="80"/>
                        </a:lnTo>
                        <a:lnTo>
                          <a:pt x="75" y="84"/>
                        </a:lnTo>
                        <a:lnTo>
                          <a:pt x="67" y="86"/>
                        </a:lnTo>
                        <a:lnTo>
                          <a:pt x="61" y="88"/>
                        </a:lnTo>
                        <a:lnTo>
                          <a:pt x="53" y="90"/>
                        </a:lnTo>
                        <a:lnTo>
                          <a:pt x="45" y="90"/>
                        </a:lnTo>
                        <a:lnTo>
                          <a:pt x="36" y="87"/>
                        </a:lnTo>
                        <a:lnTo>
                          <a:pt x="27" y="87"/>
                        </a:lnTo>
                        <a:lnTo>
                          <a:pt x="22" y="85"/>
                        </a:lnTo>
                        <a:lnTo>
                          <a:pt x="16" y="82"/>
                        </a:lnTo>
                        <a:lnTo>
                          <a:pt x="8" y="79"/>
                        </a:lnTo>
                        <a:lnTo>
                          <a:pt x="4" y="75"/>
                        </a:lnTo>
                        <a:lnTo>
                          <a:pt x="0" y="73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368" name="Freeform 48"/>
                  <p:cNvSpPr>
                    <a:spLocks/>
                  </p:cNvSpPr>
                  <p:nvPr/>
                </p:nvSpPr>
                <p:spPr bwMode="auto">
                  <a:xfrm>
                    <a:off x="3714" y="3009"/>
                    <a:ext cx="241" cy="92"/>
                  </a:xfrm>
                  <a:custGeom>
                    <a:avLst/>
                    <a:gdLst>
                      <a:gd name="T0" fmla="*/ 240 w 241"/>
                      <a:gd name="T1" fmla="*/ 17 h 92"/>
                      <a:gd name="T2" fmla="*/ 230 w 241"/>
                      <a:gd name="T3" fmla="*/ 10 h 92"/>
                      <a:gd name="T4" fmla="*/ 220 w 241"/>
                      <a:gd name="T5" fmla="*/ 5 h 92"/>
                      <a:gd name="T6" fmla="*/ 208 w 241"/>
                      <a:gd name="T7" fmla="*/ 2 h 92"/>
                      <a:gd name="T8" fmla="*/ 196 w 241"/>
                      <a:gd name="T9" fmla="*/ 0 h 92"/>
                      <a:gd name="T10" fmla="*/ 182 w 241"/>
                      <a:gd name="T11" fmla="*/ 0 h 92"/>
                      <a:gd name="T12" fmla="*/ 174 w 241"/>
                      <a:gd name="T13" fmla="*/ 2 h 92"/>
                      <a:gd name="T14" fmla="*/ 164 w 241"/>
                      <a:gd name="T15" fmla="*/ 5 h 92"/>
                      <a:gd name="T16" fmla="*/ 156 w 241"/>
                      <a:gd name="T17" fmla="*/ 9 h 92"/>
                      <a:gd name="T18" fmla="*/ 149 w 241"/>
                      <a:gd name="T19" fmla="*/ 14 h 92"/>
                      <a:gd name="T20" fmla="*/ 139 w 241"/>
                      <a:gd name="T21" fmla="*/ 20 h 92"/>
                      <a:gd name="T22" fmla="*/ 133 w 241"/>
                      <a:gd name="T23" fmla="*/ 27 h 92"/>
                      <a:gd name="T24" fmla="*/ 128 w 241"/>
                      <a:gd name="T25" fmla="*/ 34 h 92"/>
                      <a:gd name="T26" fmla="*/ 123 w 241"/>
                      <a:gd name="T27" fmla="*/ 41 h 92"/>
                      <a:gd name="T28" fmla="*/ 118 w 241"/>
                      <a:gd name="T29" fmla="*/ 47 h 92"/>
                      <a:gd name="T30" fmla="*/ 113 w 241"/>
                      <a:gd name="T31" fmla="*/ 55 h 92"/>
                      <a:gd name="T32" fmla="*/ 107 w 241"/>
                      <a:gd name="T33" fmla="*/ 62 h 92"/>
                      <a:gd name="T34" fmla="*/ 102 w 241"/>
                      <a:gd name="T35" fmla="*/ 68 h 92"/>
                      <a:gd name="T36" fmla="*/ 95 w 241"/>
                      <a:gd name="T37" fmla="*/ 74 h 92"/>
                      <a:gd name="T38" fmla="*/ 88 w 241"/>
                      <a:gd name="T39" fmla="*/ 78 h 92"/>
                      <a:gd name="T40" fmla="*/ 82 w 241"/>
                      <a:gd name="T41" fmla="*/ 81 h 92"/>
                      <a:gd name="T42" fmla="*/ 76 w 241"/>
                      <a:gd name="T43" fmla="*/ 85 h 92"/>
                      <a:gd name="T44" fmla="*/ 67 w 241"/>
                      <a:gd name="T45" fmla="*/ 87 h 92"/>
                      <a:gd name="T46" fmla="*/ 61 w 241"/>
                      <a:gd name="T47" fmla="*/ 89 h 92"/>
                      <a:gd name="T48" fmla="*/ 53 w 241"/>
                      <a:gd name="T49" fmla="*/ 91 h 92"/>
                      <a:gd name="T50" fmla="*/ 45 w 241"/>
                      <a:gd name="T51" fmla="*/ 91 h 92"/>
                      <a:gd name="T52" fmla="*/ 37 w 241"/>
                      <a:gd name="T53" fmla="*/ 88 h 92"/>
                      <a:gd name="T54" fmla="*/ 27 w 241"/>
                      <a:gd name="T55" fmla="*/ 88 h 92"/>
                      <a:gd name="T56" fmla="*/ 22 w 241"/>
                      <a:gd name="T57" fmla="*/ 86 h 92"/>
                      <a:gd name="T58" fmla="*/ 16 w 241"/>
                      <a:gd name="T59" fmla="*/ 83 h 92"/>
                      <a:gd name="T60" fmla="*/ 8 w 241"/>
                      <a:gd name="T61" fmla="*/ 79 h 92"/>
                      <a:gd name="T62" fmla="*/ 4 w 241"/>
                      <a:gd name="T63" fmla="*/ 75 h 92"/>
                      <a:gd name="T64" fmla="*/ 0 w 241"/>
                      <a:gd name="T65" fmla="*/ 73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1" h="92">
                        <a:moveTo>
                          <a:pt x="240" y="17"/>
                        </a:moveTo>
                        <a:lnTo>
                          <a:pt x="230" y="10"/>
                        </a:lnTo>
                        <a:lnTo>
                          <a:pt x="220" y="5"/>
                        </a:lnTo>
                        <a:lnTo>
                          <a:pt x="208" y="2"/>
                        </a:lnTo>
                        <a:lnTo>
                          <a:pt x="196" y="0"/>
                        </a:lnTo>
                        <a:lnTo>
                          <a:pt x="182" y="0"/>
                        </a:lnTo>
                        <a:lnTo>
                          <a:pt x="174" y="2"/>
                        </a:lnTo>
                        <a:lnTo>
                          <a:pt x="164" y="5"/>
                        </a:lnTo>
                        <a:lnTo>
                          <a:pt x="156" y="9"/>
                        </a:lnTo>
                        <a:lnTo>
                          <a:pt x="149" y="14"/>
                        </a:lnTo>
                        <a:lnTo>
                          <a:pt x="139" y="20"/>
                        </a:lnTo>
                        <a:lnTo>
                          <a:pt x="133" y="27"/>
                        </a:lnTo>
                        <a:lnTo>
                          <a:pt x="128" y="34"/>
                        </a:lnTo>
                        <a:lnTo>
                          <a:pt x="123" y="41"/>
                        </a:lnTo>
                        <a:lnTo>
                          <a:pt x="118" y="47"/>
                        </a:lnTo>
                        <a:lnTo>
                          <a:pt x="113" y="55"/>
                        </a:lnTo>
                        <a:lnTo>
                          <a:pt x="107" y="62"/>
                        </a:lnTo>
                        <a:lnTo>
                          <a:pt x="102" y="68"/>
                        </a:lnTo>
                        <a:lnTo>
                          <a:pt x="95" y="74"/>
                        </a:lnTo>
                        <a:lnTo>
                          <a:pt x="88" y="78"/>
                        </a:lnTo>
                        <a:lnTo>
                          <a:pt x="82" y="81"/>
                        </a:lnTo>
                        <a:lnTo>
                          <a:pt x="76" y="85"/>
                        </a:lnTo>
                        <a:lnTo>
                          <a:pt x="67" y="87"/>
                        </a:lnTo>
                        <a:lnTo>
                          <a:pt x="61" y="89"/>
                        </a:lnTo>
                        <a:lnTo>
                          <a:pt x="53" y="91"/>
                        </a:lnTo>
                        <a:lnTo>
                          <a:pt x="45" y="91"/>
                        </a:lnTo>
                        <a:lnTo>
                          <a:pt x="37" y="88"/>
                        </a:lnTo>
                        <a:lnTo>
                          <a:pt x="27" y="88"/>
                        </a:lnTo>
                        <a:lnTo>
                          <a:pt x="22" y="86"/>
                        </a:lnTo>
                        <a:lnTo>
                          <a:pt x="16" y="83"/>
                        </a:lnTo>
                        <a:lnTo>
                          <a:pt x="8" y="79"/>
                        </a:lnTo>
                        <a:lnTo>
                          <a:pt x="4" y="75"/>
                        </a:lnTo>
                        <a:lnTo>
                          <a:pt x="0" y="73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369" name="Freeform 49"/>
                  <p:cNvSpPr>
                    <a:spLocks/>
                  </p:cNvSpPr>
                  <p:nvPr/>
                </p:nvSpPr>
                <p:spPr bwMode="auto">
                  <a:xfrm>
                    <a:off x="3555" y="3009"/>
                    <a:ext cx="239" cy="91"/>
                  </a:xfrm>
                  <a:custGeom>
                    <a:avLst/>
                    <a:gdLst>
                      <a:gd name="T0" fmla="*/ 238 w 239"/>
                      <a:gd name="T1" fmla="*/ 16 h 91"/>
                      <a:gd name="T2" fmla="*/ 228 w 239"/>
                      <a:gd name="T3" fmla="*/ 9 h 91"/>
                      <a:gd name="T4" fmla="*/ 218 w 239"/>
                      <a:gd name="T5" fmla="*/ 4 h 91"/>
                      <a:gd name="T6" fmla="*/ 206 w 239"/>
                      <a:gd name="T7" fmla="*/ 1 h 91"/>
                      <a:gd name="T8" fmla="*/ 195 w 239"/>
                      <a:gd name="T9" fmla="*/ 0 h 91"/>
                      <a:gd name="T10" fmla="*/ 182 w 239"/>
                      <a:gd name="T11" fmla="*/ 0 h 91"/>
                      <a:gd name="T12" fmla="*/ 172 w 239"/>
                      <a:gd name="T13" fmla="*/ 2 h 91"/>
                      <a:gd name="T14" fmla="*/ 162 w 239"/>
                      <a:gd name="T15" fmla="*/ 4 h 91"/>
                      <a:gd name="T16" fmla="*/ 155 w 239"/>
                      <a:gd name="T17" fmla="*/ 8 h 91"/>
                      <a:gd name="T18" fmla="*/ 147 w 239"/>
                      <a:gd name="T19" fmla="*/ 13 h 91"/>
                      <a:gd name="T20" fmla="*/ 139 w 239"/>
                      <a:gd name="T21" fmla="*/ 20 h 91"/>
                      <a:gd name="T22" fmla="*/ 132 w 239"/>
                      <a:gd name="T23" fmla="*/ 27 h 91"/>
                      <a:gd name="T24" fmla="*/ 126 w 239"/>
                      <a:gd name="T25" fmla="*/ 34 h 91"/>
                      <a:gd name="T26" fmla="*/ 121 w 239"/>
                      <a:gd name="T27" fmla="*/ 40 h 91"/>
                      <a:gd name="T28" fmla="*/ 117 w 239"/>
                      <a:gd name="T29" fmla="*/ 46 h 91"/>
                      <a:gd name="T30" fmla="*/ 112 w 239"/>
                      <a:gd name="T31" fmla="*/ 54 h 91"/>
                      <a:gd name="T32" fmla="*/ 106 w 239"/>
                      <a:gd name="T33" fmla="*/ 61 h 91"/>
                      <a:gd name="T34" fmla="*/ 102 w 239"/>
                      <a:gd name="T35" fmla="*/ 67 h 91"/>
                      <a:gd name="T36" fmla="*/ 95 w 239"/>
                      <a:gd name="T37" fmla="*/ 72 h 91"/>
                      <a:gd name="T38" fmla="*/ 88 w 239"/>
                      <a:gd name="T39" fmla="*/ 76 h 91"/>
                      <a:gd name="T40" fmla="*/ 82 w 239"/>
                      <a:gd name="T41" fmla="*/ 80 h 91"/>
                      <a:gd name="T42" fmla="*/ 75 w 239"/>
                      <a:gd name="T43" fmla="*/ 84 h 91"/>
                      <a:gd name="T44" fmla="*/ 67 w 239"/>
                      <a:gd name="T45" fmla="*/ 86 h 91"/>
                      <a:gd name="T46" fmla="*/ 61 w 239"/>
                      <a:gd name="T47" fmla="*/ 87 h 91"/>
                      <a:gd name="T48" fmla="*/ 53 w 239"/>
                      <a:gd name="T49" fmla="*/ 90 h 91"/>
                      <a:gd name="T50" fmla="*/ 45 w 239"/>
                      <a:gd name="T51" fmla="*/ 88 h 91"/>
                      <a:gd name="T52" fmla="*/ 37 w 239"/>
                      <a:gd name="T53" fmla="*/ 87 h 91"/>
                      <a:gd name="T54" fmla="*/ 27 w 239"/>
                      <a:gd name="T55" fmla="*/ 87 h 91"/>
                      <a:gd name="T56" fmla="*/ 22 w 239"/>
                      <a:gd name="T57" fmla="*/ 85 h 91"/>
                      <a:gd name="T58" fmla="*/ 16 w 239"/>
                      <a:gd name="T59" fmla="*/ 82 h 91"/>
                      <a:gd name="T60" fmla="*/ 9 w 239"/>
                      <a:gd name="T61" fmla="*/ 78 h 91"/>
                      <a:gd name="T62" fmla="*/ 4 w 239"/>
                      <a:gd name="T63" fmla="*/ 74 h 91"/>
                      <a:gd name="T64" fmla="*/ 0 w 239"/>
                      <a:gd name="T65" fmla="*/ 72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39" h="91">
                        <a:moveTo>
                          <a:pt x="238" y="16"/>
                        </a:moveTo>
                        <a:lnTo>
                          <a:pt x="228" y="9"/>
                        </a:lnTo>
                        <a:lnTo>
                          <a:pt x="218" y="4"/>
                        </a:lnTo>
                        <a:lnTo>
                          <a:pt x="206" y="1"/>
                        </a:lnTo>
                        <a:lnTo>
                          <a:pt x="195" y="0"/>
                        </a:lnTo>
                        <a:lnTo>
                          <a:pt x="182" y="0"/>
                        </a:lnTo>
                        <a:lnTo>
                          <a:pt x="172" y="2"/>
                        </a:lnTo>
                        <a:lnTo>
                          <a:pt x="162" y="4"/>
                        </a:lnTo>
                        <a:lnTo>
                          <a:pt x="155" y="8"/>
                        </a:lnTo>
                        <a:lnTo>
                          <a:pt x="147" y="13"/>
                        </a:lnTo>
                        <a:lnTo>
                          <a:pt x="139" y="20"/>
                        </a:lnTo>
                        <a:lnTo>
                          <a:pt x="132" y="27"/>
                        </a:lnTo>
                        <a:lnTo>
                          <a:pt x="126" y="34"/>
                        </a:lnTo>
                        <a:lnTo>
                          <a:pt x="121" y="40"/>
                        </a:lnTo>
                        <a:lnTo>
                          <a:pt x="117" y="46"/>
                        </a:lnTo>
                        <a:lnTo>
                          <a:pt x="112" y="54"/>
                        </a:lnTo>
                        <a:lnTo>
                          <a:pt x="106" y="61"/>
                        </a:lnTo>
                        <a:lnTo>
                          <a:pt x="102" y="67"/>
                        </a:lnTo>
                        <a:lnTo>
                          <a:pt x="95" y="72"/>
                        </a:lnTo>
                        <a:lnTo>
                          <a:pt x="88" y="76"/>
                        </a:lnTo>
                        <a:lnTo>
                          <a:pt x="82" y="80"/>
                        </a:lnTo>
                        <a:lnTo>
                          <a:pt x="75" y="84"/>
                        </a:lnTo>
                        <a:lnTo>
                          <a:pt x="67" y="86"/>
                        </a:lnTo>
                        <a:lnTo>
                          <a:pt x="61" y="87"/>
                        </a:lnTo>
                        <a:lnTo>
                          <a:pt x="53" y="90"/>
                        </a:lnTo>
                        <a:lnTo>
                          <a:pt x="45" y="88"/>
                        </a:lnTo>
                        <a:lnTo>
                          <a:pt x="37" y="87"/>
                        </a:lnTo>
                        <a:lnTo>
                          <a:pt x="27" y="87"/>
                        </a:lnTo>
                        <a:lnTo>
                          <a:pt x="22" y="85"/>
                        </a:lnTo>
                        <a:lnTo>
                          <a:pt x="16" y="82"/>
                        </a:lnTo>
                        <a:lnTo>
                          <a:pt x="9" y="78"/>
                        </a:lnTo>
                        <a:lnTo>
                          <a:pt x="4" y="74"/>
                        </a:lnTo>
                        <a:lnTo>
                          <a:pt x="0" y="72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6370" name="Group 50"/>
                <p:cNvGrpSpPr>
                  <a:grpSpLocks/>
                </p:cNvGrpSpPr>
                <p:nvPr/>
              </p:nvGrpSpPr>
              <p:grpSpPr bwMode="auto">
                <a:xfrm>
                  <a:off x="3070" y="3009"/>
                  <a:ext cx="565" cy="92"/>
                  <a:chOff x="3070" y="3009"/>
                  <a:chExt cx="565" cy="92"/>
                </a:xfrm>
              </p:grpSpPr>
              <p:sp>
                <p:nvSpPr>
                  <p:cNvPr id="56371" name="Freeform 51"/>
                  <p:cNvSpPr>
                    <a:spLocks/>
                  </p:cNvSpPr>
                  <p:nvPr/>
                </p:nvSpPr>
                <p:spPr bwMode="auto">
                  <a:xfrm>
                    <a:off x="3395" y="3009"/>
                    <a:ext cx="240" cy="91"/>
                  </a:xfrm>
                  <a:custGeom>
                    <a:avLst/>
                    <a:gdLst>
                      <a:gd name="T0" fmla="*/ 239 w 240"/>
                      <a:gd name="T1" fmla="*/ 17 h 91"/>
                      <a:gd name="T2" fmla="*/ 229 w 240"/>
                      <a:gd name="T3" fmla="*/ 10 h 91"/>
                      <a:gd name="T4" fmla="*/ 219 w 240"/>
                      <a:gd name="T5" fmla="*/ 4 h 91"/>
                      <a:gd name="T6" fmla="*/ 207 w 240"/>
                      <a:gd name="T7" fmla="*/ 2 h 91"/>
                      <a:gd name="T8" fmla="*/ 195 w 240"/>
                      <a:gd name="T9" fmla="*/ 0 h 91"/>
                      <a:gd name="T10" fmla="*/ 183 w 240"/>
                      <a:gd name="T11" fmla="*/ 0 h 91"/>
                      <a:gd name="T12" fmla="*/ 173 w 240"/>
                      <a:gd name="T13" fmla="*/ 2 h 91"/>
                      <a:gd name="T14" fmla="*/ 163 w 240"/>
                      <a:gd name="T15" fmla="*/ 4 h 91"/>
                      <a:gd name="T16" fmla="*/ 156 w 240"/>
                      <a:gd name="T17" fmla="*/ 9 h 91"/>
                      <a:gd name="T18" fmla="*/ 148 w 240"/>
                      <a:gd name="T19" fmla="*/ 13 h 91"/>
                      <a:gd name="T20" fmla="*/ 138 w 240"/>
                      <a:gd name="T21" fmla="*/ 20 h 91"/>
                      <a:gd name="T22" fmla="*/ 132 w 240"/>
                      <a:gd name="T23" fmla="*/ 27 h 91"/>
                      <a:gd name="T24" fmla="*/ 127 w 240"/>
                      <a:gd name="T25" fmla="*/ 34 h 91"/>
                      <a:gd name="T26" fmla="*/ 122 w 240"/>
                      <a:gd name="T27" fmla="*/ 41 h 91"/>
                      <a:gd name="T28" fmla="*/ 117 w 240"/>
                      <a:gd name="T29" fmla="*/ 47 h 91"/>
                      <a:gd name="T30" fmla="*/ 113 w 240"/>
                      <a:gd name="T31" fmla="*/ 54 h 91"/>
                      <a:gd name="T32" fmla="*/ 107 w 240"/>
                      <a:gd name="T33" fmla="*/ 61 h 91"/>
                      <a:gd name="T34" fmla="*/ 101 w 240"/>
                      <a:gd name="T35" fmla="*/ 67 h 91"/>
                      <a:gd name="T36" fmla="*/ 95 w 240"/>
                      <a:gd name="T37" fmla="*/ 73 h 91"/>
                      <a:gd name="T38" fmla="*/ 88 w 240"/>
                      <a:gd name="T39" fmla="*/ 76 h 91"/>
                      <a:gd name="T40" fmla="*/ 82 w 240"/>
                      <a:gd name="T41" fmla="*/ 80 h 91"/>
                      <a:gd name="T42" fmla="*/ 75 w 240"/>
                      <a:gd name="T43" fmla="*/ 84 h 91"/>
                      <a:gd name="T44" fmla="*/ 67 w 240"/>
                      <a:gd name="T45" fmla="*/ 86 h 91"/>
                      <a:gd name="T46" fmla="*/ 61 w 240"/>
                      <a:gd name="T47" fmla="*/ 88 h 91"/>
                      <a:gd name="T48" fmla="*/ 53 w 240"/>
                      <a:gd name="T49" fmla="*/ 90 h 91"/>
                      <a:gd name="T50" fmla="*/ 45 w 240"/>
                      <a:gd name="T51" fmla="*/ 90 h 91"/>
                      <a:gd name="T52" fmla="*/ 36 w 240"/>
                      <a:gd name="T53" fmla="*/ 87 h 91"/>
                      <a:gd name="T54" fmla="*/ 27 w 240"/>
                      <a:gd name="T55" fmla="*/ 87 h 91"/>
                      <a:gd name="T56" fmla="*/ 22 w 240"/>
                      <a:gd name="T57" fmla="*/ 85 h 91"/>
                      <a:gd name="T58" fmla="*/ 16 w 240"/>
                      <a:gd name="T59" fmla="*/ 82 h 91"/>
                      <a:gd name="T60" fmla="*/ 8 w 240"/>
                      <a:gd name="T61" fmla="*/ 79 h 91"/>
                      <a:gd name="T62" fmla="*/ 4 w 240"/>
                      <a:gd name="T63" fmla="*/ 75 h 91"/>
                      <a:gd name="T64" fmla="*/ 0 w 240"/>
                      <a:gd name="T65" fmla="*/ 73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0" h="91">
                        <a:moveTo>
                          <a:pt x="239" y="17"/>
                        </a:moveTo>
                        <a:lnTo>
                          <a:pt x="229" y="10"/>
                        </a:lnTo>
                        <a:lnTo>
                          <a:pt x="219" y="4"/>
                        </a:lnTo>
                        <a:lnTo>
                          <a:pt x="207" y="2"/>
                        </a:lnTo>
                        <a:lnTo>
                          <a:pt x="195" y="0"/>
                        </a:lnTo>
                        <a:lnTo>
                          <a:pt x="183" y="0"/>
                        </a:lnTo>
                        <a:lnTo>
                          <a:pt x="173" y="2"/>
                        </a:lnTo>
                        <a:lnTo>
                          <a:pt x="163" y="4"/>
                        </a:lnTo>
                        <a:lnTo>
                          <a:pt x="156" y="9"/>
                        </a:lnTo>
                        <a:lnTo>
                          <a:pt x="148" y="13"/>
                        </a:lnTo>
                        <a:lnTo>
                          <a:pt x="138" y="20"/>
                        </a:lnTo>
                        <a:lnTo>
                          <a:pt x="132" y="27"/>
                        </a:lnTo>
                        <a:lnTo>
                          <a:pt x="127" y="34"/>
                        </a:lnTo>
                        <a:lnTo>
                          <a:pt x="122" y="41"/>
                        </a:lnTo>
                        <a:lnTo>
                          <a:pt x="117" y="47"/>
                        </a:lnTo>
                        <a:lnTo>
                          <a:pt x="113" y="54"/>
                        </a:lnTo>
                        <a:lnTo>
                          <a:pt x="107" y="61"/>
                        </a:lnTo>
                        <a:lnTo>
                          <a:pt x="101" y="67"/>
                        </a:lnTo>
                        <a:lnTo>
                          <a:pt x="95" y="73"/>
                        </a:lnTo>
                        <a:lnTo>
                          <a:pt x="88" y="76"/>
                        </a:lnTo>
                        <a:lnTo>
                          <a:pt x="82" y="80"/>
                        </a:lnTo>
                        <a:lnTo>
                          <a:pt x="75" y="84"/>
                        </a:lnTo>
                        <a:lnTo>
                          <a:pt x="67" y="86"/>
                        </a:lnTo>
                        <a:lnTo>
                          <a:pt x="61" y="88"/>
                        </a:lnTo>
                        <a:lnTo>
                          <a:pt x="53" y="90"/>
                        </a:lnTo>
                        <a:lnTo>
                          <a:pt x="45" y="90"/>
                        </a:lnTo>
                        <a:lnTo>
                          <a:pt x="36" y="87"/>
                        </a:lnTo>
                        <a:lnTo>
                          <a:pt x="27" y="87"/>
                        </a:lnTo>
                        <a:lnTo>
                          <a:pt x="22" y="85"/>
                        </a:lnTo>
                        <a:lnTo>
                          <a:pt x="16" y="82"/>
                        </a:lnTo>
                        <a:lnTo>
                          <a:pt x="8" y="79"/>
                        </a:lnTo>
                        <a:lnTo>
                          <a:pt x="4" y="75"/>
                        </a:lnTo>
                        <a:lnTo>
                          <a:pt x="0" y="73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372" name="Freeform 52"/>
                  <p:cNvSpPr>
                    <a:spLocks/>
                  </p:cNvSpPr>
                  <p:nvPr/>
                </p:nvSpPr>
                <p:spPr bwMode="auto">
                  <a:xfrm>
                    <a:off x="3231" y="3009"/>
                    <a:ext cx="241" cy="92"/>
                  </a:xfrm>
                  <a:custGeom>
                    <a:avLst/>
                    <a:gdLst>
                      <a:gd name="T0" fmla="*/ 240 w 241"/>
                      <a:gd name="T1" fmla="*/ 17 h 92"/>
                      <a:gd name="T2" fmla="*/ 230 w 241"/>
                      <a:gd name="T3" fmla="*/ 10 h 92"/>
                      <a:gd name="T4" fmla="*/ 220 w 241"/>
                      <a:gd name="T5" fmla="*/ 5 h 92"/>
                      <a:gd name="T6" fmla="*/ 208 w 241"/>
                      <a:gd name="T7" fmla="*/ 2 h 92"/>
                      <a:gd name="T8" fmla="*/ 196 w 241"/>
                      <a:gd name="T9" fmla="*/ 0 h 92"/>
                      <a:gd name="T10" fmla="*/ 182 w 241"/>
                      <a:gd name="T11" fmla="*/ 0 h 92"/>
                      <a:gd name="T12" fmla="*/ 174 w 241"/>
                      <a:gd name="T13" fmla="*/ 2 h 92"/>
                      <a:gd name="T14" fmla="*/ 164 w 241"/>
                      <a:gd name="T15" fmla="*/ 5 h 92"/>
                      <a:gd name="T16" fmla="*/ 156 w 241"/>
                      <a:gd name="T17" fmla="*/ 9 h 92"/>
                      <a:gd name="T18" fmla="*/ 149 w 241"/>
                      <a:gd name="T19" fmla="*/ 14 h 92"/>
                      <a:gd name="T20" fmla="*/ 139 w 241"/>
                      <a:gd name="T21" fmla="*/ 20 h 92"/>
                      <a:gd name="T22" fmla="*/ 133 w 241"/>
                      <a:gd name="T23" fmla="*/ 27 h 92"/>
                      <a:gd name="T24" fmla="*/ 128 w 241"/>
                      <a:gd name="T25" fmla="*/ 34 h 92"/>
                      <a:gd name="T26" fmla="*/ 123 w 241"/>
                      <a:gd name="T27" fmla="*/ 41 h 92"/>
                      <a:gd name="T28" fmla="*/ 118 w 241"/>
                      <a:gd name="T29" fmla="*/ 47 h 92"/>
                      <a:gd name="T30" fmla="*/ 113 w 241"/>
                      <a:gd name="T31" fmla="*/ 55 h 92"/>
                      <a:gd name="T32" fmla="*/ 107 w 241"/>
                      <a:gd name="T33" fmla="*/ 62 h 92"/>
                      <a:gd name="T34" fmla="*/ 102 w 241"/>
                      <a:gd name="T35" fmla="*/ 68 h 92"/>
                      <a:gd name="T36" fmla="*/ 95 w 241"/>
                      <a:gd name="T37" fmla="*/ 74 h 92"/>
                      <a:gd name="T38" fmla="*/ 88 w 241"/>
                      <a:gd name="T39" fmla="*/ 78 h 92"/>
                      <a:gd name="T40" fmla="*/ 82 w 241"/>
                      <a:gd name="T41" fmla="*/ 81 h 92"/>
                      <a:gd name="T42" fmla="*/ 76 w 241"/>
                      <a:gd name="T43" fmla="*/ 85 h 92"/>
                      <a:gd name="T44" fmla="*/ 67 w 241"/>
                      <a:gd name="T45" fmla="*/ 87 h 92"/>
                      <a:gd name="T46" fmla="*/ 61 w 241"/>
                      <a:gd name="T47" fmla="*/ 89 h 92"/>
                      <a:gd name="T48" fmla="*/ 53 w 241"/>
                      <a:gd name="T49" fmla="*/ 91 h 92"/>
                      <a:gd name="T50" fmla="*/ 45 w 241"/>
                      <a:gd name="T51" fmla="*/ 91 h 92"/>
                      <a:gd name="T52" fmla="*/ 37 w 241"/>
                      <a:gd name="T53" fmla="*/ 88 h 92"/>
                      <a:gd name="T54" fmla="*/ 27 w 241"/>
                      <a:gd name="T55" fmla="*/ 88 h 92"/>
                      <a:gd name="T56" fmla="*/ 22 w 241"/>
                      <a:gd name="T57" fmla="*/ 86 h 92"/>
                      <a:gd name="T58" fmla="*/ 16 w 241"/>
                      <a:gd name="T59" fmla="*/ 83 h 92"/>
                      <a:gd name="T60" fmla="*/ 8 w 241"/>
                      <a:gd name="T61" fmla="*/ 79 h 92"/>
                      <a:gd name="T62" fmla="*/ 4 w 241"/>
                      <a:gd name="T63" fmla="*/ 75 h 92"/>
                      <a:gd name="T64" fmla="*/ 0 w 241"/>
                      <a:gd name="T65" fmla="*/ 73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1" h="92">
                        <a:moveTo>
                          <a:pt x="240" y="17"/>
                        </a:moveTo>
                        <a:lnTo>
                          <a:pt x="230" y="10"/>
                        </a:lnTo>
                        <a:lnTo>
                          <a:pt x="220" y="5"/>
                        </a:lnTo>
                        <a:lnTo>
                          <a:pt x="208" y="2"/>
                        </a:lnTo>
                        <a:lnTo>
                          <a:pt x="196" y="0"/>
                        </a:lnTo>
                        <a:lnTo>
                          <a:pt x="182" y="0"/>
                        </a:lnTo>
                        <a:lnTo>
                          <a:pt x="174" y="2"/>
                        </a:lnTo>
                        <a:lnTo>
                          <a:pt x="164" y="5"/>
                        </a:lnTo>
                        <a:lnTo>
                          <a:pt x="156" y="9"/>
                        </a:lnTo>
                        <a:lnTo>
                          <a:pt x="149" y="14"/>
                        </a:lnTo>
                        <a:lnTo>
                          <a:pt x="139" y="20"/>
                        </a:lnTo>
                        <a:lnTo>
                          <a:pt x="133" y="27"/>
                        </a:lnTo>
                        <a:lnTo>
                          <a:pt x="128" y="34"/>
                        </a:lnTo>
                        <a:lnTo>
                          <a:pt x="123" y="41"/>
                        </a:lnTo>
                        <a:lnTo>
                          <a:pt x="118" y="47"/>
                        </a:lnTo>
                        <a:lnTo>
                          <a:pt x="113" y="55"/>
                        </a:lnTo>
                        <a:lnTo>
                          <a:pt x="107" y="62"/>
                        </a:lnTo>
                        <a:lnTo>
                          <a:pt x="102" y="68"/>
                        </a:lnTo>
                        <a:lnTo>
                          <a:pt x="95" y="74"/>
                        </a:lnTo>
                        <a:lnTo>
                          <a:pt x="88" y="78"/>
                        </a:lnTo>
                        <a:lnTo>
                          <a:pt x="82" y="81"/>
                        </a:lnTo>
                        <a:lnTo>
                          <a:pt x="76" y="85"/>
                        </a:lnTo>
                        <a:lnTo>
                          <a:pt x="67" y="87"/>
                        </a:lnTo>
                        <a:lnTo>
                          <a:pt x="61" y="89"/>
                        </a:lnTo>
                        <a:lnTo>
                          <a:pt x="53" y="91"/>
                        </a:lnTo>
                        <a:lnTo>
                          <a:pt x="45" y="91"/>
                        </a:lnTo>
                        <a:lnTo>
                          <a:pt x="37" y="88"/>
                        </a:lnTo>
                        <a:lnTo>
                          <a:pt x="27" y="88"/>
                        </a:lnTo>
                        <a:lnTo>
                          <a:pt x="22" y="86"/>
                        </a:lnTo>
                        <a:lnTo>
                          <a:pt x="16" y="83"/>
                        </a:lnTo>
                        <a:lnTo>
                          <a:pt x="8" y="79"/>
                        </a:lnTo>
                        <a:lnTo>
                          <a:pt x="4" y="75"/>
                        </a:lnTo>
                        <a:lnTo>
                          <a:pt x="0" y="73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373" name="Freeform 53"/>
                  <p:cNvSpPr>
                    <a:spLocks/>
                  </p:cNvSpPr>
                  <p:nvPr/>
                </p:nvSpPr>
                <p:spPr bwMode="auto">
                  <a:xfrm>
                    <a:off x="3070" y="3009"/>
                    <a:ext cx="242" cy="91"/>
                  </a:xfrm>
                  <a:custGeom>
                    <a:avLst/>
                    <a:gdLst>
                      <a:gd name="T0" fmla="*/ 241 w 242"/>
                      <a:gd name="T1" fmla="*/ 16 h 91"/>
                      <a:gd name="T2" fmla="*/ 231 w 242"/>
                      <a:gd name="T3" fmla="*/ 9 h 91"/>
                      <a:gd name="T4" fmla="*/ 221 w 242"/>
                      <a:gd name="T5" fmla="*/ 4 h 91"/>
                      <a:gd name="T6" fmla="*/ 209 w 242"/>
                      <a:gd name="T7" fmla="*/ 1 h 91"/>
                      <a:gd name="T8" fmla="*/ 196 w 242"/>
                      <a:gd name="T9" fmla="*/ 0 h 91"/>
                      <a:gd name="T10" fmla="*/ 183 w 242"/>
                      <a:gd name="T11" fmla="*/ 0 h 91"/>
                      <a:gd name="T12" fmla="*/ 174 w 242"/>
                      <a:gd name="T13" fmla="*/ 2 h 91"/>
                      <a:gd name="T14" fmla="*/ 165 w 242"/>
                      <a:gd name="T15" fmla="*/ 4 h 91"/>
                      <a:gd name="T16" fmla="*/ 157 w 242"/>
                      <a:gd name="T17" fmla="*/ 8 h 91"/>
                      <a:gd name="T18" fmla="*/ 150 w 242"/>
                      <a:gd name="T19" fmla="*/ 13 h 91"/>
                      <a:gd name="T20" fmla="*/ 140 w 242"/>
                      <a:gd name="T21" fmla="*/ 20 h 91"/>
                      <a:gd name="T22" fmla="*/ 133 w 242"/>
                      <a:gd name="T23" fmla="*/ 27 h 91"/>
                      <a:gd name="T24" fmla="*/ 128 w 242"/>
                      <a:gd name="T25" fmla="*/ 34 h 91"/>
                      <a:gd name="T26" fmla="*/ 123 w 242"/>
                      <a:gd name="T27" fmla="*/ 40 h 91"/>
                      <a:gd name="T28" fmla="*/ 118 w 242"/>
                      <a:gd name="T29" fmla="*/ 46 h 91"/>
                      <a:gd name="T30" fmla="*/ 114 w 242"/>
                      <a:gd name="T31" fmla="*/ 54 h 91"/>
                      <a:gd name="T32" fmla="*/ 108 w 242"/>
                      <a:gd name="T33" fmla="*/ 61 h 91"/>
                      <a:gd name="T34" fmla="*/ 102 w 242"/>
                      <a:gd name="T35" fmla="*/ 67 h 91"/>
                      <a:gd name="T36" fmla="*/ 96 w 242"/>
                      <a:gd name="T37" fmla="*/ 72 h 91"/>
                      <a:gd name="T38" fmla="*/ 89 w 242"/>
                      <a:gd name="T39" fmla="*/ 76 h 91"/>
                      <a:gd name="T40" fmla="*/ 82 w 242"/>
                      <a:gd name="T41" fmla="*/ 80 h 91"/>
                      <a:gd name="T42" fmla="*/ 76 w 242"/>
                      <a:gd name="T43" fmla="*/ 84 h 91"/>
                      <a:gd name="T44" fmla="*/ 67 w 242"/>
                      <a:gd name="T45" fmla="*/ 86 h 91"/>
                      <a:gd name="T46" fmla="*/ 61 w 242"/>
                      <a:gd name="T47" fmla="*/ 87 h 91"/>
                      <a:gd name="T48" fmla="*/ 54 w 242"/>
                      <a:gd name="T49" fmla="*/ 90 h 91"/>
                      <a:gd name="T50" fmla="*/ 46 w 242"/>
                      <a:gd name="T51" fmla="*/ 88 h 91"/>
                      <a:gd name="T52" fmla="*/ 37 w 242"/>
                      <a:gd name="T53" fmla="*/ 87 h 91"/>
                      <a:gd name="T54" fmla="*/ 29 w 242"/>
                      <a:gd name="T55" fmla="*/ 87 h 91"/>
                      <a:gd name="T56" fmla="*/ 22 w 242"/>
                      <a:gd name="T57" fmla="*/ 85 h 91"/>
                      <a:gd name="T58" fmla="*/ 16 w 242"/>
                      <a:gd name="T59" fmla="*/ 82 h 91"/>
                      <a:gd name="T60" fmla="*/ 9 w 242"/>
                      <a:gd name="T61" fmla="*/ 78 h 91"/>
                      <a:gd name="T62" fmla="*/ 4 w 242"/>
                      <a:gd name="T63" fmla="*/ 74 h 91"/>
                      <a:gd name="T64" fmla="*/ 0 w 242"/>
                      <a:gd name="T65" fmla="*/ 72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2" h="91">
                        <a:moveTo>
                          <a:pt x="241" y="16"/>
                        </a:moveTo>
                        <a:lnTo>
                          <a:pt x="231" y="9"/>
                        </a:lnTo>
                        <a:lnTo>
                          <a:pt x="221" y="4"/>
                        </a:lnTo>
                        <a:lnTo>
                          <a:pt x="209" y="1"/>
                        </a:lnTo>
                        <a:lnTo>
                          <a:pt x="196" y="0"/>
                        </a:lnTo>
                        <a:lnTo>
                          <a:pt x="183" y="0"/>
                        </a:lnTo>
                        <a:lnTo>
                          <a:pt x="174" y="2"/>
                        </a:lnTo>
                        <a:lnTo>
                          <a:pt x="165" y="4"/>
                        </a:lnTo>
                        <a:lnTo>
                          <a:pt x="157" y="8"/>
                        </a:lnTo>
                        <a:lnTo>
                          <a:pt x="150" y="13"/>
                        </a:lnTo>
                        <a:lnTo>
                          <a:pt x="140" y="20"/>
                        </a:lnTo>
                        <a:lnTo>
                          <a:pt x="133" y="27"/>
                        </a:lnTo>
                        <a:lnTo>
                          <a:pt x="128" y="34"/>
                        </a:lnTo>
                        <a:lnTo>
                          <a:pt x="123" y="40"/>
                        </a:lnTo>
                        <a:lnTo>
                          <a:pt x="118" y="46"/>
                        </a:lnTo>
                        <a:lnTo>
                          <a:pt x="114" y="54"/>
                        </a:lnTo>
                        <a:lnTo>
                          <a:pt x="108" y="61"/>
                        </a:lnTo>
                        <a:lnTo>
                          <a:pt x="102" y="67"/>
                        </a:lnTo>
                        <a:lnTo>
                          <a:pt x="96" y="72"/>
                        </a:lnTo>
                        <a:lnTo>
                          <a:pt x="89" y="76"/>
                        </a:lnTo>
                        <a:lnTo>
                          <a:pt x="82" y="80"/>
                        </a:lnTo>
                        <a:lnTo>
                          <a:pt x="76" y="84"/>
                        </a:lnTo>
                        <a:lnTo>
                          <a:pt x="67" y="86"/>
                        </a:lnTo>
                        <a:lnTo>
                          <a:pt x="61" y="87"/>
                        </a:lnTo>
                        <a:lnTo>
                          <a:pt x="54" y="90"/>
                        </a:lnTo>
                        <a:lnTo>
                          <a:pt x="46" y="88"/>
                        </a:lnTo>
                        <a:lnTo>
                          <a:pt x="37" y="87"/>
                        </a:lnTo>
                        <a:lnTo>
                          <a:pt x="29" y="87"/>
                        </a:lnTo>
                        <a:lnTo>
                          <a:pt x="22" y="85"/>
                        </a:lnTo>
                        <a:lnTo>
                          <a:pt x="16" y="82"/>
                        </a:lnTo>
                        <a:lnTo>
                          <a:pt x="9" y="78"/>
                        </a:lnTo>
                        <a:lnTo>
                          <a:pt x="4" y="74"/>
                        </a:lnTo>
                        <a:lnTo>
                          <a:pt x="0" y="72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6374" name="Group 54"/>
                <p:cNvGrpSpPr>
                  <a:grpSpLocks/>
                </p:cNvGrpSpPr>
                <p:nvPr/>
              </p:nvGrpSpPr>
              <p:grpSpPr bwMode="auto">
                <a:xfrm>
                  <a:off x="4521" y="3009"/>
                  <a:ext cx="563" cy="92"/>
                  <a:chOff x="4521" y="3009"/>
                  <a:chExt cx="563" cy="92"/>
                </a:xfrm>
              </p:grpSpPr>
              <p:sp>
                <p:nvSpPr>
                  <p:cNvPr id="56375" name="Freeform 55"/>
                  <p:cNvSpPr>
                    <a:spLocks/>
                  </p:cNvSpPr>
                  <p:nvPr/>
                </p:nvSpPr>
                <p:spPr bwMode="auto">
                  <a:xfrm>
                    <a:off x="4844" y="3009"/>
                    <a:ext cx="240" cy="91"/>
                  </a:xfrm>
                  <a:custGeom>
                    <a:avLst/>
                    <a:gdLst>
                      <a:gd name="T0" fmla="*/ 239 w 240"/>
                      <a:gd name="T1" fmla="*/ 17 h 91"/>
                      <a:gd name="T2" fmla="*/ 229 w 240"/>
                      <a:gd name="T3" fmla="*/ 10 h 91"/>
                      <a:gd name="T4" fmla="*/ 219 w 240"/>
                      <a:gd name="T5" fmla="*/ 4 h 91"/>
                      <a:gd name="T6" fmla="*/ 207 w 240"/>
                      <a:gd name="T7" fmla="*/ 2 h 91"/>
                      <a:gd name="T8" fmla="*/ 194 w 240"/>
                      <a:gd name="T9" fmla="*/ 0 h 91"/>
                      <a:gd name="T10" fmla="*/ 182 w 240"/>
                      <a:gd name="T11" fmla="*/ 0 h 91"/>
                      <a:gd name="T12" fmla="*/ 174 w 240"/>
                      <a:gd name="T13" fmla="*/ 2 h 91"/>
                      <a:gd name="T14" fmla="*/ 163 w 240"/>
                      <a:gd name="T15" fmla="*/ 4 h 91"/>
                      <a:gd name="T16" fmla="*/ 155 w 240"/>
                      <a:gd name="T17" fmla="*/ 9 h 91"/>
                      <a:gd name="T18" fmla="*/ 148 w 240"/>
                      <a:gd name="T19" fmla="*/ 13 h 91"/>
                      <a:gd name="T20" fmla="*/ 139 w 240"/>
                      <a:gd name="T21" fmla="*/ 20 h 91"/>
                      <a:gd name="T22" fmla="*/ 133 w 240"/>
                      <a:gd name="T23" fmla="*/ 27 h 91"/>
                      <a:gd name="T24" fmla="*/ 127 w 240"/>
                      <a:gd name="T25" fmla="*/ 34 h 91"/>
                      <a:gd name="T26" fmla="*/ 121 w 240"/>
                      <a:gd name="T27" fmla="*/ 41 h 91"/>
                      <a:gd name="T28" fmla="*/ 118 w 240"/>
                      <a:gd name="T29" fmla="*/ 47 h 91"/>
                      <a:gd name="T30" fmla="*/ 112 w 240"/>
                      <a:gd name="T31" fmla="*/ 54 h 91"/>
                      <a:gd name="T32" fmla="*/ 106 w 240"/>
                      <a:gd name="T33" fmla="*/ 61 h 91"/>
                      <a:gd name="T34" fmla="*/ 102 w 240"/>
                      <a:gd name="T35" fmla="*/ 67 h 91"/>
                      <a:gd name="T36" fmla="*/ 95 w 240"/>
                      <a:gd name="T37" fmla="*/ 73 h 91"/>
                      <a:gd name="T38" fmla="*/ 88 w 240"/>
                      <a:gd name="T39" fmla="*/ 76 h 91"/>
                      <a:gd name="T40" fmla="*/ 82 w 240"/>
                      <a:gd name="T41" fmla="*/ 80 h 91"/>
                      <a:gd name="T42" fmla="*/ 76 w 240"/>
                      <a:gd name="T43" fmla="*/ 84 h 91"/>
                      <a:gd name="T44" fmla="*/ 67 w 240"/>
                      <a:gd name="T45" fmla="*/ 86 h 91"/>
                      <a:gd name="T46" fmla="*/ 61 w 240"/>
                      <a:gd name="T47" fmla="*/ 88 h 91"/>
                      <a:gd name="T48" fmla="*/ 53 w 240"/>
                      <a:gd name="T49" fmla="*/ 90 h 91"/>
                      <a:gd name="T50" fmla="*/ 45 w 240"/>
                      <a:gd name="T51" fmla="*/ 90 h 91"/>
                      <a:gd name="T52" fmla="*/ 37 w 240"/>
                      <a:gd name="T53" fmla="*/ 87 h 91"/>
                      <a:gd name="T54" fmla="*/ 27 w 240"/>
                      <a:gd name="T55" fmla="*/ 87 h 91"/>
                      <a:gd name="T56" fmla="*/ 22 w 240"/>
                      <a:gd name="T57" fmla="*/ 85 h 91"/>
                      <a:gd name="T58" fmla="*/ 16 w 240"/>
                      <a:gd name="T59" fmla="*/ 82 h 91"/>
                      <a:gd name="T60" fmla="*/ 8 w 240"/>
                      <a:gd name="T61" fmla="*/ 79 h 91"/>
                      <a:gd name="T62" fmla="*/ 4 w 240"/>
                      <a:gd name="T63" fmla="*/ 75 h 91"/>
                      <a:gd name="T64" fmla="*/ 0 w 240"/>
                      <a:gd name="T65" fmla="*/ 73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0" h="91">
                        <a:moveTo>
                          <a:pt x="239" y="17"/>
                        </a:moveTo>
                        <a:lnTo>
                          <a:pt x="229" y="10"/>
                        </a:lnTo>
                        <a:lnTo>
                          <a:pt x="219" y="4"/>
                        </a:lnTo>
                        <a:lnTo>
                          <a:pt x="207" y="2"/>
                        </a:lnTo>
                        <a:lnTo>
                          <a:pt x="194" y="0"/>
                        </a:lnTo>
                        <a:lnTo>
                          <a:pt x="182" y="0"/>
                        </a:lnTo>
                        <a:lnTo>
                          <a:pt x="174" y="2"/>
                        </a:lnTo>
                        <a:lnTo>
                          <a:pt x="163" y="4"/>
                        </a:lnTo>
                        <a:lnTo>
                          <a:pt x="155" y="9"/>
                        </a:lnTo>
                        <a:lnTo>
                          <a:pt x="148" y="13"/>
                        </a:lnTo>
                        <a:lnTo>
                          <a:pt x="139" y="20"/>
                        </a:lnTo>
                        <a:lnTo>
                          <a:pt x="133" y="27"/>
                        </a:lnTo>
                        <a:lnTo>
                          <a:pt x="127" y="34"/>
                        </a:lnTo>
                        <a:lnTo>
                          <a:pt x="121" y="41"/>
                        </a:lnTo>
                        <a:lnTo>
                          <a:pt x="118" y="47"/>
                        </a:lnTo>
                        <a:lnTo>
                          <a:pt x="112" y="54"/>
                        </a:lnTo>
                        <a:lnTo>
                          <a:pt x="106" y="61"/>
                        </a:lnTo>
                        <a:lnTo>
                          <a:pt x="102" y="67"/>
                        </a:lnTo>
                        <a:lnTo>
                          <a:pt x="95" y="73"/>
                        </a:lnTo>
                        <a:lnTo>
                          <a:pt x="88" y="76"/>
                        </a:lnTo>
                        <a:lnTo>
                          <a:pt x="82" y="80"/>
                        </a:lnTo>
                        <a:lnTo>
                          <a:pt x="76" y="84"/>
                        </a:lnTo>
                        <a:lnTo>
                          <a:pt x="67" y="86"/>
                        </a:lnTo>
                        <a:lnTo>
                          <a:pt x="61" y="88"/>
                        </a:lnTo>
                        <a:lnTo>
                          <a:pt x="53" y="90"/>
                        </a:lnTo>
                        <a:lnTo>
                          <a:pt x="45" y="90"/>
                        </a:lnTo>
                        <a:lnTo>
                          <a:pt x="37" y="87"/>
                        </a:lnTo>
                        <a:lnTo>
                          <a:pt x="27" y="87"/>
                        </a:lnTo>
                        <a:lnTo>
                          <a:pt x="22" y="85"/>
                        </a:lnTo>
                        <a:lnTo>
                          <a:pt x="16" y="82"/>
                        </a:lnTo>
                        <a:lnTo>
                          <a:pt x="8" y="79"/>
                        </a:lnTo>
                        <a:lnTo>
                          <a:pt x="4" y="75"/>
                        </a:lnTo>
                        <a:lnTo>
                          <a:pt x="0" y="73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376" name="Freeform 56"/>
                  <p:cNvSpPr>
                    <a:spLocks/>
                  </p:cNvSpPr>
                  <p:nvPr/>
                </p:nvSpPr>
                <p:spPr bwMode="auto">
                  <a:xfrm>
                    <a:off x="4682" y="3009"/>
                    <a:ext cx="241" cy="92"/>
                  </a:xfrm>
                  <a:custGeom>
                    <a:avLst/>
                    <a:gdLst>
                      <a:gd name="T0" fmla="*/ 240 w 241"/>
                      <a:gd name="T1" fmla="*/ 17 h 92"/>
                      <a:gd name="T2" fmla="*/ 230 w 241"/>
                      <a:gd name="T3" fmla="*/ 10 h 92"/>
                      <a:gd name="T4" fmla="*/ 220 w 241"/>
                      <a:gd name="T5" fmla="*/ 5 h 92"/>
                      <a:gd name="T6" fmla="*/ 208 w 241"/>
                      <a:gd name="T7" fmla="*/ 2 h 92"/>
                      <a:gd name="T8" fmla="*/ 196 w 241"/>
                      <a:gd name="T9" fmla="*/ 0 h 92"/>
                      <a:gd name="T10" fmla="*/ 182 w 241"/>
                      <a:gd name="T11" fmla="*/ 0 h 92"/>
                      <a:gd name="T12" fmla="*/ 174 w 241"/>
                      <a:gd name="T13" fmla="*/ 2 h 92"/>
                      <a:gd name="T14" fmla="*/ 164 w 241"/>
                      <a:gd name="T15" fmla="*/ 5 h 92"/>
                      <a:gd name="T16" fmla="*/ 156 w 241"/>
                      <a:gd name="T17" fmla="*/ 9 h 92"/>
                      <a:gd name="T18" fmla="*/ 149 w 241"/>
                      <a:gd name="T19" fmla="*/ 14 h 92"/>
                      <a:gd name="T20" fmla="*/ 139 w 241"/>
                      <a:gd name="T21" fmla="*/ 20 h 92"/>
                      <a:gd name="T22" fmla="*/ 133 w 241"/>
                      <a:gd name="T23" fmla="*/ 27 h 92"/>
                      <a:gd name="T24" fmla="*/ 128 w 241"/>
                      <a:gd name="T25" fmla="*/ 34 h 92"/>
                      <a:gd name="T26" fmla="*/ 123 w 241"/>
                      <a:gd name="T27" fmla="*/ 41 h 92"/>
                      <a:gd name="T28" fmla="*/ 118 w 241"/>
                      <a:gd name="T29" fmla="*/ 47 h 92"/>
                      <a:gd name="T30" fmla="*/ 113 w 241"/>
                      <a:gd name="T31" fmla="*/ 55 h 92"/>
                      <a:gd name="T32" fmla="*/ 107 w 241"/>
                      <a:gd name="T33" fmla="*/ 62 h 92"/>
                      <a:gd name="T34" fmla="*/ 102 w 241"/>
                      <a:gd name="T35" fmla="*/ 68 h 92"/>
                      <a:gd name="T36" fmla="*/ 95 w 241"/>
                      <a:gd name="T37" fmla="*/ 74 h 92"/>
                      <a:gd name="T38" fmla="*/ 88 w 241"/>
                      <a:gd name="T39" fmla="*/ 78 h 92"/>
                      <a:gd name="T40" fmla="*/ 82 w 241"/>
                      <a:gd name="T41" fmla="*/ 81 h 92"/>
                      <a:gd name="T42" fmla="*/ 76 w 241"/>
                      <a:gd name="T43" fmla="*/ 85 h 92"/>
                      <a:gd name="T44" fmla="*/ 67 w 241"/>
                      <a:gd name="T45" fmla="*/ 87 h 92"/>
                      <a:gd name="T46" fmla="*/ 61 w 241"/>
                      <a:gd name="T47" fmla="*/ 89 h 92"/>
                      <a:gd name="T48" fmla="*/ 53 w 241"/>
                      <a:gd name="T49" fmla="*/ 91 h 92"/>
                      <a:gd name="T50" fmla="*/ 45 w 241"/>
                      <a:gd name="T51" fmla="*/ 91 h 92"/>
                      <a:gd name="T52" fmla="*/ 37 w 241"/>
                      <a:gd name="T53" fmla="*/ 88 h 92"/>
                      <a:gd name="T54" fmla="*/ 27 w 241"/>
                      <a:gd name="T55" fmla="*/ 88 h 92"/>
                      <a:gd name="T56" fmla="*/ 22 w 241"/>
                      <a:gd name="T57" fmla="*/ 86 h 92"/>
                      <a:gd name="T58" fmla="*/ 16 w 241"/>
                      <a:gd name="T59" fmla="*/ 83 h 92"/>
                      <a:gd name="T60" fmla="*/ 8 w 241"/>
                      <a:gd name="T61" fmla="*/ 79 h 92"/>
                      <a:gd name="T62" fmla="*/ 4 w 241"/>
                      <a:gd name="T63" fmla="*/ 75 h 92"/>
                      <a:gd name="T64" fmla="*/ 0 w 241"/>
                      <a:gd name="T65" fmla="*/ 73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1" h="92">
                        <a:moveTo>
                          <a:pt x="240" y="17"/>
                        </a:moveTo>
                        <a:lnTo>
                          <a:pt x="230" y="10"/>
                        </a:lnTo>
                        <a:lnTo>
                          <a:pt x="220" y="5"/>
                        </a:lnTo>
                        <a:lnTo>
                          <a:pt x="208" y="2"/>
                        </a:lnTo>
                        <a:lnTo>
                          <a:pt x="196" y="0"/>
                        </a:lnTo>
                        <a:lnTo>
                          <a:pt x="182" y="0"/>
                        </a:lnTo>
                        <a:lnTo>
                          <a:pt x="174" y="2"/>
                        </a:lnTo>
                        <a:lnTo>
                          <a:pt x="164" y="5"/>
                        </a:lnTo>
                        <a:lnTo>
                          <a:pt x="156" y="9"/>
                        </a:lnTo>
                        <a:lnTo>
                          <a:pt x="149" y="14"/>
                        </a:lnTo>
                        <a:lnTo>
                          <a:pt x="139" y="20"/>
                        </a:lnTo>
                        <a:lnTo>
                          <a:pt x="133" y="27"/>
                        </a:lnTo>
                        <a:lnTo>
                          <a:pt x="128" y="34"/>
                        </a:lnTo>
                        <a:lnTo>
                          <a:pt x="123" y="41"/>
                        </a:lnTo>
                        <a:lnTo>
                          <a:pt x="118" y="47"/>
                        </a:lnTo>
                        <a:lnTo>
                          <a:pt x="113" y="55"/>
                        </a:lnTo>
                        <a:lnTo>
                          <a:pt x="107" y="62"/>
                        </a:lnTo>
                        <a:lnTo>
                          <a:pt x="102" y="68"/>
                        </a:lnTo>
                        <a:lnTo>
                          <a:pt x="95" y="74"/>
                        </a:lnTo>
                        <a:lnTo>
                          <a:pt x="88" y="78"/>
                        </a:lnTo>
                        <a:lnTo>
                          <a:pt x="82" y="81"/>
                        </a:lnTo>
                        <a:lnTo>
                          <a:pt x="76" y="85"/>
                        </a:lnTo>
                        <a:lnTo>
                          <a:pt x="67" y="87"/>
                        </a:lnTo>
                        <a:lnTo>
                          <a:pt x="61" y="89"/>
                        </a:lnTo>
                        <a:lnTo>
                          <a:pt x="53" y="91"/>
                        </a:lnTo>
                        <a:lnTo>
                          <a:pt x="45" y="91"/>
                        </a:lnTo>
                        <a:lnTo>
                          <a:pt x="37" y="88"/>
                        </a:lnTo>
                        <a:lnTo>
                          <a:pt x="27" y="88"/>
                        </a:lnTo>
                        <a:lnTo>
                          <a:pt x="22" y="86"/>
                        </a:lnTo>
                        <a:lnTo>
                          <a:pt x="16" y="83"/>
                        </a:lnTo>
                        <a:lnTo>
                          <a:pt x="8" y="79"/>
                        </a:lnTo>
                        <a:lnTo>
                          <a:pt x="4" y="75"/>
                        </a:lnTo>
                        <a:lnTo>
                          <a:pt x="0" y="73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377" name="Freeform 57"/>
                  <p:cNvSpPr>
                    <a:spLocks/>
                  </p:cNvSpPr>
                  <p:nvPr/>
                </p:nvSpPr>
                <p:spPr bwMode="auto">
                  <a:xfrm>
                    <a:off x="4521" y="3009"/>
                    <a:ext cx="241" cy="91"/>
                  </a:xfrm>
                  <a:custGeom>
                    <a:avLst/>
                    <a:gdLst>
                      <a:gd name="T0" fmla="*/ 240 w 241"/>
                      <a:gd name="T1" fmla="*/ 16 h 91"/>
                      <a:gd name="T2" fmla="*/ 230 w 241"/>
                      <a:gd name="T3" fmla="*/ 9 h 91"/>
                      <a:gd name="T4" fmla="*/ 220 w 241"/>
                      <a:gd name="T5" fmla="*/ 4 h 91"/>
                      <a:gd name="T6" fmla="*/ 208 w 241"/>
                      <a:gd name="T7" fmla="*/ 1 h 91"/>
                      <a:gd name="T8" fmla="*/ 196 w 241"/>
                      <a:gd name="T9" fmla="*/ 0 h 91"/>
                      <a:gd name="T10" fmla="*/ 182 w 241"/>
                      <a:gd name="T11" fmla="*/ 0 h 91"/>
                      <a:gd name="T12" fmla="*/ 174 w 241"/>
                      <a:gd name="T13" fmla="*/ 2 h 91"/>
                      <a:gd name="T14" fmla="*/ 164 w 241"/>
                      <a:gd name="T15" fmla="*/ 4 h 91"/>
                      <a:gd name="T16" fmla="*/ 156 w 241"/>
                      <a:gd name="T17" fmla="*/ 8 h 91"/>
                      <a:gd name="T18" fmla="*/ 149 w 241"/>
                      <a:gd name="T19" fmla="*/ 13 h 91"/>
                      <a:gd name="T20" fmla="*/ 139 w 241"/>
                      <a:gd name="T21" fmla="*/ 20 h 91"/>
                      <a:gd name="T22" fmla="*/ 133 w 241"/>
                      <a:gd name="T23" fmla="*/ 27 h 91"/>
                      <a:gd name="T24" fmla="*/ 128 w 241"/>
                      <a:gd name="T25" fmla="*/ 34 h 91"/>
                      <a:gd name="T26" fmla="*/ 123 w 241"/>
                      <a:gd name="T27" fmla="*/ 40 h 91"/>
                      <a:gd name="T28" fmla="*/ 118 w 241"/>
                      <a:gd name="T29" fmla="*/ 46 h 91"/>
                      <a:gd name="T30" fmla="*/ 113 w 241"/>
                      <a:gd name="T31" fmla="*/ 54 h 91"/>
                      <a:gd name="T32" fmla="*/ 108 w 241"/>
                      <a:gd name="T33" fmla="*/ 61 h 91"/>
                      <a:gd name="T34" fmla="*/ 102 w 241"/>
                      <a:gd name="T35" fmla="*/ 67 h 91"/>
                      <a:gd name="T36" fmla="*/ 96 w 241"/>
                      <a:gd name="T37" fmla="*/ 72 h 91"/>
                      <a:gd name="T38" fmla="*/ 88 w 241"/>
                      <a:gd name="T39" fmla="*/ 76 h 91"/>
                      <a:gd name="T40" fmla="*/ 82 w 241"/>
                      <a:gd name="T41" fmla="*/ 80 h 91"/>
                      <a:gd name="T42" fmla="*/ 76 w 241"/>
                      <a:gd name="T43" fmla="*/ 84 h 91"/>
                      <a:gd name="T44" fmla="*/ 67 w 241"/>
                      <a:gd name="T45" fmla="*/ 86 h 91"/>
                      <a:gd name="T46" fmla="*/ 61 w 241"/>
                      <a:gd name="T47" fmla="*/ 87 h 91"/>
                      <a:gd name="T48" fmla="*/ 53 w 241"/>
                      <a:gd name="T49" fmla="*/ 90 h 91"/>
                      <a:gd name="T50" fmla="*/ 45 w 241"/>
                      <a:gd name="T51" fmla="*/ 88 h 91"/>
                      <a:gd name="T52" fmla="*/ 37 w 241"/>
                      <a:gd name="T53" fmla="*/ 87 h 91"/>
                      <a:gd name="T54" fmla="*/ 27 w 241"/>
                      <a:gd name="T55" fmla="*/ 87 h 91"/>
                      <a:gd name="T56" fmla="*/ 22 w 241"/>
                      <a:gd name="T57" fmla="*/ 85 h 91"/>
                      <a:gd name="T58" fmla="*/ 16 w 241"/>
                      <a:gd name="T59" fmla="*/ 82 h 91"/>
                      <a:gd name="T60" fmla="*/ 9 w 241"/>
                      <a:gd name="T61" fmla="*/ 78 h 91"/>
                      <a:gd name="T62" fmla="*/ 4 w 241"/>
                      <a:gd name="T63" fmla="*/ 74 h 91"/>
                      <a:gd name="T64" fmla="*/ 0 w 241"/>
                      <a:gd name="T65" fmla="*/ 72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1" h="91">
                        <a:moveTo>
                          <a:pt x="240" y="16"/>
                        </a:moveTo>
                        <a:lnTo>
                          <a:pt x="230" y="9"/>
                        </a:lnTo>
                        <a:lnTo>
                          <a:pt x="220" y="4"/>
                        </a:lnTo>
                        <a:lnTo>
                          <a:pt x="208" y="1"/>
                        </a:lnTo>
                        <a:lnTo>
                          <a:pt x="196" y="0"/>
                        </a:lnTo>
                        <a:lnTo>
                          <a:pt x="182" y="0"/>
                        </a:lnTo>
                        <a:lnTo>
                          <a:pt x="174" y="2"/>
                        </a:lnTo>
                        <a:lnTo>
                          <a:pt x="164" y="4"/>
                        </a:lnTo>
                        <a:lnTo>
                          <a:pt x="156" y="8"/>
                        </a:lnTo>
                        <a:lnTo>
                          <a:pt x="149" y="13"/>
                        </a:lnTo>
                        <a:lnTo>
                          <a:pt x="139" y="20"/>
                        </a:lnTo>
                        <a:lnTo>
                          <a:pt x="133" y="27"/>
                        </a:lnTo>
                        <a:lnTo>
                          <a:pt x="128" y="34"/>
                        </a:lnTo>
                        <a:lnTo>
                          <a:pt x="123" y="40"/>
                        </a:lnTo>
                        <a:lnTo>
                          <a:pt x="118" y="46"/>
                        </a:lnTo>
                        <a:lnTo>
                          <a:pt x="113" y="54"/>
                        </a:lnTo>
                        <a:lnTo>
                          <a:pt x="108" y="61"/>
                        </a:lnTo>
                        <a:lnTo>
                          <a:pt x="102" y="67"/>
                        </a:lnTo>
                        <a:lnTo>
                          <a:pt x="96" y="72"/>
                        </a:lnTo>
                        <a:lnTo>
                          <a:pt x="88" y="76"/>
                        </a:lnTo>
                        <a:lnTo>
                          <a:pt x="82" y="80"/>
                        </a:lnTo>
                        <a:lnTo>
                          <a:pt x="76" y="84"/>
                        </a:lnTo>
                        <a:lnTo>
                          <a:pt x="67" y="86"/>
                        </a:lnTo>
                        <a:lnTo>
                          <a:pt x="61" y="87"/>
                        </a:lnTo>
                        <a:lnTo>
                          <a:pt x="53" y="90"/>
                        </a:lnTo>
                        <a:lnTo>
                          <a:pt x="45" y="88"/>
                        </a:lnTo>
                        <a:lnTo>
                          <a:pt x="37" y="87"/>
                        </a:lnTo>
                        <a:lnTo>
                          <a:pt x="27" y="87"/>
                        </a:lnTo>
                        <a:lnTo>
                          <a:pt x="22" y="85"/>
                        </a:lnTo>
                        <a:lnTo>
                          <a:pt x="16" y="82"/>
                        </a:lnTo>
                        <a:lnTo>
                          <a:pt x="9" y="78"/>
                        </a:lnTo>
                        <a:lnTo>
                          <a:pt x="4" y="74"/>
                        </a:lnTo>
                        <a:lnTo>
                          <a:pt x="0" y="72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6378" name="Group 58"/>
                <p:cNvGrpSpPr>
                  <a:grpSpLocks/>
                </p:cNvGrpSpPr>
                <p:nvPr/>
              </p:nvGrpSpPr>
              <p:grpSpPr bwMode="auto">
                <a:xfrm>
                  <a:off x="4039" y="3009"/>
                  <a:ext cx="563" cy="92"/>
                  <a:chOff x="4039" y="3009"/>
                  <a:chExt cx="563" cy="92"/>
                </a:xfrm>
              </p:grpSpPr>
              <p:sp>
                <p:nvSpPr>
                  <p:cNvPr id="56379" name="Freeform 59"/>
                  <p:cNvSpPr>
                    <a:spLocks/>
                  </p:cNvSpPr>
                  <p:nvPr/>
                </p:nvSpPr>
                <p:spPr bwMode="auto">
                  <a:xfrm>
                    <a:off x="4363" y="3009"/>
                    <a:ext cx="239" cy="91"/>
                  </a:xfrm>
                  <a:custGeom>
                    <a:avLst/>
                    <a:gdLst>
                      <a:gd name="T0" fmla="*/ 238 w 239"/>
                      <a:gd name="T1" fmla="*/ 17 h 91"/>
                      <a:gd name="T2" fmla="*/ 228 w 239"/>
                      <a:gd name="T3" fmla="*/ 10 h 91"/>
                      <a:gd name="T4" fmla="*/ 218 w 239"/>
                      <a:gd name="T5" fmla="*/ 4 h 91"/>
                      <a:gd name="T6" fmla="*/ 206 w 239"/>
                      <a:gd name="T7" fmla="*/ 2 h 91"/>
                      <a:gd name="T8" fmla="*/ 195 w 239"/>
                      <a:gd name="T9" fmla="*/ 0 h 91"/>
                      <a:gd name="T10" fmla="*/ 182 w 239"/>
                      <a:gd name="T11" fmla="*/ 0 h 91"/>
                      <a:gd name="T12" fmla="*/ 172 w 239"/>
                      <a:gd name="T13" fmla="*/ 2 h 91"/>
                      <a:gd name="T14" fmla="*/ 162 w 239"/>
                      <a:gd name="T15" fmla="*/ 4 h 91"/>
                      <a:gd name="T16" fmla="*/ 155 w 239"/>
                      <a:gd name="T17" fmla="*/ 9 h 91"/>
                      <a:gd name="T18" fmla="*/ 147 w 239"/>
                      <a:gd name="T19" fmla="*/ 13 h 91"/>
                      <a:gd name="T20" fmla="*/ 138 w 239"/>
                      <a:gd name="T21" fmla="*/ 20 h 91"/>
                      <a:gd name="T22" fmla="*/ 132 w 239"/>
                      <a:gd name="T23" fmla="*/ 27 h 91"/>
                      <a:gd name="T24" fmla="*/ 126 w 239"/>
                      <a:gd name="T25" fmla="*/ 34 h 91"/>
                      <a:gd name="T26" fmla="*/ 121 w 239"/>
                      <a:gd name="T27" fmla="*/ 41 h 91"/>
                      <a:gd name="T28" fmla="*/ 117 w 239"/>
                      <a:gd name="T29" fmla="*/ 47 h 91"/>
                      <a:gd name="T30" fmla="*/ 112 w 239"/>
                      <a:gd name="T31" fmla="*/ 54 h 91"/>
                      <a:gd name="T32" fmla="*/ 106 w 239"/>
                      <a:gd name="T33" fmla="*/ 61 h 91"/>
                      <a:gd name="T34" fmla="*/ 101 w 239"/>
                      <a:gd name="T35" fmla="*/ 67 h 91"/>
                      <a:gd name="T36" fmla="*/ 95 w 239"/>
                      <a:gd name="T37" fmla="*/ 73 h 91"/>
                      <a:gd name="T38" fmla="*/ 88 w 239"/>
                      <a:gd name="T39" fmla="*/ 76 h 91"/>
                      <a:gd name="T40" fmla="*/ 82 w 239"/>
                      <a:gd name="T41" fmla="*/ 80 h 91"/>
                      <a:gd name="T42" fmla="*/ 75 w 239"/>
                      <a:gd name="T43" fmla="*/ 84 h 91"/>
                      <a:gd name="T44" fmla="*/ 67 w 239"/>
                      <a:gd name="T45" fmla="*/ 86 h 91"/>
                      <a:gd name="T46" fmla="*/ 61 w 239"/>
                      <a:gd name="T47" fmla="*/ 88 h 91"/>
                      <a:gd name="T48" fmla="*/ 53 w 239"/>
                      <a:gd name="T49" fmla="*/ 90 h 91"/>
                      <a:gd name="T50" fmla="*/ 45 w 239"/>
                      <a:gd name="T51" fmla="*/ 90 h 91"/>
                      <a:gd name="T52" fmla="*/ 35 w 239"/>
                      <a:gd name="T53" fmla="*/ 87 h 91"/>
                      <a:gd name="T54" fmla="*/ 27 w 239"/>
                      <a:gd name="T55" fmla="*/ 87 h 91"/>
                      <a:gd name="T56" fmla="*/ 22 w 239"/>
                      <a:gd name="T57" fmla="*/ 85 h 91"/>
                      <a:gd name="T58" fmla="*/ 16 w 239"/>
                      <a:gd name="T59" fmla="*/ 82 h 91"/>
                      <a:gd name="T60" fmla="*/ 8 w 239"/>
                      <a:gd name="T61" fmla="*/ 79 h 91"/>
                      <a:gd name="T62" fmla="*/ 4 w 239"/>
                      <a:gd name="T63" fmla="*/ 75 h 91"/>
                      <a:gd name="T64" fmla="*/ 0 w 239"/>
                      <a:gd name="T65" fmla="*/ 73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39" h="91">
                        <a:moveTo>
                          <a:pt x="238" y="17"/>
                        </a:moveTo>
                        <a:lnTo>
                          <a:pt x="228" y="10"/>
                        </a:lnTo>
                        <a:lnTo>
                          <a:pt x="218" y="4"/>
                        </a:lnTo>
                        <a:lnTo>
                          <a:pt x="206" y="2"/>
                        </a:lnTo>
                        <a:lnTo>
                          <a:pt x="195" y="0"/>
                        </a:lnTo>
                        <a:lnTo>
                          <a:pt x="182" y="0"/>
                        </a:lnTo>
                        <a:lnTo>
                          <a:pt x="172" y="2"/>
                        </a:lnTo>
                        <a:lnTo>
                          <a:pt x="162" y="4"/>
                        </a:lnTo>
                        <a:lnTo>
                          <a:pt x="155" y="9"/>
                        </a:lnTo>
                        <a:lnTo>
                          <a:pt x="147" y="13"/>
                        </a:lnTo>
                        <a:lnTo>
                          <a:pt x="138" y="20"/>
                        </a:lnTo>
                        <a:lnTo>
                          <a:pt x="132" y="27"/>
                        </a:lnTo>
                        <a:lnTo>
                          <a:pt x="126" y="34"/>
                        </a:lnTo>
                        <a:lnTo>
                          <a:pt x="121" y="41"/>
                        </a:lnTo>
                        <a:lnTo>
                          <a:pt x="117" y="47"/>
                        </a:lnTo>
                        <a:lnTo>
                          <a:pt x="112" y="54"/>
                        </a:lnTo>
                        <a:lnTo>
                          <a:pt x="106" y="61"/>
                        </a:lnTo>
                        <a:lnTo>
                          <a:pt x="101" y="67"/>
                        </a:lnTo>
                        <a:lnTo>
                          <a:pt x="95" y="73"/>
                        </a:lnTo>
                        <a:lnTo>
                          <a:pt x="88" y="76"/>
                        </a:lnTo>
                        <a:lnTo>
                          <a:pt x="82" y="80"/>
                        </a:lnTo>
                        <a:lnTo>
                          <a:pt x="75" y="84"/>
                        </a:lnTo>
                        <a:lnTo>
                          <a:pt x="67" y="86"/>
                        </a:lnTo>
                        <a:lnTo>
                          <a:pt x="61" y="88"/>
                        </a:lnTo>
                        <a:lnTo>
                          <a:pt x="53" y="90"/>
                        </a:lnTo>
                        <a:lnTo>
                          <a:pt x="45" y="90"/>
                        </a:lnTo>
                        <a:lnTo>
                          <a:pt x="35" y="87"/>
                        </a:lnTo>
                        <a:lnTo>
                          <a:pt x="27" y="87"/>
                        </a:lnTo>
                        <a:lnTo>
                          <a:pt x="22" y="85"/>
                        </a:lnTo>
                        <a:lnTo>
                          <a:pt x="16" y="82"/>
                        </a:lnTo>
                        <a:lnTo>
                          <a:pt x="8" y="79"/>
                        </a:lnTo>
                        <a:lnTo>
                          <a:pt x="4" y="75"/>
                        </a:lnTo>
                        <a:lnTo>
                          <a:pt x="0" y="73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380" name="Freeform 60"/>
                  <p:cNvSpPr>
                    <a:spLocks/>
                  </p:cNvSpPr>
                  <p:nvPr/>
                </p:nvSpPr>
                <p:spPr bwMode="auto">
                  <a:xfrm>
                    <a:off x="4199" y="3009"/>
                    <a:ext cx="242" cy="92"/>
                  </a:xfrm>
                  <a:custGeom>
                    <a:avLst/>
                    <a:gdLst>
                      <a:gd name="T0" fmla="*/ 241 w 242"/>
                      <a:gd name="T1" fmla="*/ 17 h 92"/>
                      <a:gd name="T2" fmla="*/ 231 w 242"/>
                      <a:gd name="T3" fmla="*/ 10 h 92"/>
                      <a:gd name="T4" fmla="*/ 221 w 242"/>
                      <a:gd name="T5" fmla="*/ 5 h 92"/>
                      <a:gd name="T6" fmla="*/ 209 w 242"/>
                      <a:gd name="T7" fmla="*/ 2 h 92"/>
                      <a:gd name="T8" fmla="*/ 196 w 242"/>
                      <a:gd name="T9" fmla="*/ 0 h 92"/>
                      <a:gd name="T10" fmla="*/ 183 w 242"/>
                      <a:gd name="T11" fmla="*/ 0 h 92"/>
                      <a:gd name="T12" fmla="*/ 174 w 242"/>
                      <a:gd name="T13" fmla="*/ 2 h 92"/>
                      <a:gd name="T14" fmla="*/ 165 w 242"/>
                      <a:gd name="T15" fmla="*/ 5 h 92"/>
                      <a:gd name="T16" fmla="*/ 157 w 242"/>
                      <a:gd name="T17" fmla="*/ 9 h 92"/>
                      <a:gd name="T18" fmla="*/ 150 w 242"/>
                      <a:gd name="T19" fmla="*/ 14 h 92"/>
                      <a:gd name="T20" fmla="*/ 140 w 242"/>
                      <a:gd name="T21" fmla="*/ 20 h 92"/>
                      <a:gd name="T22" fmla="*/ 133 w 242"/>
                      <a:gd name="T23" fmla="*/ 27 h 92"/>
                      <a:gd name="T24" fmla="*/ 128 w 242"/>
                      <a:gd name="T25" fmla="*/ 34 h 92"/>
                      <a:gd name="T26" fmla="*/ 123 w 242"/>
                      <a:gd name="T27" fmla="*/ 41 h 92"/>
                      <a:gd name="T28" fmla="*/ 118 w 242"/>
                      <a:gd name="T29" fmla="*/ 47 h 92"/>
                      <a:gd name="T30" fmla="*/ 114 w 242"/>
                      <a:gd name="T31" fmla="*/ 55 h 92"/>
                      <a:gd name="T32" fmla="*/ 108 w 242"/>
                      <a:gd name="T33" fmla="*/ 62 h 92"/>
                      <a:gd name="T34" fmla="*/ 102 w 242"/>
                      <a:gd name="T35" fmla="*/ 68 h 92"/>
                      <a:gd name="T36" fmla="*/ 96 w 242"/>
                      <a:gd name="T37" fmla="*/ 74 h 92"/>
                      <a:gd name="T38" fmla="*/ 89 w 242"/>
                      <a:gd name="T39" fmla="*/ 78 h 92"/>
                      <a:gd name="T40" fmla="*/ 82 w 242"/>
                      <a:gd name="T41" fmla="*/ 81 h 92"/>
                      <a:gd name="T42" fmla="*/ 76 w 242"/>
                      <a:gd name="T43" fmla="*/ 85 h 92"/>
                      <a:gd name="T44" fmla="*/ 68 w 242"/>
                      <a:gd name="T45" fmla="*/ 87 h 92"/>
                      <a:gd name="T46" fmla="*/ 61 w 242"/>
                      <a:gd name="T47" fmla="*/ 89 h 92"/>
                      <a:gd name="T48" fmla="*/ 53 w 242"/>
                      <a:gd name="T49" fmla="*/ 91 h 92"/>
                      <a:gd name="T50" fmla="*/ 45 w 242"/>
                      <a:gd name="T51" fmla="*/ 91 h 92"/>
                      <a:gd name="T52" fmla="*/ 37 w 242"/>
                      <a:gd name="T53" fmla="*/ 88 h 92"/>
                      <a:gd name="T54" fmla="*/ 27 w 242"/>
                      <a:gd name="T55" fmla="*/ 88 h 92"/>
                      <a:gd name="T56" fmla="*/ 22 w 242"/>
                      <a:gd name="T57" fmla="*/ 86 h 92"/>
                      <a:gd name="T58" fmla="*/ 16 w 242"/>
                      <a:gd name="T59" fmla="*/ 83 h 92"/>
                      <a:gd name="T60" fmla="*/ 9 w 242"/>
                      <a:gd name="T61" fmla="*/ 79 h 92"/>
                      <a:gd name="T62" fmla="*/ 4 w 242"/>
                      <a:gd name="T63" fmla="*/ 75 h 92"/>
                      <a:gd name="T64" fmla="*/ 0 w 242"/>
                      <a:gd name="T65" fmla="*/ 73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2" h="92">
                        <a:moveTo>
                          <a:pt x="241" y="17"/>
                        </a:moveTo>
                        <a:lnTo>
                          <a:pt x="231" y="10"/>
                        </a:lnTo>
                        <a:lnTo>
                          <a:pt x="221" y="5"/>
                        </a:lnTo>
                        <a:lnTo>
                          <a:pt x="209" y="2"/>
                        </a:lnTo>
                        <a:lnTo>
                          <a:pt x="196" y="0"/>
                        </a:lnTo>
                        <a:lnTo>
                          <a:pt x="183" y="0"/>
                        </a:lnTo>
                        <a:lnTo>
                          <a:pt x="174" y="2"/>
                        </a:lnTo>
                        <a:lnTo>
                          <a:pt x="165" y="5"/>
                        </a:lnTo>
                        <a:lnTo>
                          <a:pt x="157" y="9"/>
                        </a:lnTo>
                        <a:lnTo>
                          <a:pt x="150" y="14"/>
                        </a:lnTo>
                        <a:lnTo>
                          <a:pt x="140" y="20"/>
                        </a:lnTo>
                        <a:lnTo>
                          <a:pt x="133" y="27"/>
                        </a:lnTo>
                        <a:lnTo>
                          <a:pt x="128" y="34"/>
                        </a:lnTo>
                        <a:lnTo>
                          <a:pt x="123" y="41"/>
                        </a:lnTo>
                        <a:lnTo>
                          <a:pt x="118" y="47"/>
                        </a:lnTo>
                        <a:lnTo>
                          <a:pt x="114" y="55"/>
                        </a:lnTo>
                        <a:lnTo>
                          <a:pt x="108" y="62"/>
                        </a:lnTo>
                        <a:lnTo>
                          <a:pt x="102" y="68"/>
                        </a:lnTo>
                        <a:lnTo>
                          <a:pt x="96" y="74"/>
                        </a:lnTo>
                        <a:lnTo>
                          <a:pt x="89" y="78"/>
                        </a:lnTo>
                        <a:lnTo>
                          <a:pt x="82" y="81"/>
                        </a:lnTo>
                        <a:lnTo>
                          <a:pt x="76" y="85"/>
                        </a:lnTo>
                        <a:lnTo>
                          <a:pt x="68" y="87"/>
                        </a:lnTo>
                        <a:lnTo>
                          <a:pt x="61" y="89"/>
                        </a:lnTo>
                        <a:lnTo>
                          <a:pt x="53" y="91"/>
                        </a:lnTo>
                        <a:lnTo>
                          <a:pt x="45" y="91"/>
                        </a:lnTo>
                        <a:lnTo>
                          <a:pt x="37" y="88"/>
                        </a:lnTo>
                        <a:lnTo>
                          <a:pt x="27" y="88"/>
                        </a:lnTo>
                        <a:lnTo>
                          <a:pt x="22" y="86"/>
                        </a:lnTo>
                        <a:lnTo>
                          <a:pt x="16" y="83"/>
                        </a:lnTo>
                        <a:lnTo>
                          <a:pt x="9" y="79"/>
                        </a:lnTo>
                        <a:lnTo>
                          <a:pt x="4" y="75"/>
                        </a:lnTo>
                        <a:lnTo>
                          <a:pt x="0" y="73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381" name="Freeform 61"/>
                  <p:cNvSpPr>
                    <a:spLocks/>
                  </p:cNvSpPr>
                  <p:nvPr/>
                </p:nvSpPr>
                <p:spPr bwMode="auto">
                  <a:xfrm>
                    <a:off x="4039" y="3009"/>
                    <a:ext cx="241" cy="91"/>
                  </a:xfrm>
                  <a:custGeom>
                    <a:avLst/>
                    <a:gdLst>
                      <a:gd name="T0" fmla="*/ 240 w 241"/>
                      <a:gd name="T1" fmla="*/ 16 h 91"/>
                      <a:gd name="T2" fmla="*/ 230 w 241"/>
                      <a:gd name="T3" fmla="*/ 9 h 91"/>
                      <a:gd name="T4" fmla="*/ 220 w 241"/>
                      <a:gd name="T5" fmla="*/ 4 h 91"/>
                      <a:gd name="T6" fmla="*/ 208 w 241"/>
                      <a:gd name="T7" fmla="*/ 1 h 91"/>
                      <a:gd name="T8" fmla="*/ 196 w 241"/>
                      <a:gd name="T9" fmla="*/ 0 h 91"/>
                      <a:gd name="T10" fmla="*/ 182 w 241"/>
                      <a:gd name="T11" fmla="*/ 0 h 91"/>
                      <a:gd name="T12" fmla="*/ 174 w 241"/>
                      <a:gd name="T13" fmla="*/ 2 h 91"/>
                      <a:gd name="T14" fmla="*/ 164 w 241"/>
                      <a:gd name="T15" fmla="*/ 4 h 91"/>
                      <a:gd name="T16" fmla="*/ 156 w 241"/>
                      <a:gd name="T17" fmla="*/ 8 h 91"/>
                      <a:gd name="T18" fmla="*/ 149 w 241"/>
                      <a:gd name="T19" fmla="*/ 13 h 91"/>
                      <a:gd name="T20" fmla="*/ 139 w 241"/>
                      <a:gd name="T21" fmla="*/ 20 h 91"/>
                      <a:gd name="T22" fmla="*/ 133 w 241"/>
                      <a:gd name="T23" fmla="*/ 27 h 91"/>
                      <a:gd name="T24" fmla="*/ 128 w 241"/>
                      <a:gd name="T25" fmla="*/ 34 h 91"/>
                      <a:gd name="T26" fmla="*/ 123 w 241"/>
                      <a:gd name="T27" fmla="*/ 40 h 91"/>
                      <a:gd name="T28" fmla="*/ 118 w 241"/>
                      <a:gd name="T29" fmla="*/ 46 h 91"/>
                      <a:gd name="T30" fmla="*/ 113 w 241"/>
                      <a:gd name="T31" fmla="*/ 54 h 91"/>
                      <a:gd name="T32" fmla="*/ 108 w 241"/>
                      <a:gd name="T33" fmla="*/ 61 h 91"/>
                      <a:gd name="T34" fmla="*/ 102 w 241"/>
                      <a:gd name="T35" fmla="*/ 67 h 91"/>
                      <a:gd name="T36" fmla="*/ 96 w 241"/>
                      <a:gd name="T37" fmla="*/ 72 h 91"/>
                      <a:gd name="T38" fmla="*/ 88 w 241"/>
                      <a:gd name="T39" fmla="*/ 76 h 91"/>
                      <a:gd name="T40" fmla="*/ 82 w 241"/>
                      <a:gd name="T41" fmla="*/ 80 h 91"/>
                      <a:gd name="T42" fmla="*/ 76 w 241"/>
                      <a:gd name="T43" fmla="*/ 84 h 91"/>
                      <a:gd name="T44" fmla="*/ 67 w 241"/>
                      <a:gd name="T45" fmla="*/ 86 h 91"/>
                      <a:gd name="T46" fmla="*/ 61 w 241"/>
                      <a:gd name="T47" fmla="*/ 87 h 91"/>
                      <a:gd name="T48" fmla="*/ 53 w 241"/>
                      <a:gd name="T49" fmla="*/ 90 h 91"/>
                      <a:gd name="T50" fmla="*/ 45 w 241"/>
                      <a:gd name="T51" fmla="*/ 88 h 91"/>
                      <a:gd name="T52" fmla="*/ 37 w 241"/>
                      <a:gd name="T53" fmla="*/ 87 h 91"/>
                      <a:gd name="T54" fmla="*/ 27 w 241"/>
                      <a:gd name="T55" fmla="*/ 87 h 91"/>
                      <a:gd name="T56" fmla="*/ 22 w 241"/>
                      <a:gd name="T57" fmla="*/ 85 h 91"/>
                      <a:gd name="T58" fmla="*/ 16 w 241"/>
                      <a:gd name="T59" fmla="*/ 82 h 91"/>
                      <a:gd name="T60" fmla="*/ 9 w 241"/>
                      <a:gd name="T61" fmla="*/ 78 h 91"/>
                      <a:gd name="T62" fmla="*/ 4 w 241"/>
                      <a:gd name="T63" fmla="*/ 74 h 91"/>
                      <a:gd name="T64" fmla="*/ 0 w 241"/>
                      <a:gd name="T65" fmla="*/ 72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1" h="91">
                        <a:moveTo>
                          <a:pt x="240" y="16"/>
                        </a:moveTo>
                        <a:lnTo>
                          <a:pt x="230" y="9"/>
                        </a:lnTo>
                        <a:lnTo>
                          <a:pt x="220" y="4"/>
                        </a:lnTo>
                        <a:lnTo>
                          <a:pt x="208" y="1"/>
                        </a:lnTo>
                        <a:lnTo>
                          <a:pt x="196" y="0"/>
                        </a:lnTo>
                        <a:lnTo>
                          <a:pt x="182" y="0"/>
                        </a:lnTo>
                        <a:lnTo>
                          <a:pt x="174" y="2"/>
                        </a:lnTo>
                        <a:lnTo>
                          <a:pt x="164" y="4"/>
                        </a:lnTo>
                        <a:lnTo>
                          <a:pt x="156" y="8"/>
                        </a:lnTo>
                        <a:lnTo>
                          <a:pt x="149" y="13"/>
                        </a:lnTo>
                        <a:lnTo>
                          <a:pt x="139" y="20"/>
                        </a:lnTo>
                        <a:lnTo>
                          <a:pt x="133" y="27"/>
                        </a:lnTo>
                        <a:lnTo>
                          <a:pt x="128" y="34"/>
                        </a:lnTo>
                        <a:lnTo>
                          <a:pt x="123" y="40"/>
                        </a:lnTo>
                        <a:lnTo>
                          <a:pt x="118" y="46"/>
                        </a:lnTo>
                        <a:lnTo>
                          <a:pt x="113" y="54"/>
                        </a:lnTo>
                        <a:lnTo>
                          <a:pt x="108" y="61"/>
                        </a:lnTo>
                        <a:lnTo>
                          <a:pt x="102" y="67"/>
                        </a:lnTo>
                        <a:lnTo>
                          <a:pt x="96" y="72"/>
                        </a:lnTo>
                        <a:lnTo>
                          <a:pt x="88" y="76"/>
                        </a:lnTo>
                        <a:lnTo>
                          <a:pt x="82" y="80"/>
                        </a:lnTo>
                        <a:lnTo>
                          <a:pt x="76" y="84"/>
                        </a:lnTo>
                        <a:lnTo>
                          <a:pt x="67" y="86"/>
                        </a:lnTo>
                        <a:lnTo>
                          <a:pt x="61" y="87"/>
                        </a:lnTo>
                        <a:lnTo>
                          <a:pt x="53" y="90"/>
                        </a:lnTo>
                        <a:lnTo>
                          <a:pt x="45" y="88"/>
                        </a:lnTo>
                        <a:lnTo>
                          <a:pt x="37" y="87"/>
                        </a:lnTo>
                        <a:lnTo>
                          <a:pt x="27" y="87"/>
                        </a:lnTo>
                        <a:lnTo>
                          <a:pt x="22" y="85"/>
                        </a:lnTo>
                        <a:lnTo>
                          <a:pt x="16" y="82"/>
                        </a:lnTo>
                        <a:lnTo>
                          <a:pt x="9" y="78"/>
                        </a:lnTo>
                        <a:lnTo>
                          <a:pt x="4" y="74"/>
                        </a:lnTo>
                        <a:lnTo>
                          <a:pt x="0" y="72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56382" name="Group 62"/>
              <p:cNvGrpSpPr>
                <a:grpSpLocks/>
              </p:cNvGrpSpPr>
              <p:nvPr/>
            </p:nvGrpSpPr>
            <p:grpSpPr bwMode="auto">
              <a:xfrm>
                <a:off x="1138" y="3009"/>
                <a:ext cx="2015" cy="92"/>
                <a:chOff x="1138" y="3009"/>
                <a:chExt cx="2015" cy="92"/>
              </a:xfrm>
            </p:grpSpPr>
            <p:grpSp>
              <p:nvGrpSpPr>
                <p:cNvPr id="56383" name="Group 63"/>
                <p:cNvGrpSpPr>
                  <a:grpSpLocks/>
                </p:cNvGrpSpPr>
                <p:nvPr/>
              </p:nvGrpSpPr>
              <p:grpSpPr bwMode="auto">
                <a:xfrm>
                  <a:off x="1621" y="3009"/>
                  <a:ext cx="565" cy="92"/>
                  <a:chOff x="1621" y="3009"/>
                  <a:chExt cx="565" cy="92"/>
                </a:xfrm>
              </p:grpSpPr>
              <p:sp>
                <p:nvSpPr>
                  <p:cNvPr id="56384" name="Freeform 64"/>
                  <p:cNvSpPr>
                    <a:spLocks/>
                  </p:cNvSpPr>
                  <p:nvPr/>
                </p:nvSpPr>
                <p:spPr bwMode="auto">
                  <a:xfrm>
                    <a:off x="1943" y="3009"/>
                    <a:ext cx="243" cy="91"/>
                  </a:xfrm>
                  <a:custGeom>
                    <a:avLst/>
                    <a:gdLst>
                      <a:gd name="T0" fmla="*/ 242 w 243"/>
                      <a:gd name="T1" fmla="*/ 17 h 91"/>
                      <a:gd name="T2" fmla="*/ 232 w 243"/>
                      <a:gd name="T3" fmla="*/ 10 h 91"/>
                      <a:gd name="T4" fmla="*/ 222 w 243"/>
                      <a:gd name="T5" fmla="*/ 4 h 91"/>
                      <a:gd name="T6" fmla="*/ 209 w 243"/>
                      <a:gd name="T7" fmla="*/ 2 h 91"/>
                      <a:gd name="T8" fmla="*/ 197 w 243"/>
                      <a:gd name="T9" fmla="*/ 0 h 91"/>
                      <a:gd name="T10" fmla="*/ 184 w 243"/>
                      <a:gd name="T11" fmla="*/ 0 h 91"/>
                      <a:gd name="T12" fmla="*/ 175 w 243"/>
                      <a:gd name="T13" fmla="*/ 2 h 91"/>
                      <a:gd name="T14" fmla="*/ 165 w 243"/>
                      <a:gd name="T15" fmla="*/ 4 h 91"/>
                      <a:gd name="T16" fmla="*/ 158 w 243"/>
                      <a:gd name="T17" fmla="*/ 9 h 91"/>
                      <a:gd name="T18" fmla="*/ 150 w 243"/>
                      <a:gd name="T19" fmla="*/ 13 h 91"/>
                      <a:gd name="T20" fmla="*/ 140 w 243"/>
                      <a:gd name="T21" fmla="*/ 20 h 91"/>
                      <a:gd name="T22" fmla="*/ 134 w 243"/>
                      <a:gd name="T23" fmla="*/ 27 h 91"/>
                      <a:gd name="T24" fmla="*/ 129 w 243"/>
                      <a:gd name="T25" fmla="*/ 34 h 91"/>
                      <a:gd name="T26" fmla="*/ 124 w 243"/>
                      <a:gd name="T27" fmla="*/ 41 h 91"/>
                      <a:gd name="T28" fmla="*/ 119 w 243"/>
                      <a:gd name="T29" fmla="*/ 47 h 91"/>
                      <a:gd name="T30" fmla="*/ 114 w 243"/>
                      <a:gd name="T31" fmla="*/ 54 h 91"/>
                      <a:gd name="T32" fmla="*/ 108 w 243"/>
                      <a:gd name="T33" fmla="*/ 61 h 91"/>
                      <a:gd name="T34" fmla="*/ 103 w 243"/>
                      <a:gd name="T35" fmla="*/ 67 h 91"/>
                      <a:gd name="T36" fmla="*/ 96 w 243"/>
                      <a:gd name="T37" fmla="*/ 73 h 91"/>
                      <a:gd name="T38" fmla="*/ 89 w 243"/>
                      <a:gd name="T39" fmla="*/ 76 h 91"/>
                      <a:gd name="T40" fmla="*/ 83 w 243"/>
                      <a:gd name="T41" fmla="*/ 80 h 91"/>
                      <a:gd name="T42" fmla="*/ 76 w 243"/>
                      <a:gd name="T43" fmla="*/ 84 h 91"/>
                      <a:gd name="T44" fmla="*/ 68 w 243"/>
                      <a:gd name="T45" fmla="*/ 86 h 91"/>
                      <a:gd name="T46" fmla="*/ 61 w 243"/>
                      <a:gd name="T47" fmla="*/ 88 h 91"/>
                      <a:gd name="T48" fmla="*/ 54 w 243"/>
                      <a:gd name="T49" fmla="*/ 90 h 91"/>
                      <a:gd name="T50" fmla="*/ 45 w 243"/>
                      <a:gd name="T51" fmla="*/ 90 h 91"/>
                      <a:gd name="T52" fmla="*/ 37 w 243"/>
                      <a:gd name="T53" fmla="*/ 87 h 91"/>
                      <a:gd name="T54" fmla="*/ 27 w 243"/>
                      <a:gd name="T55" fmla="*/ 87 h 91"/>
                      <a:gd name="T56" fmla="*/ 22 w 243"/>
                      <a:gd name="T57" fmla="*/ 85 h 91"/>
                      <a:gd name="T58" fmla="*/ 16 w 243"/>
                      <a:gd name="T59" fmla="*/ 82 h 91"/>
                      <a:gd name="T60" fmla="*/ 9 w 243"/>
                      <a:gd name="T61" fmla="*/ 79 h 91"/>
                      <a:gd name="T62" fmla="*/ 4 w 243"/>
                      <a:gd name="T63" fmla="*/ 75 h 91"/>
                      <a:gd name="T64" fmla="*/ 0 w 243"/>
                      <a:gd name="T65" fmla="*/ 73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3" h="91">
                        <a:moveTo>
                          <a:pt x="242" y="17"/>
                        </a:moveTo>
                        <a:lnTo>
                          <a:pt x="232" y="10"/>
                        </a:lnTo>
                        <a:lnTo>
                          <a:pt x="222" y="4"/>
                        </a:lnTo>
                        <a:lnTo>
                          <a:pt x="209" y="2"/>
                        </a:lnTo>
                        <a:lnTo>
                          <a:pt x="197" y="0"/>
                        </a:lnTo>
                        <a:lnTo>
                          <a:pt x="184" y="0"/>
                        </a:lnTo>
                        <a:lnTo>
                          <a:pt x="175" y="2"/>
                        </a:lnTo>
                        <a:lnTo>
                          <a:pt x="165" y="4"/>
                        </a:lnTo>
                        <a:lnTo>
                          <a:pt x="158" y="9"/>
                        </a:lnTo>
                        <a:lnTo>
                          <a:pt x="150" y="13"/>
                        </a:lnTo>
                        <a:lnTo>
                          <a:pt x="140" y="20"/>
                        </a:lnTo>
                        <a:lnTo>
                          <a:pt x="134" y="27"/>
                        </a:lnTo>
                        <a:lnTo>
                          <a:pt x="129" y="34"/>
                        </a:lnTo>
                        <a:lnTo>
                          <a:pt x="124" y="41"/>
                        </a:lnTo>
                        <a:lnTo>
                          <a:pt x="119" y="47"/>
                        </a:lnTo>
                        <a:lnTo>
                          <a:pt x="114" y="54"/>
                        </a:lnTo>
                        <a:lnTo>
                          <a:pt x="108" y="61"/>
                        </a:lnTo>
                        <a:lnTo>
                          <a:pt x="103" y="67"/>
                        </a:lnTo>
                        <a:lnTo>
                          <a:pt x="96" y="73"/>
                        </a:lnTo>
                        <a:lnTo>
                          <a:pt x="89" y="76"/>
                        </a:lnTo>
                        <a:lnTo>
                          <a:pt x="83" y="80"/>
                        </a:lnTo>
                        <a:lnTo>
                          <a:pt x="76" y="84"/>
                        </a:lnTo>
                        <a:lnTo>
                          <a:pt x="68" y="86"/>
                        </a:lnTo>
                        <a:lnTo>
                          <a:pt x="61" y="88"/>
                        </a:lnTo>
                        <a:lnTo>
                          <a:pt x="54" y="90"/>
                        </a:lnTo>
                        <a:lnTo>
                          <a:pt x="45" y="90"/>
                        </a:lnTo>
                        <a:lnTo>
                          <a:pt x="37" y="87"/>
                        </a:lnTo>
                        <a:lnTo>
                          <a:pt x="27" y="87"/>
                        </a:lnTo>
                        <a:lnTo>
                          <a:pt x="22" y="85"/>
                        </a:lnTo>
                        <a:lnTo>
                          <a:pt x="16" y="82"/>
                        </a:lnTo>
                        <a:lnTo>
                          <a:pt x="9" y="79"/>
                        </a:lnTo>
                        <a:lnTo>
                          <a:pt x="4" y="75"/>
                        </a:lnTo>
                        <a:lnTo>
                          <a:pt x="0" y="73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385" name="Freeform 65"/>
                  <p:cNvSpPr>
                    <a:spLocks/>
                  </p:cNvSpPr>
                  <p:nvPr/>
                </p:nvSpPr>
                <p:spPr bwMode="auto">
                  <a:xfrm>
                    <a:off x="1783" y="3009"/>
                    <a:ext cx="239" cy="92"/>
                  </a:xfrm>
                  <a:custGeom>
                    <a:avLst/>
                    <a:gdLst>
                      <a:gd name="T0" fmla="*/ 238 w 239"/>
                      <a:gd name="T1" fmla="*/ 17 h 92"/>
                      <a:gd name="T2" fmla="*/ 228 w 239"/>
                      <a:gd name="T3" fmla="*/ 10 h 92"/>
                      <a:gd name="T4" fmla="*/ 218 w 239"/>
                      <a:gd name="T5" fmla="*/ 5 h 92"/>
                      <a:gd name="T6" fmla="*/ 206 w 239"/>
                      <a:gd name="T7" fmla="*/ 2 h 92"/>
                      <a:gd name="T8" fmla="*/ 195 w 239"/>
                      <a:gd name="T9" fmla="*/ 0 h 92"/>
                      <a:gd name="T10" fmla="*/ 182 w 239"/>
                      <a:gd name="T11" fmla="*/ 0 h 92"/>
                      <a:gd name="T12" fmla="*/ 172 w 239"/>
                      <a:gd name="T13" fmla="*/ 2 h 92"/>
                      <a:gd name="T14" fmla="*/ 162 w 239"/>
                      <a:gd name="T15" fmla="*/ 5 h 92"/>
                      <a:gd name="T16" fmla="*/ 155 w 239"/>
                      <a:gd name="T17" fmla="*/ 9 h 92"/>
                      <a:gd name="T18" fmla="*/ 147 w 239"/>
                      <a:gd name="T19" fmla="*/ 14 h 92"/>
                      <a:gd name="T20" fmla="*/ 139 w 239"/>
                      <a:gd name="T21" fmla="*/ 20 h 92"/>
                      <a:gd name="T22" fmla="*/ 132 w 239"/>
                      <a:gd name="T23" fmla="*/ 27 h 92"/>
                      <a:gd name="T24" fmla="*/ 126 w 239"/>
                      <a:gd name="T25" fmla="*/ 34 h 92"/>
                      <a:gd name="T26" fmla="*/ 121 w 239"/>
                      <a:gd name="T27" fmla="*/ 41 h 92"/>
                      <a:gd name="T28" fmla="*/ 117 w 239"/>
                      <a:gd name="T29" fmla="*/ 47 h 92"/>
                      <a:gd name="T30" fmla="*/ 112 w 239"/>
                      <a:gd name="T31" fmla="*/ 55 h 92"/>
                      <a:gd name="T32" fmla="*/ 106 w 239"/>
                      <a:gd name="T33" fmla="*/ 62 h 92"/>
                      <a:gd name="T34" fmla="*/ 101 w 239"/>
                      <a:gd name="T35" fmla="*/ 68 h 92"/>
                      <a:gd name="T36" fmla="*/ 95 w 239"/>
                      <a:gd name="T37" fmla="*/ 74 h 92"/>
                      <a:gd name="T38" fmla="*/ 88 w 239"/>
                      <a:gd name="T39" fmla="*/ 78 h 92"/>
                      <a:gd name="T40" fmla="*/ 82 w 239"/>
                      <a:gd name="T41" fmla="*/ 81 h 92"/>
                      <a:gd name="T42" fmla="*/ 75 w 239"/>
                      <a:gd name="T43" fmla="*/ 85 h 92"/>
                      <a:gd name="T44" fmla="*/ 67 w 239"/>
                      <a:gd name="T45" fmla="*/ 87 h 92"/>
                      <a:gd name="T46" fmla="*/ 61 w 239"/>
                      <a:gd name="T47" fmla="*/ 89 h 92"/>
                      <a:gd name="T48" fmla="*/ 53 w 239"/>
                      <a:gd name="T49" fmla="*/ 91 h 92"/>
                      <a:gd name="T50" fmla="*/ 45 w 239"/>
                      <a:gd name="T51" fmla="*/ 91 h 92"/>
                      <a:gd name="T52" fmla="*/ 35 w 239"/>
                      <a:gd name="T53" fmla="*/ 88 h 92"/>
                      <a:gd name="T54" fmla="*/ 27 w 239"/>
                      <a:gd name="T55" fmla="*/ 88 h 92"/>
                      <a:gd name="T56" fmla="*/ 22 w 239"/>
                      <a:gd name="T57" fmla="*/ 86 h 92"/>
                      <a:gd name="T58" fmla="*/ 16 w 239"/>
                      <a:gd name="T59" fmla="*/ 83 h 92"/>
                      <a:gd name="T60" fmla="*/ 8 w 239"/>
                      <a:gd name="T61" fmla="*/ 79 h 92"/>
                      <a:gd name="T62" fmla="*/ 4 w 239"/>
                      <a:gd name="T63" fmla="*/ 75 h 92"/>
                      <a:gd name="T64" fmla="*/ 0 w 239"/>
                      <a:gd name="T65" fmla="*/ 73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39" h="92">
                        <a:moveTo>
                          <a:pt x="238" y="17"/>
                        </a:moveTo>
                        <a:lnTo>
                          <a:pt x="228" y="10"/>
                        </a:lnTo>
                        <a:lnTo>
                          <a:pt x="218" y="5"/>
                        </a:lnTo>
                        <a:lnTo>
                          <a:pt x="206" y="2"/>
                        </a:lnTo>
                        <a:lnTo>
                          <a:pt x="195" y="0"/>
                        </a:lnTo>
                        <a:lnTo>
                          <a:pt x="182" y="0"/>
                        </a:lnTo>
                        <a:lnTo>
                          <a:pt x="172" y="2"/>
                        </a:lnTo>
                        <a:lnTo>
                          <a:pt x="162" y="5"/>
                        </a:lnTo>
                        <a:lnTo>
                          <a:pt x="155" y="9"/>
                        </a:lnTo>
                        <a:lnTo>
                          <a:pt x="147" y="14"/>
                        </a:lnTo>
                        <a:lnTo>
                          <a:pt x="139" y="20"/>
                        </a:lnTo>
                        <a:lnTo>
                          <a:pt x="132" y="27"/>
                        </a:lnTo>
                        <a:lnTo>
                          <a:pt x="126" y="34"/>
                        </a:lnTo>
                        <a:lnTo>
                          <a:pt x="121" y="41"/>
                        </a:lnTo>
                        <a:lnTo>
                          <a:pt x="117" y="47"/>
                        </a:lnTo>
                        <a:lnTo>
                          <a:pt x="112" y="55"/>
                        </a:lnTo>
                        <a:lnTo>
                          <a:pt x="106" y="62"/>
                        </a:lnTo>
                        <a:lnTo>
                          <a:pt x="101" y="68"/>
                        </a:lnTo>
                        <a:lnTo>
                          <a:pt x="95" y="74"/>
                        </a:lnTo>
                        <a:lnTo>
                          <a:pt x="88" y="78"/>
                        </a:lnTo>
                        <a:lnTo>
                          <a:pt x="82" y="81"/>
                        </a:lnTo>
                        <a:lnTo>
                          <a:pt x="75" y="85"/>
                        </a:lnTo>
                        <a:lnTo>
                          <a:pt x="67" y="87"/>
                        </a:lnTo>
                        <a:lnTo>
                          <a:pt x="61" y="89"/>
                        </a:lnTo>
                        <a:lnTo>
                          <a:pt x="53" y="91"/>
                        </a:lnTo>
                        <a:lnTo>
                          <a:pt x="45" y="91"/>
                        </a:lnTo>
                        <a:lnTo>
                          <a:pt x="35" y="88"/>
                        </a:lnTo>
                        <a:lnTo>
                          <a:pt x="27" y="88"/>
                        </a:lnTo>
                        <a:lnTo>
                          <a:pt x="22" y="86"/>
                        </a:lnTo>
                        <a:lnTo>
                          <a:pt x="16" y="83"/>
                        </a:lnTo>
                        <a:lnTo>
                          <a:pt x="8" y="79"/>
                        </a:lnTo>
                        <a:lnTo>
                          <a:pt x="4" y="75"/>
                        </a:lnTo>
                        <a:lnTo>
                          <a:pt x="0" y="73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386" name="Freeform 66"/>
                  <p:cNvSpPr>
                    <a:spLocks/>
                  </p:cNvSpPr>
                  <p:nvPr/>
                </p:nvSpPr>
                <p:spPr bwMode="auto">
                  <a:xfrm>
                    <a:off x="1621" y="3009"/>
                    <a:ext cx="239" cy="91"/>
                  </a:xfrm>
                  <a:custGeom>
                    <a:avLst/>
                    <a:gdLst>
                      <a:gd name="T0" fmla="*/ 238 w 239"/>
                      <a:gd name="T1" fmla="*/ 16 h 91"/>
                      <a:gd name="T2" fmla="*/ 228 w 239"/>
                      <a:gd name="T3" fmla="*/ 9 h 91"/>
                      <a:gd name="T4" fmla="*/ 218 w 239"/>
                      <a:gd name="T5" fmla="*/ 4 h 91"/>
                      <a:gd name="T6" fmla="*/ 206 w 239"/>
                      <a:gd name="T7" fmla="*/ 1 h 91"/>
                      <a:gd name="T8" fmla="*/ 195 w 239"/>
                      <a:gd name="T9" fmla="*/ 0 h 91"/>
                      <a:gd name="T10" fmla="*/ 182 w 239"/>
                      <a:gd name="T11" fmla="*/ 0 h 91"/>
                      <a:gd name="T12" fmla="*/ 172 w 239"/>
                      <a:gd name="T13" fmla="*/ 2 h 91"/>
                      <a:gd name="T14" fmla="*/ 162 w 239"/>
                      <a:gd name="T15" fmla="*/ 4 h 91"/>
                      <a:gd name="T16" fmla="*/ 155 w 239"/>
                      <a:gd name="T17" fmla="*/ 8 h 91"/>
                      <a:gd name="T18" fmla="*/ 147 w 239"/>
                      <a:gd name="T19" fmla="*/ 13 h 91"/>
                      <a:gd name="T20" fmla="*/ 139 w 239"/>
                      <a:gd name="T21" fmla="*/ 20 h 91"/>
                      <a:gd name="T22" fmla="*/ 132 w 239"/>
                      <a:gd name="T23" fmla="*/ 27 h 91"/>
                      <a:gd name="T24" fmla="*/ 126 w 239"/>
                      <a:gd name="T25" fmla="*/ 34 h 91"/>
                      <a:gd name="T26" fmla="*/ 121 w 239"/>
                      <a:gd name="T27" fmla="*/ 40 h 91"/>
                      <a:gd name="T28" fmla="*/ 117 w 239"/>
                      <a:gd name="T29" fmla="*/ 46 h 91"/>
                      <a:gd name="T30" fmla="*/ 112 w 239"/>
                      <a:gd name="T31" fmla="*/ 54 h 91"/>
                      <a:gd name="T32" fmla="*/ 106 w 239"/>
                      <a:gd name="T33" fmla="*/ 61 h 91"/>
                      <a:gd name="T34" fmla="*/ 102 w 239"/>
                      <a:gd name="T35" fmla="*/ 67 h 91"/>
                      <a:gd name="T36" fmla="*/ 95 w 239"/>
                      <a:gd name="T37" fmla="*/ 72 h 91"/>
                      <a:gd name="T38" fmla="*/ 88 w 239"/>
                      <a:gd name="T39" fmla="*/ 76 h 91"/>
                      <a:gd name="T40" fmla="*/ 82 w 239"/>
                      <a:gd name="T41" fmla="*/ 80 h 91"/>
                      <a:gd name="T42" fmla="*/ 75 w 239"/>
                      <a:gd name="T43" fmla="*/ 84 h 91"/>
                      <a:gd name="T44" fmla="*/ 67 w 239"/>
                      <a:gd name="T45" fmla="*/ 86 h 91"/>
                      <a:gd name="T46" fmla="*/ 61 w 239"/>
                      <a:gd name="T47" fmla="*/ 87 h 91"/>
                      <a:gd name="T48" fmla="*/ 53 w 239"/>
                      <a:gd name="T49" fmla="*/ 90 h 91"/>
                      <a:gd name="T50" fmla="*/ 45 w 239"/>
                      <a:gd name="T51" fmla="*/ 88 h 91"/>
                      <a:gd name="T52" fmla="*/ 37 w 239"/>
                      <a:gd name="T53" fmla="*/ 87 h 91"/>
                      <a:gd name="T54" fmla="*/ 27 w 239"/>
                      <a:gd name="T55" fmla="*/ 87 h 91"/>
                      <a:gd name="T56" fmla="*/ 22 w 239"/>
                      <a:gd name="T57" fmla="*/ 85 h 91"/>
                      <a:gd name="T58" fmla="*/ 16 w 239"/>
                      <a:gd name="T59" fmla="*/ 82 h 91"/>
                      <a:gd name="T60" fmla="*/ 9 w 239"/>
                      <a:gd name="T61" fmla="*/ 78 h 91"/>
                      <a:gd name="T62" fmla="*/ 4 w 239"/>
                      <a:gd name="T63" fmla="*/ 74 h 91"/>
                      <a:gd name="T64" fmla="*/ 0 w 239"/>
                      <a:gd name="T65" fmla="*/ 72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39" h="91">
                        <a:moveTo>
                          <a:pt x="238" y="16"/>
                        </a:moveTo>
                        <a:lnTo>
                          <a:pt x="228" y="9"/>
                        </a:lnTo>
                        <a:lnTo>
                          <a:pt x="218" y="4"/>
                        </a:lnTo>
                        <a:lnTo>
                          <a:pt x="206" y="1"/>
                        </a:lnTo>
                        <a:lnTo>
                          <a:pt x="195" y="0"/>
                        </a:lnTo>
                        <a:lnTo>
                          <a:pt x="182" y="0"/>
                        </a:lnTo>
                        <a:lnTo>
                          <a:pt x="172" y="2"/>
                        </a:lnTo>
                        <a:lnTo>
                          <a:pt x="162" y="4"/>
                        </a:lnTo>
                        <a:lnTo>
                          <a:pt x="155" y="8"/>
                        </a:lnTo>
                        <a:lnTo>
                          <a:pt x="147" y="13"/>
                        </a:lnTo>
                        <a:lnTo>
                          <a:pt x="139" y="20"/>
                        </a:lnTo>
                        <a:lnTo>
                          <a:pt x="132" y="27"/>
                        </a:lnTo>
                        <a:lnTo>
                          <a:pt x="126" y="34"/>
                        </a:lnTo>
                        <a:lnTo>
                          <a:pt x="121" y="40"/>
                        </a:lnTo>
                        <a:lnTo>
                          <a:pt x="117" y="46"/>
                        </a:lnTo>
                        <a:lnTo>
                          <a:pt x="112" y="54"/>
                        </a:lnTo>
                        <a:lnTo>
                          <a:pt x="106" y="61"/>
                        </a:lnTo>
                        <a:lnTo>
                          <a:pt x="102" y="67"/>
                        </a:lnTo>
                        <a:lnTo>
                          <a:pt x="95" y="72"/>
                        </a:lnTo>
                        <a:lnTo>
                          <a:pt x="88" y="76"/>
                        </a:lnTo>
                        <a:lnTo>
                          <a:pt x="82" y="80"/>
                        </a:lnTo>
                        <a:lnTo>
                          <a:pt x="75" y="84"/>
                        </a:lnTo>
                        <a:lnTo>
                          <a:pt x="67" y="86"/>
                        </a:lnTo>
                        <a:lnTo>
                          <a:pt x="61" y="87"/>
                        </a:lnTo>
                        <a:lnTo>
                          <a:pt x="53" y="90"/>
                        </a:lnTo>
                        <a:lnTo>
                          <a:pt x="45" y="88"/>
                        </a:lnTo>
                        <a:lnTo>
                          <a:pt x="37" y="87"/>
                        </a:lnTo>
                        <a:lnTo>
                          <a:pt x="27" y="87"/>
                        </a:lnTo>
                        <a:lnTo>
                          <a:pt x="22" y="85"/>
                        </a:lnTo>
                        <a:lnTo>
                          <a:pt x="16" y="82"/>
                        </a:lnTo>
                        <a:lnTo>
                          <a:pt x="9" y="78"/>
                        </a:lnTo>
                        <a:lnTo>
                          <a:pt x="4" y="74"/>
                        </a:lnTo>
                        <a:lnTo>
                          <a:pt x="0" y="72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6387" name="Group 67"/>
                <p:cNvGrpSpPr>
                  <a:grpSpLocks/>
                </p:cNvGrpSpPr>
                <p:nvPr/>
              </p:nvGrpSpPr>
              <p:grpSpPr bwMode="auto">
                <a:xfrm>
                  <a:off x="1138" y="3009"/>
                  <a:ext cx="564" cy="92"/>
                  <a:chOff x="1138" y="3009"/>
                  <a:chExt cx="564" cy="92"/>
                </a:xfrm>
              </p:grpSpPr>
              <p:sp>
                <p:nvSpPr>
                  <p:cNvPr id="56388" name="Freeform 68"/>
                  <p:cNvSpPr>
                    <a:spLocks/>
                  </p:cNvSpPr>
                  <p:nvPr/>
                </p:nvSpPr>
                <p:spPr bwMode="auto">
                  <a:xfrm>
                    <a:off x="1460" y="3009"/>
                    <a:ext cx="242" cy="91"/>
                  </a:xfrm>
                  <a:custGeom>
                    <a:avLst/>
                    <a:gdLst>
                      <a:gd name="T0" fmla="*/ 241 w 242"/>
                      <a:gd name="T1" fmla="*/ 17 h 91"/>
                      <a:gd name="T2" fmla="*/ 231 w 242"/>
                      <a:gd name="T3" fmla="*/ 10 h 91"/>
                      <a:gd name="T4" fmla="*/ 221 w 242"/>
                      <a:gd name="T5" fmla="*/ 4 h 91"/>
                      <a:gd name="T6" fmla="*/ 209 w 242"/>
                      <a:gd name="T7" fmla="*/ 2 h 91"/>
                      <a:gd name="T8" fmla="*/ 196 w 242"/>
                      <a:gd name="T9" fmla="*/ 0 h 91"/>
                      <a:gd name="T10" fmla="*/ 183 w 242"/>
                      <a:gd name="T11" fmla="*/ 0 h 91"/>
                      <a:gd name="T12" fmla="*/ 174 w 242"/>
                      <a:gd name="T13" fmla="*/ 2 h 91"/>
                      <a:gd name="T14" fmla="*/ 165 w 242"/>
                      <a:gd name="T15" fmla="*/ 4 h 91"/>
                      <a:gd name="T16" fmla="*/ 157 w 242"/>
                      <a:gd name="T17" fmla="*/ 9 h 91"/>
                      <a:gd name="T18" fmla="*/ 150 w 242"/>
                      <a:gd name="T19" fmla="*/ 13 h 91"/>
                      <a:gd name="T20" fmla="*/ 139 w 242"/>
                      <a:gd name="T21" fmla="*/ 20 h 91"/>
                      <a:gd name="T22" fmla="*/ 133 w 242"/>
                      <a:gd name="T23" fmla="*/ 27 h 91"/>
                      <a:gd name="T24" fmla="*/ 128 w 242"/>
                      <a:gd name="T25" fmla="*/ 34 h 91"/>
                      <a:gd name="T26" fmla="*/ 123 w 242"/>
                      <a:gd name="T27" fmla="*/ 41 h 91"/>
                      <a:gd name="T28" fmla="*/ 118 w 242"/>
                      <a:gd name="T29" fmla="*/ 47 h 91"/>
                      <a:gd name="T30" fmla="*/ 114 w 242"/>
                      <a:gd name="T31" fmla="*/ 54 h 91"/>
                      <a:gd name="T32" fmla="*/ 108 w 242"/>
                      <a:gd name="T33" fmla="*/ 61 h 91"/>
                      <a:gd name="T34" fmla="*/ 102 w 242"/>
                      <a:gd name="T35" fmla="*/ 67 h 91"/>
                      <a:gd name="T36" fmla="*/ 96 w 242"/>
                      <a:gd name="T37" fmla="*/ 73 h 91"/>
                      <a:gd name="T38" fmla="*/ 89 w 242"/>
                      <a:gd name="T39" fmla="*/ 76 h 91"/>
                      <a:gd name="T40" fmla="*/ 82 w 242"/>
                      <a:gd name="T41" fmla="*/ 80 h 91"/>
                      <a:gd name="T42" fmla="*/ 76 w 242"/>
                      <a:gd name="T43" fmla="*/ 84 h 91"/>
                      <a:gd name="T44" fmla="*/ 67 w 242"/>
                      <a:gd name="T45" fmla="*/ 86 h 91"/>
                      <a:gd name="T46" fmla="*/ 61 w 242"/>
                      <a:gd name="T47" fmla="*/ 88 h 91"/>
                      <a:gd name="T48" fmla="*/ 53 w 242"/>
                      <a:gd name="T49" fmla="*/ 90 h 91"/>
                      <a:gd name="T50" fmla="*/ 45 w 242"/>
                      <a:gd name="T51" fmla="*/ 90 h 91"/>
                      <a:gd name="T52" fmla="*/ 37 w 242"/>
                      <a:gd name="T53" fmla="*/ 87 h 91"/>
                      <a:gd name="T54" fmla="*/ 27 w 242"/>
                      <a:gd name="T55" fmla="*/ 87 h 91"/>
                      <a:gd name="T56" fmla="*/ 22 w 242"/>
                      <a:gd name="T57" fmla="*/ 85 h 91"/>
                      <a:gd name="T58" fmla="*/ 16 w 242"/>
                      <a:gd name="T59" fmla="*/ 82 h 91"/>
                      <a:gd name="T60" fmla="*/ 9 w 242"/>
                      <a:gd name="T61" fmla="*/ 79 h 91"/>
                      <a:gd name="T62" fmla="*/ 4 w 242"/>
                      <a:gd name="T63" fmla="*/ 75 h 91"/>
                      <a:gd name="T64" fmla="*/ 0 w 242"/>
                      <a:gd name="T65" fmla="*/ 73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2" h="91">
                        <a:moveTo>
                          <a:pt x="241" y="17"/>
                        </a:moveTo>
                        <a:lnTo>
                          <a:pt x="231" y="10"/>
                        </a:lnTo>
                        <a:lnTo>
                          <a:pt x="221" y="4"/>
                        </a:lnTo>
                        <a:lnTo>
                          <a:pt x="209" y="2"/>
                        </a:lnTo>
                        <a:lnTo>
                          <a:pt x="196" y="0"/>
                        </a:lnTo>
                        <a:lnTo>
                          <a:pt x="183" y="0"/>
                        </a:lnTo>
                        <a:lnTo>
                          <a:pt x="174" y="2"/>
                        </a:lnTo>
                        <a:lnTo>
                          <a:pt x="165" y="4"/>
                        </a:lnTo>
                        <a:lnTo>
                          <a:pt x="157" y="9"/>
                        </a:lnTo>
                        <a:lnTo>
                          <a:pt x="150" y="13"/>
                        </a:lnTo>
                        <a:lnTo>
                          <a:pt x="139" y="20"/>
                        </a:lnTo>
                        <a:lnTo>
                          <a:pt x="133" y="27"/>
                        </a:lnTo>
                        <a:lnTo>
                          <a:pt x="128" y="34"/>
                        </a:lnTo>
                        <a:lnTo>
                          <a:pt x="123" y="41"/>
                        </a:lnTo>
                        <a:lnTo>
                          <a:pt x="118" y="47"/>
                        </a:lnTo>
                        <a:lnTo>
                          <a:pt x="114" y="54"/>
                        </a:lnTo>
                        <a:lnTo>
                          <a:pt x="108" y="61"/>
                        </a:lnTo>
                        <a:lnTo>
                          <a:pt x="102" y="67"/>
                        </a:lnTo>
                        <a:lnTo>
                          <a:pt x="96" y="73"/>
                        </a:lnTo>
                        <a:lnTo>
                          <a:pt x="89" y="76"/>
                        </a:lnTo>
                        <a:lnTo>
                          <a:pt x="82" y="80"/>
                        </a:lnTo>
                        <a:lnTo>
                          <a:pt x="76" y="84"/>
                        </a:lnTo>
                        <a:lnTo>
                          <a:pt x="67" y="86"/>
                        </a:lnTo>
                        <a:lnTo>
                          <a:pt x="61" y="88"/>
                        </a:lnTo>
                        <a:lnTo>
                          <a:pt x="53" y="90"/>
                        </a:lnTo>
                        <a:lnTo>
                          <a:pt x="45" y="90"/>
                        </a:lnTo>
                        <a:lnTo>
                          <a:pt x="37" y="87"/>
                        </a:lnTo>
                        <a:lnTo>
                          <a:pt x="27" y="87"/>
                        </a:lnTo>
                        <a:lnTo>
                          <a:pt x="22" y="85"/>
                        </a:lnTo>
                        <a:lnTo>
                          <a:pt x="16" y="82"/>
                        </a:lnTo>
                        <a:lnTo>
                          <a:pt x="9" y="79"/>
                        </a:lnTo>
                        <a:lnTo>
                          <a:pt x="4" y="75"/>
                        </a:lnTo>
                        <a:lnTo>
                          <a:pt x="0" y="73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389" name="Freeform 69"/>
                  <p:cNvSpPr>
                    <a:spLocks/>
                  </p:cNvSpPr>
                  <p:nvPr/>
                </p:nvSpPr>
                <p:spPr bwMode="auto">
                  <a:xfrm>
                    <a:off x="1299" y="3009"/>
                    <a:ext cx="240" cy="92"/>
                  </a:xfrm>
                  <a:custGeom>
                    <a:avLst/>
                    <a:gdLst>
                      <a:gd name="T0" fmla="*/ 239 w 240"/>
                      <a:gd name="T1" fmla="*/ 17 h 92"/>
                      <a:gd name="T2" fmla="*/ 229 w 240"/>
                      <a:gd name="T3" fmla="*/ 10 h 92"/>
                      <a:gd name="T4" fmla="*/ 219 w 240"/>
                      <a:gd name="T5" fmla="*/ 5 h 92"/>
                      <a:gd name="T6" fmla="*/ 207 w 240"/>
                      <a:gd name="T7" fmla="*/ 2 h 92"/>
                      <a:gd name="T8" fmla="*/ 195 w 240"/>
                      <a:gd name="T9" fmla="*/ 0 h 92"/>
                      <a:gd name="T10" fmla="*/ 183 w 240"/>
                      <a:gd name="T11" fmla="*/ 0 h 92"/>
                      <a:gd name="T12" fmla="*/ 173 w 240"/>
                      <a:gd name="T13" fmla="*/ 2 h 92"/>
                      <a:gd name="T14" fmla="*/ 163 w 240"/>
                      <a:gd name="T15" fmla="*/ 5 h 92"/>
                      <a:gd name="T16" fmla="*/ 156 w 240"/>
                      <a:gd name="T17" fmla="*/ 9 h 92"/>
                      <a:gd name="T18" fmla="*/ 148 w 240"/>
                      <a:gd name="T19" fmla="*/ 14 h 92"/>
                      <a:gd name="T20" fmla="*/ 139 w 240"/>
                      <a:gd name="T21" fmla="*/ 20 h 92"/>
                      <a:gd name="T22" fmla="*/ 132 w 240"/>
                      <a:gd name="T23" fmla="*/ 27 h 92"/>
                      <a:gd name="T24" fmla="*/ 127 w 240"/>
                      <a:gd name="T25" fmla="*/ 34 h 92"/>
                      <a:gd name="T26" fmla="*/ 122 w 240"/>
                      <a:gd name="T27" fmla="*/ 41 h 92"/>
                      <a:gd name="T28" fmla="*/ 117 w 240"/>
                      <a:gd name="T29" fmla="*/ 47 h 92"/>
                      <a:gd name="T30" fmla="*/ 113 w 240"/>
                      <a:gd name="T31" fmla="*/ 55 h 92"/>
                      <a:gd name="T32" fmla="*/ 107 w 240"/>
                      <a:gd name="T33" fmla="*/ 62 h 92"/>
                      <a:gd name="T34" fmla="*/ 101 w 240"/>
                      <a:gd name="T35" fmla="*/ 68 h 92"/>
                      <a:gd name="T36" fmla="*/ 95 w 240"/>
                      <a:gd name="T37" fmla="*/ 74 h 92"/>
                      <a:gd name="T38" fmla="*/ 88 w 240"/>
                      <a:gd name="T39" fmla="*/ 78 h 92"/>
                      <a:gd name="T40" fmla="*/ 82 w 240"/>
                      <a:gd name="T41" fmla="*/ 81 h 92"/>
                      <a:gd name="T42" fmla="*/ 75 w 240"/>
                      <a:gd name="T43" fmla="*/ 85 h 92"/>
                      <a:gd name="T44" fmla="*/ 67 w 240"/>
                      <a:gd name="T45" fmla="*/ 87 h 92"/>
                      <a:gd name="T46" fmla="*/ 61 w 240"/>
                      <a:gd name="T47" fmla="*/ 89 h 92"/>
                      <a:gd name="T48" fmla="*/ 53 w 240"/>
                      <a:gd name="T49" fmla="*/ 91 h 92"/>
                      <a:gd name="T50" fmla="*/ 45 w 240"/>
                      <a:gd name="T51" fmla="*/ 91 h 92"/>
                      <a:gd name="T52" fmla="*/ 36 w 240"/>
                      <a:gd name="T53" fmla="*/ 88 h 92"/>
                      <a:gd name="T54" fmla="*/ 27 w 240"/>
                      <a:gd name="T55" fmla="*/ 88 h 92"/>
                      <a:gd name="T56" fmla="*/ 22 w 240"/>
                      <a:gd name="T57" fmla="*/ 86 h 92"/>
                      <a:gd name="T58" fmla="*/ 16 w 240"/>
                      <a:gd name="T59" fmla="*/ 83 h 92"/>
                      <a:gd name="T60" fmla="*/ 8 w 240"/>
                      <a:gd name="T61" fmla="*/ 79 h 92"/>
                      <a:gd name="T62" fmla="*/ 4 w 240"/>
                      <a:gd name="T63" fmla="*/ 75 h 92"/>
                      <a:gd name="T64" fmla="*/ 0 w 240"/>
                      <a:gd name="T65" fmla="*/ 73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0" h="92">
                        <a:moveTo>
                          <a:pt x="239" y="17"/>
                        </a:moveTo>
                        <a:lnTo>
                          <a:pt x="229" y="10"/>
                        </a:lnTo>
                        <a:lnTo>
                          <a:pt x="219" y="5"/>
                        </a:lnTo>
                        <a:lnTo>
                          <a:pt x="207" y="2"/>
                        </a:lnTo>
                        <a:lnTo>
                          <a:pt x="195" y="0"/>
                        </a:lnTo>
                        <a:lnTo>
                          <a:pt x="183" y="0"/>
                        </a:lnTo>
                        <a:lnTo>
                          <a:pt x="173" y="2"/>
                        </a:lnTo>
                        <a:lnTo>
                          <a:pt x="163" y="5"/>
                        </a:lnTo>
                        <a:lnTo>
                          <a:pt x="156" y="9"/>
                        </a:lnTo>
                        <a:lnTo>
                          <a:pt x="148" y="14"/>
                        </a:lnTo>
                        <a:lnTo>
                          <a:pt x="139" y="20"/>
                        </a:lnTo>
                        <a:lnTo>
                          <a:pt x="132" y="27"/>
                        </a:lnTo>
                        <a:lnTo>
                          <a:pt x="127" y="34"/>
                        </a:lnTo>
                        <a:lnTo>
                          <a:pt x="122" y="41"/>
                        </a:lnTo>
                        <a:lnTo>
                          <a:pt x="117" y="47"/>
                        </a:lnTo>
                        <a:lnTo>
                          <a:pt x="113" y="55"/>
                        </a:lnTo>
                        <a:lnTo>
                          <a:pt x="107" y="62"/>
                        </a:lnTo>
                        <a:lnTo>
                          <a:pt x="101" y="68"/>
                        </a:lnTo>
                        <a:lnTo>
                          <a:pt x="95" y="74"/>
                        </a:lnTo>
                        <a:lnTo>
                          <a:pt x="88" y="78"/>
                        </a:lnTo>
                        <a:lnTo>
                          <a:pt x="82" y="81"/>
                        </a:lnTo>
                        <a:lnTo>
                          <a:pt x="75" y="85"/>
                        </a:lnTo>
                        <a:lnTo>
                          <a:pt x="67" y="87"/>
                        </a:lnTo>
                        <a:lnTo>
                          <a:pt x="61" y="89"/>
                        </a:lnTo>
                        <a:lnTo>
                          <a:pt x="53" y="91"/>
                        </a:lnTo>
                        <a:lnTo>
                          <a:pt x="45" y="91"/>
                        </a:lnTo>
                        <a:lnTo>
                          <a:pt x="36" y="88"/>
                        </a:lnTo>
                        <a:lnTo>
                          <a:pt x="27" y="88"/>
                        </a:lnTo>
                        <a:lnTo>
                          <a:pt x="22" y="86"/>
                        </a:lnTo>
                        <a:lnTo>
                          <a:pt x="16" y="83"/>
                        </a:lnTo>
                        <a:lnTo>
                          <a:pt x="8" y="79"/>
                        </a:lnTo>
                        <a:lnTo>
                          <a:pt x="4" y="75"/>
                        </a:lnTo>
                        <a:lnTo>
                          <a:pt x="0" y="73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390" name="Freeform 70"/>
                  <p:cNvSpPr>
                    <a:spLocks/>
                  </p:cNvSpPr>
                  <p:nvPr/>
                </p:nvSpPr>
                <p:spPr bwMode="auto">
                  <a:xfrm>
                    <a:off x="1138" y="3009"/>
                    <a:ext cx="240" cy="91"/>
                  </a:xfrm>
                  <a:custGeom>
                    <a:avLst/>
                    <a:gdLst>
                      <a:gd name="T0" fmla="*/ 239 w 240"/>
                      <a:gd name="T1" fmla="*/ 16 h 91"/>
                      <a:gd name="T2" fmla="*/ 229 w 240"/>
                      <a:gd name="T3" fmla="*/ 9 h 91"/>
                      <a:gd name="T4" fmla="*/ 219 w 240"/>
                      <a:gd name="T5" fmla="*/ 4 h 91"/>
                      <a:gd name="T6" fmla="*/ 207 w 240"/>
                      <a:gd name="T7" fmla="*/ 1 h 91"/>
                      <a:gd name="T8" fmla="*/ 196 w 240"/>
                      <a:gd name="T9" fmla="*/ 0 h 91"/>
                      <a:gd name="T10" fmla="*/ 182 w 240"/>
                      <a:gd name="T11" fmla="*/ 0 h 91"/>
                      <a:gd name="T12" fmla="*/ 174 w 240"/>
                      <a:gd name="T13" fmla="*/ 2 h 91"/>
                      <a:gd name="T14" fmla="*/ 163 w 240"/>
                      <a:gd name="T15" fmla="*/ 4 h 91"/>
                      <a:gd name="T16" fmla="*/ 155 w 240"/>
                      <a:gd name="T17" fmla="*/ 8 h 91"/>
                      <a:gd name="T18" fmla="*/ 148 w 240"/>
                      <a:gd name="T19" fmla="*/ 13 h 91"/>
                      <a:gd name="T20" fmla="*/ 139 w 240"/>
                      <a:gd name="T21" fmla="*/ 20 h 91"/>
                      <a:gd name="T22" fmla="*/ 133 w 240"/>
                      <a:gd name="T23" fmla="*/ 27 h 91"/>
                      <a:gd name="T24" fmla="*/ 127 w 240"/>
                      <a:gd name="T25" fmla="*/ 34 h 91"/>
                      <a:gd name="T26" fmla="*/ 122 w 240"/>
                      <a:gd name="T27" fmla="*/ 40 h 91"/>
                      <a:gd name="T28" fmla="*/ 118 w 240"/>
                      <a:gd name="T29" fmla="*/ 46 h 91"/>
                      <a:gd name="T30" fmla="*/ 112 w 240"/>
                      <a:gd name="T31" fmla="*/ 54 h 91"/>
                      <a:gd name="T32" fmla="*/ 107 w 240"/>
                      <a:gd name="T33" fmla="*/ 61 h 91"/>
                      <a:gd name="T34" fmla="*/ 102 w 240"/>
                      <a:gd name="T35" fmla="*/ 67 h 91"/>
                      <a:gd name="T36" fmla="*/ 96 w 240"/>
                      <a:gd name="T37" fmla="*/ 72 h 91"/>
                      <a:gd name="T38" fmla="*/ 88 w 240"/>
                      <a:gd name="T39" fmla="*/ 76 h 91"/>
                      <a:gd name="T40" fmla="*/ 82 w 240"/>
                      <a:gd name="T41" fmla="*/ 80 h 91"/>
                      <a:gd name="T42" fmla="*/ 76 w 240"/>
                      <a:gd name="T43" fmla="*/ 84 h 91"/>
                      <a:gd name="T44" fmla="*/ 67 w 240"/>
                      <a:gd name="T45" fmla="*/ 86 h 91"/>
                      <a:gd name="T46" fmla="*/ 61 w 240"/>
                      <a:gd name="T47" fmla="*/ 87 h 91"/>
                      <a:gd name="T48" fmla="*/ 53 w 240"/>
                      <a:gd name="T49" fmla="*/ 90 h 91"/>
                      <a:gd name="T50" fmla="*/ 45 w 240"/>
                      <a:gd name="T51" fmla="*/ 88 h 91"/>
                      <a:gd name="T52" fmla="*/ 37 w 240"/>
                      <a:gd name="T53" fmla="*/ 87 h 91"/>
                      <a:gd name="T54" fmla="*/ 27 w 240"/>
                      <a:gd name="T55" fmla="*/ 87 h 91"/>
                      <a:gd name="T56" fmla="*/ 22 w 240"/>
                      <a:gd name="T57" fmla="*/ 85 h 91"/>
                      <a:gd name="T58" fmla="*/ 16 w 240"/>
                      <a:gd name="T59" fmla="*/ 82 h 91"/>
                      <a:gd name="T60" fmla="*/ 9 w 240"/>
                      <a:gd name="T61" fmla="*/ 78 h 91"/>
                      <a:gd name="T62" fmla="*/ 4 w 240"/>
                      <a:gd name="T63" fmla="*/ 74 h 91"/>
                      <a:gd name="T64" fmla="*/ 0 w 240"/>
                      <a:gd name="T65" fmla="*/ 72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0" h="91">
                        <a:moveTo>
                          <a:pt x="239" y="16"/>
                        </a:moveTo>
                        <a:lnTo>
                          <a:pt x="229" y="9"/>
                        </a:lnTo>
                        <a:lnTo>
                          <a:pt x="219" y="4"/>
                        </a:lnTo>
                        <a:lnTo>
                          <a:pt x="207" y="1"/>
                        </a:lnTo>
                        <a:lnTo>
                          <a:pt x="196" y="0"/>
                        </a:lnTo>
                        <a:lnTo>
                          <a:pt x="182" y="0"/>
                        </a:lnTo>
                        <a:lnTo>
                          <a:pt x="174" y="2"/>
                        </a:lnTo>
                        <a:lnTo>
                          <a:pt x="163" y="4"/>
                        </a:lnTo>
                        <a:lnTo>
                          <a:pt x="155" y="8"/>
                        </a:lnTo>
                        <a:lnTo>
                          <a:pt x="148" y="13"/>
                        </a:lnTo>
                        <a:lnTo>
                          <a:pt x="139" y="20"/>
                        </a:lnTo>
                        <a:lnTo>
                          <a:pt x="133" y="27"/>
                        </a:lnTo>
                        <a:lnTo>
                          <a:pt x="127" y="34"/>
                        </a:lnTo>
                        <a:lnTo>
                          <a:pt x="122" y="40"/>
                        </a:lnTo>
                        <a:lnTo>
                          <a:pt x="118" y="46"/>
                        </a:lnTo>
                        <a:lnTo>
                          <a:pt x="112" y="54"/>
                        </a:lnTo>
                        <a:lnTo>
                          <a:pt x="107" y="61"/>
                        </a:lnTo>
                        <a:lnTo>
                          <a:pt x="102" y="67"/>
                        </a:lnTo>
                        <a:lnTo>
                          <a:pt x="96" y="72"/>
                        </a:lnTo>
                        <a:lnTo>
                          <a:pt x="88" y="76"/>
                        </a:lnTo>
                        <a:lnTo>
                          <a:pt x="82" y="80"/>
                        </a:lnTo>
                        <a:lnTo>
                          <a:pt x="76" y="84"/>
                        </a:lnTo>
                        <a:lnTo>
                          <a:pt x="67" y="86"/>
                        </a:lnTo>
                        <a:lnTo>
                          <a:pt x="61" y="87"/>
                        </a:lnTo>
                        <a:lnTo>
                          <a:pt x="53" y="90"/>
                        </a:lnTo>
                        <a:lnTo>
                          <a:pt x="45" y="88"/>
                        </a:lnTo>
                        <a:lnTo>
                          <a:pt x="37" y="87"/>
                        </a:lnTo>
                        <a:lnTo>
                          <a:pt x="27" y="87"/>
                        </a:lnTo>
                        <a:lnTo>
                          <a:pt x="22" y="85"/>
                        </a:lnTo>
                        <a:lnTo>
                          <a:pt x="16" y="82"/>
                        </a:lnTo>
                        <a:lnTo>
                          <a:pt x="9" y="78"/>
                        </a:lnTo>
                        <a:lnTo>
                          <a:pt x="4" y="74"/>
                        </a:lnTo>
                        <a:lnTo>
                          <a:pt x="0" y="72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6391" name="Group 71"/>
                <p:cNvGrpSpPr>
                  <a:grpSpLocks/>
                </p:cNvGrpSpPr>
                <p:nvPr/>
              </p:nvGrpSpPr>
              <p:grpSpPr bwMode="auto">
                <a:xfrm>
                  <a:off x="2587" y="3009"/>
                  <a:ext cx="566" cy="92"/>
                  <a:chOff x="2587" y="3009"/>
                  <a:chExt cx="566" cy="92"/>
                </a:xfrm>
              </p:grpSpPr>
              <p:sp>
                <p:nvSpPr>
                  <p:cNvPr id="56392" name="Freeform 72"/>
                  <p:cNvSpPr>
                    <a:spLocks/>
                  </p:cNvSpPr>
                  <p:nvPr/>
                </p:nvSpPr>
                <p:spPr bwMode="auto">
                  <a:xfrm>
                    <a:off x="2911" y="3009"/>
                    <a:ext cx="242" cy="91"/>
                  </a:xfrm>
                  <a:custGeom>
                    <a:avLst/>
                    <a:gdLst>
                      <a:gd name="T0" fmla="*/ 241 w 242"/>
                      <a:gd name="T1" fmla="*/ 17 h 91"/>
                      <a:gd name="T2" fmla="*/ 231 w 242"/>
                      <a:gd name="T3" fmla="*/ 10 h 91"/>
                      <a:gd name="T4" fmla="*/ 221 w 242"/>
                      <a:gd name="T5" fmla="*/ 4 h 91"/>
                      <a:gd name="T6" fmla="*/ 209 w 242"/>
                      <a:gd name="T7" fmla="*/ 2 h 91"/>
                      <a:gd name="T8" fmla="*/ 196 w 242"/>
                      <a:gd name="T9" fmla="*/ 0 h 91"/>
                      <a:gd name="T10" fmla="*/ 183 w 242"/>
                      <a:gd name="T11" fmla="*/ 0 h 91"/>
                      <a:gd name="T12" fmla="*/ 174 w 242"/>
                      <a:gd name="T13" fmla="*/ 2 h 91"/>
                      <a:gd name="T14" fmla="*/ 165 w 242"/>
                      <a:gd name="T15" fmla="*/ 4 h 91"/>
                      <a:gd name="T16" fmla="*/ 157 w 242"/>
                      <a:gd name="T17" fmla="*/ 9 h 91"/>
                      <a:gd name="T18" fmla="*/ 150 w 242"/>
                      <a:gd name="T19" fmla="*/ 13 h 91"/>
                      <a:gd name="T20" fmla="*/ 139 w 242"/>
                      <a:gd name="T21" fmla="*/ 20 h 91"/>
                      <a:gd name="T22" fmla="*/ 133 w 242"/>
                      <a:gd name="T23" fmla="*/ 27 h 91"/>
                      <a:gd name="T24" fmla="*/ 128 w 242"/>
                      <a:gd name="T25" fmla="*/ 34 h 91"/>
                      <a:gd name="T26" fmla="*/ 123 w 242"/>
                      <a:gd name="T27" fmla="*/ 41 h 91"/>
                      <a:gd name="T28" fmla="*/ 118 w 242"/>
                      <a:gd name="T29" fmla="*/ 47 h 91"/>
                      <a:gd name="T30" fmla="*/ 114 w 242"/>
                      <a:gd name="T31" fmla="*/ 54 h 91"/>
                      <a:gd name="T32" fmla="*/ 108 w 242"/>
                      <a:gd name="T33" fmla="*/ 61 h 91"/>
                      <a:gd name="T34" fmla="*/ 102 w 242"/>
                      <a:gd name="T35" fmla="*/ 67 h 91"/>
                      <a:gd name="T36" fmla="*/ 96 w 242"/>
                      <a:gd name="T37" fmla="*/ 73 h 91"/>
                      <a:gd name="T38" fmla="*/ 89 w 242"/>
                      <a:gd name="T39" fmla="*/ 76 h 91"/>
                      <a:gd name="T40" fmla="*/ 82 w 242"/>
                      <a:gd name="T41" fmla="*/ 80 h 91"/>
                      <a:gd name="T42" fmla="*/ 76 w 242"/>
                      <a:gd name="T43" fmla="*/ 84 h 91"/>
                      <a:gd name="T44" fmla="*/ 67 w 242"/>
                      <a:gd name="T45" fmla="*/ 86 h 91"/>
                      <a:gd name="T46" fmla="*/ 61 w 242"/>
                      <a:gd name="T47" fmla="*/ 88 h 91"/>
                      <a:gd name="T48" fmla="*/ 53 w 242"/>
                      <a:gd name="T49" fmla="*/ 90 h 91"/>
                      <a:gd name="T50" fmla="*/ 45 w 242"/>
                      <a:gd name="T51" fmla="*/ 90 h 91"/>
                      <a:gd name="T52" fmla="*/ 37 w 242"/>
                      <a:gd name="T53" fmla="*/ 87 h 91"/>
                      <a:gd name="T54" fmla="*/ 27 w 242"/>
                      <a:gd name="T55" fmla="*/ 87 h 91"/>
                      <a:gd name="T56" fmla="*/ 22 w 242"/>
                      <a:gd name="T57" fmla="*/ 85 h 91"/>
                      <a:gd name="T58" fmla="*/ 16 w 242"/>
                      <a:gd name="T59" fmla="*/ 82 h 91"/>
                      <a:gd name="T60" fmla="*/ 9 w 242"/>
                      <a:gd name="T61" fmla="*/ 79 h 91"/>
                      <a:gd name="T62" fmla="*/ 4 w 242"/>
                      <a:gd name="T63" fmla="*/ 75 h 91"/>
                      <a:gd name="T64" fmla="*/ 0 w 242"/>
                      <a:gd name="T65" fmla="*/ 73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2" h="91">
                        <a:moveTo>
                          <a:pt x="241" y="17"/>
                        </a:moveTo>
                        <a:lnTo>
                          <a:pt x="231" y="10"/>
                        </a:lnTo>
                        <a:lnTo>
                          <a:pt x="221" y="4"/>
                        </a:lnTo>
                        <a:lnTo>
                          <a:pt x="209" y="2"/>
                        </a:lnTo>
                        <a:lnTo>
                          <a:pt x="196" y="0"/>
                        </a:lnTo>
                        <a:lnTo>
                          <a:pt x="183" y="0"/>
                        </a:lnTo>
                        <a:lnTo>
                          <a:pt x="174" y="2"/>
                        </a:lnTo>
                        <a:lnTo>
                          <a:pt x="165" y="4"/>
                        </a:lnTo>
                        <a:lnTo>
                          <a:pt x="157" y="9"/>
                        </a:lnTo>
                        <a:lnTo>
                          <a:pt x="150" y="13"/>
                        </a:lnTo>
                        <a:lnTo>
                          <a:pt x="139" y="20"/>
                        </a:lnTo>
                        <a:lnTo>
                          <a:pt x="133" y="27"/>
                        </a:lnTo>
                        <a:lnTo>
                          <a:pt x="128" y="34"/>
                        </a:lnTo>
                        <a:lnTo>
                          <a:pt x="123" y="41"/>
                        </a:lnTo>
                        <a:lnTo>
                          <a:pt x="118" y="47"/>
                        </a:lnTo>
                        <a:lnTo>
                          <a:pt x="114" y="54"/>
                        </a:lnTo>
                        <a:lnTo>
                          <a:pt x="108" y="61"/>
                        </a:lnTo>
                        <a:lnTo>
                          <a:pt x="102" y="67"/>
                        </a:lnTo>
                        <a:lnTo>
                          <a:pt x="96" y="73"/>
                        </a:lnTo>
                        <a:lnTo>
                          <a:pt x="89" y="76"/>
                        </a:lnTo>
                        <a:lnTo>
                          <a:pt x="82" y="80"/>
                        </a:lnTo>
                        <a:lnTo>
                          <a:pt x="76" y="84"/>
                        </a:lnTo>
                        <a:lnTo>
                          <a:pt x="67" y="86"/>
                        </a:lnTo>
                        <a:lnTo>
                          <a:pt x="61" y="88"/>
                        </a:lnTo>
                        <a:lnTo>
                          <a:pt x="53" y="90"/>
                        </a:lnTo>
                        <a:lnTo>
                          <a:pt x="45" y="90"/>
                        </a:lnTo>
                        <a:lnTo>
                          <a:pt x="37" y="87"/>
                        </a:lnTo>
                        <a:lnTo>
                          <a:pt x="27" y="87"/>
                        </a:lnTo>
                        <a:lnTo>
                          <a:pt x="22" y="85"/>
                        </a:lnTo>
                        <a:lnTo>
                          <a:pt x="16" y="82"/>
                        </a:lnTo>
                        <a:lnTo>
                          <a:pt x="9" y="79"/>
                        </a:lnTo>
                        <a:lnTo>
                          <a:pt x="4" y="75"/>
                        </a:lnTo>
                        <a:lnTo>
                          <a:pt x="0" y="73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393" name="Freeform 73"/>
                  <p:cNvSpPr>
                    <a:spLocks/>
                  </p:cNvSpPr>
                  <p:nvPr/>
                </p:nvSpPr>
                <p:spPr bwMode="auto">
                  <a:xfrm>
                    <a:off x="2749" y="3009"/>
                    <a:ext cx="240" cy="92"/>
                  </a:xfrm>
                  <a:custGeom>
                    <a:avLst/>
                    <a:gdLst>
                      <a:gd name="T0" fmla="*/ 239 w 240"/>
                      <a:gd name="T1" fmla="*/ 17 h 92"/>
                      <a:gd name="T2" fmla="*/ 229 w 240"/>
                      <a:gd name="T3" fmla="*/ 10 h 92"/>
                      <a:gd name="T4" fmla="*/ 219 w 240"/>
                      <a:gd name="T5" fmla="*/ 5 h 92"/>
                      <a:gd name="T6" fmla="*/ 207 w 240"/>
                      <a:gd name="T7" fmla="*/ 2 h 92"/>
                      <a:gd name="T8" fmla="*/ 195 w 240"/>
                      <a:gd name="T9" fmla="*/ 0 h 92"/>
                      <a:gd name="T10" fmla="*/ 183 w 240"/>
                      <a:gd name="T11" fmla="*/ 0 h 92"/>
                      <a:gd name="T12" fmla="*/ 173 w 240"/>
                      <a:gd name="T13" fmla="*/ 2 h 92"/>
                      <a:gd name="T14" fmla="*/ 163 w 240"/>
                      <a:gd name="T15" fmla="*/ 5 h 92"/>
                      <a:gd name="T16" fmla="*/ 156 w 240"/>
                      <a:gd name="T17" fmla="*/ 9 h 92"/>
                      <a:gd name="T18" fmla="*/ 148 w 240"/>
                      <a:gd name="T19" fmla="*/ 14 h 92"/>
                      <a:gd name="T20" fmla="*/ 139 w 240"/>
                      <a:gd name="T21" fmla="*/ 20 h 92"/>
                      <a:gd name="T22" fmla="*/ 132 w 240"/>
                      <a:gd name="T23" fmla="*/ 27 h 92"/>
                      <a:gd name="T24" fmla="*/ 127 w 240"/>
                      <a:gd name="T25" fmla="*/ 34 h 92"/>
                      <a:gd name="T26" fmla="*/ 122 w 240"/>
                      <a:gd name="T27" fmla="*/ 41 h 92"/>
                      <a:gd name="T28" fmla="*/ 117 w 240"/>
                      <a:gd name="T29" fmla="*/ 47 h 92"/>
                      <a:gd name="T30" fmla="*/ 113 w 240"/>
                      <a:gd name="T31" fmla="*/ 55 h 92"/>
                      <a:gd name="T32" fmla="*/ 107 w 240"/>
                      <a:gd name="T33" fmla="*/ 62 h 92"/>
                      <a:gd name="T34" fmla="*/ 101 w 240"/>
                      <a:gd name="T35" fmla="*/ 68 h 92"/>
                      <a:gd name="T36" fmla="*/ 95 w 240"/>
                      <a:gd name="T37" fmla="*/ 74 h 92"/>
                      <a:gd name="T38" fmla="*/ 88 w 240"/>
                      <a:gd name="T39" fmla="*/ 78 h 92"/>
                      <a:gd name="T40" fmla="*/ 82 w 240"/>
                      <a:gd name="T41" fmla="*/ 81 h 92"/>
                      <a:gd name="T42" fmla="*/ 75 w 240"/>
                      <a:gd name="T43" fmla="*/ 85 h 92"/>
                      <a:gd name="T44" fmla="*/ 67 w 240"/>
                      <a:gd name="T45" fmla="*/ 87 h 92"/>
                      <a:gd name="T46" fmla="*/ 61 w 240"/>
                      <a:gd name="T47" fmla="*/ 89 h 92"/>
                      <a:gd name="T48" fmla="*/ 53 w 240"/>
                      <a:gd name="T49" fmla="*/ 91 h 92"/>
                      <a:gd name="T50" fmla="*/ 45 w 240"/>
                      <a:gd name="T51" fmla="*/ 91 h 92"/>
                      <a:gd name="T52" fmla="*/ 36 w 240"/>
                      <a:gd name="T53" fmla="*/ 88 h 92"/>
                      <a:gd name="T54" fmla="*/ 27 w 240"/>
                      <a:gd name="T55" fmla="*/ 88 h 92"/>
                      <a:gd name="T56" fmla="*/ 22 w 240"/>
                      <a:gd name="T57" fmla="*/ 86 h 92"/>
                      <a:gd name="T58" fmla="*/ 16 w 240"/>
                      <a:gd name="T59" fmla="*/ 83 h 92"/>
                      <a:gd name="T60" fmla="*/ 8 w 240"/>
                      <a:gd name="T61" fmla="*/ 79 h 92"/>
                      <a:gd name="T62" fmla="*/ 4 w 240"/>
                      <a:gd name="T63" fmla="*/ 75 h 92"/>
                      <a:gd name="T64" fmla="*/ 0 w 240"/>
                      <a:gd name="T65" fmla="*/ 73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0" h="92">
                        <a:moveTo>
                          <a:pt x="239" y="17"/>
                        </a:moveTo>
                        <a:lnTo>
                          <a:pt x="229" y="10"/>
                        </a:lnTo>
                        <a:lnTo>
                          <a:pt x="219" y="5"/>
                        </a:lnTo>
                        <a:lnTo>
                          <a:pt x="207" y="2"/>
                        </a:lnTo>
                        <a:lnTo>
                          <a:pt x="195" y="0"/>
                        </a:lnTo>
                        <a:lnTo>
                          <a:pt x="183" y="0"/>
                        </a:lnTo>
                        <a:lnTo>
                          <a:pt x="173" y="2"/>
                        </a:lnTo>
                        <a:lnTo>
                          <a:pt x="163" y="5"/>
                        </a:lnTo>
                        <a:lnTo>
                          <a:pt x="156" y="9"/>
                        </a:lnTo>
                        <a:lnTo>
                          <a:pt x="148" y="14"/>
                        </a:lnTo>
                        <a:lnTo>
                          <a:pt x="139" y="20"/>
                        </a:lnTo>
                        <a:lnTo>
                          <a:pt x="132" y="27"/>
                        </a:lnTo>
                        <a:lnTo>
                          <a:pt x="127" y="34"/>
                        </a:lnTo>
                        <a:lnTo>
                          <a:pt x="122" y="41"/>
                        </a:lnTo>
                        <a:lnTo>
                          <a:pt x="117" y="47"/>
                        </a:lnTo>
                        <a:lnTo>
                          <a:pt x="113" y="55"/>
                        </a:lnTo>
                        <a:lnTo>
                          <a:pt x="107" y="62"/>
                        </a:lnTo>
                        <a:lnTo>
                          <a:pt x="101" y="68"/>
                        </a:lnTo>
                        <a:lnTo>
                          <a:pt x="95" y="74"/>
                        </a:lnTo>
                        <a:lnTo>
                          <a:pt x="88" y="78"/>
                        </a:lnTo>
                        <a:lnTo>
                          <a:pt x="82" y="81"/>
                        </a:lnTo>
                        <a:lnTo>
                          <a:pt x="75" y="85"/>
                        </a:lnTo>
                        <a:lnTo>
                          <a:pt x="67" y="87"/>
                        </a:lnTo>
                        <a:lnTo>
                          <a:pt x="61" y="89"/>
                        </a:lnTo>
                        <a:lnTo>
                          <a:pt x="53" y="91"/>
                        </a:lnTo>
                        <a:lnTo>
                          <a:pt x="45" y="91"/>
                        </a:lnTo>
                        <a:lnTo>
                          <a:pt x="36" y="88"/>
                        </a:lnTo>
                        <a:lnTo>
                          <a:pt x="27" y="88"/>
                        </a:lnTo>
                        <a:lnTo>
                          <a:pt x="22" y="86"/>
                        </a:lnTo>
                        <a:lnTo>
                          <a:pt x="16" y="83"/>
                        </a:lnTo>
                        <a:lnTo>
                          <a:pt x="8" y="79"/>
                        </a:lnTo>
                        <a:lnTo>
                          <a:pt x="4" y="75"/>
                        </a:lnTo>
                        <a:lnTo>
                          <a:pt x="0" y="73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394" name="Freeform 74"/>
                  <p:cNvSpPr>
                    <a:spLocks/>
                  </p:cNvSpPr>
                  <p:nvPr/>
                </p:nvSpPr>
                <p:spPr bwMode="auto">
                  <a:xfrm>
                    <a:off x="2587" y="3009"/>
                    <a:ext cx="241" cy="91"/>
                  </a:xfrm>
                  <a:custGeom>
                    <a:avLst/>
                    <a:gdLst>
                      <a:gd name="T0" fmla="*/ 240 w 241"/>
                      <a:gd name="T1" fmla="*/ 16 h 91"/>
                      <a:gd name="T2" fmla="*/ 230 w 241"/>
                      <a:gd name="T3" fmla="*/ 9 h 91"/>
                      <a:gd name="T4" fmla="*/ 220 w 241"/>
                      <a:gd name="T5" fmla="*/ 4 h 91"/>
                      <a:gd name="T6" fmla="*/ 208 w 241"/>
                      <a:gd name="T7" fmla="*/ 1 h 91"/>
                      <a:gd name="T8" fmla="*/ 196 w 241"/>
                      <a:gd name="T9" fmla="*/ 0 h 91"/>
                      <a:gd name="T10" fmla="*/ 182 w 241"/>
                      <a:gd name="T11" fmla="*/ 0 h 91"/>
                      <a:gd name="T12" fmla="*/ 174 w 241"/>
                      <a:gd name="T13" fmla="*/ 2 h 91"/>
                      <a:gd name="T14" fmla="*/ 164 w 241"/>
                      <a:gd name="T15" fmla="*/ 4 h 91"/>
                      <a:gd name="T16" fmla="*/ 156 w 241"/>
                      <a:gd name="T17" fmla="*/ 8 h 91"/>
                      <a:gd name="T18" fmla="*/ 149 w 241"/>
                      <a:gd name="T19" fmla="*/ 13 h 91"/>
                      <a:gd name="T20" fmla="*/ 139 w 241"/>
                      <a:gd name="T21" fmla="*/ 20 h 91"/>
                      <a:gd name="T22" fmla="*/ 133 w 241"/>
                      <a:gd name="T23" fmla="*/ 27 h 91"/>
                      <a:gd name="T24" fmla="*/ 128 w 241"/>
                      <a:gd name="T25" fmla="*/ 34 h 91"/>
                      <a:gd name="T26" fmla="*/ 123 w 241"/>
                      <a:gd name="T27" fmla="*/ 40 h 91"/>
                      <a:gd name="T28" fmla="*/ 118 w 241"/>
                      <a:gd name="T29" fmla="*/ 46 h 91"/>
                      <a:gd name="T30" fmla="*/ 113 w 241"/>
                      <a:gd name="T31" fmla="*/ 54 h 91"/>
                      <a:gd name="T32" fmla="*/ 108 w 241"/>
                      <a:gd name="T33" fmla="*/ 61 h 91"/>
                      <a:gd name="T34" fmla="*/ 102 w 241"/>
                      <a:gd name="T35" fmla="*/ 67 h 91"/>
                      <a:gd name="T36" fmla="*/ 96 w 241"/>
                      <a:gd name="T37" fmla="*/ 72 h 91"/>
                      <a:gd name="T38" fmla="*/ 88 w 241"/>
                      <a:gd name="T39" fmla="*/ 76 h 91"/>
                      <a:gd name="T40" fmla="*/ 82 w 241"/>
                      <a:gd name="T41" fmla="*/ 80 h 91"/>
                      <a:gd name="T42" fmla="*/ 76 w 241"/>
                      <a:gd name="T43" fmla="*/ 84 h 91"/>
                      <a:gd name="T44" fmla="*/ 67 w 241"/>
                      <a:gd name="T45" fmla="*/ 86 h 91"/>
                      <a:gd name="T46" fmla="*/ 61 w 241"/>
                      <a:gd name="T47" fmla="*/ 87 h 91"/>
                      <a:gd name="T48" fmla="*/ 53 w 241"/>
                      <a:gd name="T49" fmla="*/ 90 h 91"/>
                      <a:gd name="T50" fmla="*/ 45 w 241"/>
                      <a:gd name="T51" fmla="*/ 88 h 91"/>
                      <a:gd name="T52" fmla="*/ 37 w 241"/>
                      <a:gd name="T53" fmla="*/ 87 h 91"/>
                      <a:gd name="T54" fmla="*/ 27 w 241"/>
                      <a:gd name="T55" fmla="*/ 87 h 91"/>
                      <a:gd name="T56" fmla="*/ 22 w 241"/>
                      <a:gd name="T57" fmla="*/ 85 h 91"/>
                      <a:gd name="T58" fmla="*/ 16 w 241"/>
                      <a:gd name="T59" fmla="*/ 82 h 91"/>
                      <a:gd name="T60" fmla="*/ 9 w 241"/>
                      <a:gd name="T61" fmla="*/ 78 h 91"/>
                      <a:gd name="T62" fmla="*/ 4 w 241"/>
                      <a:gd name="T63" fmla="*/ 74 h 91"/>
                      <a:gd name="T64" fmla="*/ 0 w 241"/>
                      <a:gd name="T65" fmla="*/ 72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1" h="91">
                        <a:moveTo>
                          <a:pt x="240" y="16"/>
                        </a:moveTo>
                        <a:lnTo>
                          <a:pt x="230" y="9"/>
                        </a:lnTo>
                        <a:lnTo>
                          <a:pt x="220" y="4"/>
                        </a:lnTo>
                        <a:lnTo>
                          <a:pt x="208" y="1"/>
                        </a:lnTo>
                        <a:lnTo>
                          <a:pt x="196" y="0"/>
                        </a:lnTo>
                        <a:lnTo>
                          <a:pt x="182" y="0"/>
                        </a:lnTo>
                        <a:lnTo>
                          <a:pt x="174" y="2"/>
                        </a:lnTo>
                        <a:lnTo>
                          <a:pt x="164" y="4"/>
                        </a:lnTo>
                        <a:lnTo>
                          <a:pt x="156" y="8"/>
                        </a:lnTo>
                        <a:lnTo>
                          <a:pt x="149" y="13"/>
                        </a:lnTo>
                        <a:lnTo>
                          <a:pt x="139" y="20"/>
                        </a:lnTo>
                        <a:lnTo>
                          <a:pt x="133" y="27"/>
                        </a:lnTo>
                        <a:lnTo>
                          <a:pt x="128" y="34"/>
                        </a:lnTo>
                        <a:lnTo>
                          <a:pt x="123" y="40"/>
                        </a:lnTo>
                        <a:lnTo>
                          <a:pt x="118" y="46"/>
                        </a:lnTo>
                        <a:lnTo>
                          <a:pt x="113" y="54"/>
                        </a:lnTo>
                        <a:lnTo>
                          <a:pt x="108" y="61"/>
                        </a:lnTo>
                        <a:lnTo>
                          <a:pt x="102" y="67"/>
                        </a:lnTo>
                        <a:lnTo>
                          <a:pt x="96" y="72"/>
                        </a:lnTo>
                        <a:lnTo>
                          <a:pt x="88" y="76"/>
                        </a:lnTo>
                        <a:lnTo>
                          <a:pt x="82" y="80"/>
                        </a:lnTo>
                        <a:lnTo>
                          <a:pt x="76" y="84"/>
                        </a:lnTo>
                        <a:lnTo>
                          <a:pt x="67" y="86"/>
                        </a:lnTo>
                        <a:lnTo>
                          <a:pt x="61" y="87"/>
                        </a:lnTo>
                        <a:lnTo>
                          <a:pt x="53" y="90"/>
                        </a:lnTo>
                        <a:lnTo>
                          <a:pt x="45" y="88"/>
                        </a:lnTo>
                        <a:lnTo>
                          <a:pt x="37" y="87"/>
                        </a:lnTo>
                        <a:lnTo>
                          <a:pt x="27" y="87"/>
                        </a:lnTo>
                        <a:lnTo>
                          <a:pt x="22" y="85"/>
                        </a:lnTo>
                        <a:lnTo>
                          <a:pt x="16" y="82"/>
                        </a:lnTo>
                        <a:lnTo>
                          <a:pt x="9" y="78"/>
                        </a:lnTo>
                        <a:lnTo>
                          <a:pt x="4" y="74"/>
                        </a:lnTo>
                        <a:lnTo>
                          <a:pt x="0" y="72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6395" name="Group 75"/>
                <p:cNvGrpSpPr>
                  <a:grpSpLocks/>
                </p:cNvGrpSpPr>
                <p:nvPr/>
              </p:nvGrpSpPr>
              <p:grpSpPr bwMode="auto">
                <a:xfrm>
                  <a:off x="2105" y="3009"/>
                  <a:ext cx="565" cy="92"/>
                  <a:chOff x="2105" y="3009"/>
                  <a:chExt cx="565" cy="92"/>
                </a:xfrm>
              </p:grpSpPr>
              <p:sp>
                <p:nvSpPr>
                  <p:cNvPr id="56396" name="Freeform 76"/>
                  <p:cNvSpPr>
                    <a:spLocks/>
                  </p:cNvSpPr>
                  <p:nvPr/>
                </p:nvSpPr>
                <p:spPr bwMode="auto">
                  <a:xfrm>
                    <a:off x="2428" y="3009"/>
                    <a:ext cx="242" cy="91"/>
                  </a:xfrm>
                  <a:custGeom>
                    <a:avLst/>
                    <a:gdLst>
                      <a:gd name="T0" fmla="*/ 241 w 242"/>
                      <a:gd name="T1" fmla="*/ 17 h 91"/>
                      <a:gd name="T2" fmla="*/ 231 w 242"/>
                      <a:gd name="T3" fmla="*/ 10 h 91"/>
                      <a:gd name="T4" fmla="*/ 221 w 242"/>
                      <a:gd name="T5" fmla="*/ 4 h 91"/>
                      <a:gd name="T6" fmla="*/ 209 w 242"/>
                      <a:gd name="T7" fmla="*/ 2 h 91"/>
                      <a:gd name="T8" fmla="*/ 196 w 242"/>
                      <a:gd name="T9" fmla="*/ 0 h 91"/>
                      <a:gd name="T10" fmla="*/ 183 w 242"/>
                      <a:gd name="T11" fmla="*/ 0 h 91"/>
                      <a:gd name="T12" fmla="*/ 174 w 242"/>
                      <a:gd name="T13" fmla="*/ 2 h 91"/>
                      <a:gd name="T14" fmla="*/ 165 w 242"/>
                      <a:gd name="T15" fmla="*/ 4 h 91"/>
                      <a:gd name="T16" fmla="*/ 157 w 242"/>
                      <a:gd name="T17" fmla="*/ 9 h 91"/>
                      <a:gd name="T18" fmla="*/ 150 w 242"/>
                      <a:gd name="T19" fmla="*/ 13 h 91"/>
                      <a:gd name="T20" fmla="*/ 139 w 242"/>
                      <a:gd name="T21" fmla="*/ 20 h 91"/>
                      <a:gd name="T22" fmla="*/ 133 w 242"/>
                      <a:gd name="T23" fmla="*/ 27 h 91"/>
                      <a:gd name="T24" fmla="*/ 128 w 242"/>
                      <a:gd name="T25" fmla="*/ 34 h 91"/>
                      <a:gd name="T26" fmla="*/ 123 w 242"/>
                      <a:gd name="T27" fmla="*/ 41 h 91"/>
                      <a:gd name="T28" fmla="*/ 118 w 242"/>
                      <a:gd name="T29" fmla="*/ 47 h 91"/>
                      <a:gd name="T30" fmla="*/ 114 w 242"/>
                      <a:gd name="T31" fmla="*/ 54 h 91"/>
                      <a:gd name="T32" fmla="*/ 108 w 242"/>
                      <a:gd name="T33" fmla="*/ 61 h 91"/>
                      <a:gd name="T34" fmla="*/ 102 w 242"/>
                      <a:gd name="T35" fmla="*/ 67 h 91"/>
                      <a:gd name="T36" fmla="*/ 96 w 242"/>
                      <a:gd name="T37" fmla="*/ 73 h 91"/>
                      <a:gd name="T38" fmla="*/ 89 w 242"/>
                      <a:gd name="T39" fmla="*/ 76 h 91"/>
                      <a:gd name="T40" fmla="*/ 82 w 242"/>
                      <a:gd name="T41" fmla="*/ 80 h 91"/>
                      <a:gd name="T42" fmla="*/ 76 w 242"/>
                      <a:gd name="T43" fmla="*/ 84 h 91"/>
                      <a:gd name="T44" fmla="*/ 67 w 242"/>
                      <a:gd name="T45" fmla="*/ 86 h 91"/>
                      <a:gd name="T46" fmla="*/ 61 w 242"/>
                      <a:gd name="T47" fmla="*/ 88 h 91"/>
                      <a:gd name="T48" fmla="*/ 53 w 242"/>
                      <a:gd name="T49" fmla="*/ 90 h 91"/>
                      <a:gd name="T50" fmla="*/ 45 w 242"/>
                      <a:gd name="T51" fmla="*/ 90 h 91"/>
                      <a:gd name="T52" fmla="*/ 37 w 242"/>
                      <a:gd name="T53" fmla="*/ 87 h 91"/>
                      <a:gd name="T54" fmla="*/ 27 w 242"/>
                      <a:gd name="T55" fmla="*/ 87 h 91"/>
                      <a:gd name="T56" fmla="*/ 22 w 242"/>
                      <a:gd name="T57" fmla="*/ 85 h 91"/>
                      <a:gd name="T58" fmla="*/ 16 w 242"/>
                      <a:gd name="T59" fmla="*/ 82 h 91"/>
                      <a:gd name="T60" fmla="*/ 9 w 242"/>
                      <a:gd name="T61" fmla="*/ 79 h 91"/>
                      <a:gd name="T62" fmla="*/ 4 w 242"/>
                      <a:gd name="T63" fmla="*/ 75 h 91"/>
                      <a:gd name="T64" fmla="*/ 0 w 242"/>
                      <a:gd name="T65" fmla="*/ 73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2" h="91">
                        <a:moveTo>
                          <a:pt x="241" y="17"/>
                        </a:moveTo>
                        <a:lnTo>
                          <a:pt x="231" y="10"/>
                        </a:lnTo>
                        <a:lnTo>
                          <a:pt x="221" y="4"/>
                        </a:lnTo>
                        <a:lnTo>
                          <a:pt x="209" y="2"/>
                        </a:lnTo>
                        <a:lnTo>
                          <a:pt x="196" y="0"/>
                        </a:lnTo>
                        <a:lnTo>
                          <a:pt x="183" y="0"/>
                        </a:lnTo>
                        <a:lnTo>
                          <a:pt x="174" y="2"/>
                        </a:lnTo>
                        <a:lnTo>
                          <a:pt x="165" y="4"/>
                        </a:lnTo>
                        <a:lnTo>
                          <a:pt x="157" y="9"/>
                        </a:lnTo>
                        <a:lnTo>
                          <a:pt x="150" y="13"/>
                        </a:lnTo>
                        <a:lnTo>
                          <a:pt x="139" y="20"/>
                        </a:lnTo>
                        <a:lnTo>
                          <a:pt x="133" y="27"/>
                        </a:lnTo>
                        <a:lnTo>
                          <a:pt x="128" y="34"/>
                        </a:lnTo>
                        <a:lnTo>
                          <a:pt x="123" y="41"/>
                        </a:lnTo>
                        <a:lnTo>
                          <a:pt x="118" y="47"/>
                        </a:lnTo>
                        <a:lnTo>
                          <a:pt x="114" y="54"/>
                        </a:lnTo>
                        <a:lnTo>
                          <a:pt x="108" y="61"/>
                        </a:lnTo>
                        <a:lnTo>
                          <a:pt x="102" y="67"/>
                        </a:lnTo>
                        <a:lnTo>
                          <a:pt x="96" y="73"/>
                        </a:lnTo>
                        <a:lnTo>
                          <a:pt x="89" y="76"/>
                        </a:lnTo>
                        <a:lnTo>
                          <a:pt x="82" y="80"/>
                        </a:lnTo>
                        <a:lnTo>
                          <a:pt x="76" y="84"/>
                        </a:lnTo>
                        <a:lnTo>
                          <a:pt x="67" y="86"/>
                        </a:lnTo>
                        <a:lnTo>
                          <a:pt x="61" y="88"/>
                        </a:lnTo>
                        <a:lnTo>
                          <a:pt x="53" y="90"/>
                        </a:lnTo>
                        <a:lnTo>
                          <a:pt x="45" y="90"/>
                        </a:lnTo>
                        <a:lnTo>
                          <a:pt x="37" y="87"/>
                        </a:lnTo>
                        <a:lnTo>
                          <a:pt x="27" y="87"/>
                        </a:lnTo>
                        <a:lnTo>
                          <a:pt x="22" y="85"/>
                        </a:lnTo>
                        <a:lnTo>
                          <a:pt x="16" y="82"/>
                        </a:lnTo>
                        <a:lnTo>
                          <a:pt x="9" y="79"/>
                        </a:lnTo>
                        <a:lnTo>
                          <a:pt x="4" y="75"/>
                        </a:lnTo>
                        <a:lnTo>
                          <a:pt x="0" y="73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397" name="Freeform 77"/>
                  <p:cNvSpPr>
                    <a:spLocks/>
                  </p:cNvSpPr>
                  <p:nvPr/>
                </p:nvSpPr>
                <p:spPr bwMode="auto">
                  <a:xfrm>
                    <a:off x="2267" y="3009"/>
                    <a:ext cx="241" cy="92"/>
                  </a:xfrm>
                  <a:custGeom>
                    <a:avLst/>
                    <a:gdLst>
                      <a:gd name="T0" fmla="*/ 240 w 241"/>
                      <a:gd name="T1" fmla="*/ 17 h 92"/>
                      <a:gd name="T2" fmla="*/ 230 w 241"/>
                      <a:gd name="T3" fmla="*/ 10 h 92"/>
                      <a:gd name="T4" fmla="*/ 220 w 241"/>
                      <a:gd name="T5" fmla="*/ 5 h 92"/>
                      <a:gd name="T6" fmla="*/ 208 w 241"/>
                      <a:gd name="T7" fmla="*/ 2 h 92"/>
                      <a:gd name="T8" fmla="*/ 196 w 241"/>
                      <a:gd name="T9" fmla="*/ 0 h 92"/>
                      <a:gd name="T10" fmla="*/ 182 w 241"/>
                      <a:gd name="T11" fmla="*/ 0 h 92"/>
                      <a:gd name="T12" fmla="*/ 174 w 241"/>
                      <a:gd name="T13" fmla="*/ 2 h 92"/>
                      <a:gd name="T14" fmla="*/ 164 w 241"/>
                      <a:gd name="T15" fmla="*/ 5 h 92"/>
                      <a:gd name="T16" fmla="*/ 156 w 241"/>
                      <a:gd name="T17" fmla="*/ 9 h 92"/>
                      <a:gd name="T18" fmla="*/ 149 w 241"/>
                      <a:gd name="T19" fmla="*/ 14 h 92"/>
                      <a:gd name="T20" fmla="*/ 139 w 241"/>
                      <a:gd name="T21" fmla="*/ 20 h 92"/>
                      <a:gd name="T22" fmla="*/ 133 w 241"/>
                      <a:gd name="T23" fmla="*/ 27 h 92"/>
                      <a:gd name="T24" fmla="*/ 128 w 241"/>
                      <a:gd name="T25" fmla="*/ 34 h 92"/>
                      <a:gd name="T26" fmla="*/ 123 w 241"/>
                      <a:gd name="T27" fmla="*/ 41 h 92"/>
                      <a:gd name="T28" fmla="*/ 118 w 241"/>
                      <a:gd name="T29" fmla="*/ 47 h 92"/>
                      <a:gd name="T30" fmla="*/ 113 w 241"/>
                      <a:gd name="T31" fmla="*/ 55 h 92"/>
                      <a:gd name="T32" fmla="*/ 107 w 241"/>
                      <a:gd name="T33" fmla="*/ 62 h 92"/>
                      <a:gd name="T34" fmla="*/ 102 w 241"/>
                      <a:gd name="T35" fmla="*/ 68 h 92"/>
                      <a:gd name="T36" fmla="*/ 95 w 241"/>
                      <a:gd name="T37" fmla="*/ 74 h 92"/>
                      <a:gd name="T38" fmla="*/ 88 w 241"/>
                      <a:gd name="T39" fmla="*/ 78 h 92"/>
                      <a:gd name="T40" fmla="*/ 82 w 241"/>
                      <a:gd name="T41" fmla="*/ 81 h 92"/>
                      <a:gd name="T42" fmla="*/ 76 w 241"/>
                      <a:gd name="T43" fmla="*/ 85 h 92"/>
                      <a:gd name="T44" fmla="*/ 67 w 241"/>
                      <a:gd name="T45" fmla="*/ 87 h 92"/>
                      <a:gd name="T46" fmla="*/ 61 w 241"/>
                      <a:gd name="T47" fmla="*/ 89 h 92"/>
                      <a:gd name="T48" fmla="*/ 53 w 241"/>
                      <a:gd name="T49" fmla="*/ 91 h 92"/>
                      <a:gd name="T50" fmla="*/ 45 w 241"/>
                      <a:gd name="T51" fmla="*/ 91 h 92"/>
                      <a:gd name="T52" fmla="*/ 37 w 241"/>
                      <a:gd name="T53" fmla="*/ 88 h 92"/>
                      <a:gd name="T54" fmla="*/ 27 w 241"/>
                      <a:gd name="T55" fmla="*/ 88 h 92"/>
                      <a:gd name="T56" fmla="*/ 22 w 241"/>
                      <a:gd name="T57" fmla="*/ 86 h 92"/>
                      <a:gd name="T58" fmla="*/ 16 w 241"/>
                      <a:gd name="T59" fmla="*/ 83 h 92"/>
                      <a:gd name="T60" fmla="*/ 8 w 241"/>
                      <a:gd name="T61" fmla="*/ 79 h 92"/>
                      <a:gd name="T62" fmla="*/ 4 w 241"/>
                      <a:gd name="T63" fmla="*/ 75 h 92"/>
                      <a:gd name="T64" fmla="*/ 0 w 241"/>
                      <a:gd name="T65" fmla="*/ 73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1" h="92">
                        <a:moveTo>
                          <a:pt x="240" y="17"/>
                        </a:moveTo>
                        <a:lnTo>
                          <a:pt x="230" y="10"/>
                        </a:lnTo>
                        <a:lnTo>
                          <a:pt x="220" y="5"/>
                        </a:lnTo>
                        <a:lnTo>
                          <a:pt x="208" y="2"/>
                        </a:lnTo>
                        <a:lnTo>
                          <a:pt x="196" y="0"/>
                        </a:lnTo>
                        <a:lnTo>
                          <a:pt x="182" y="0"/>
                        </a:lnTo>
                        <a:lnTo>
                          <a:pt x="174" y="2"/>
                        </a:lnTo>
                        <a:lnTo>
                          <a:pt x="164" y="5"/>
                        </a:lnTo>
                        <a:lnTo>
                          <a:pt x="156" y="9"/>
                        </a:lnTo>
                        <a:lnTo>
                          <a:pt x="149" y="14"/>
                        </a:lnTo>
                        <a:lnTo>
                          <a:pt x="139" y="20"/>
                        </a:lnTo>
                        <a:lnTo>
                          <a:pt x="133" y="27"/>
                        </a:lnTo>
                        <a:lnTo>
                          <a:pt x="128" y="34"/>
                        </a:lnTo>
                        <a:lnTo>
                          <a:pt x="123" y="41"/>
                        </a:lnTo>
                        <a:lnTo>
                          <a:pt x="118" y="47"/>
                        </a:lnTo>
                        <a:lnTo>
                          <a:pt x="113" y="55"/>
                        </a:lnTo>
                        <a:lnTo>
                          <a:pt x="107" y="62"/>
                        </a:lnTo>
                        <a:lnTo>
                          <a:pt x="102" y="68"/>
                        </a:lnTo>
                        <a:lnTo>
                          <a:pt x="95" y="74"/>
                        </a:lnTo>
                        <a:lnTo>
                          <a:pt x="88" y="78"/>
                        </a:lnTo>
                        <a:lnTo>
                          <a:pt x="82" y="81"/>
                        </a:lnTo>
                        <a:lnTo>
                          <a:pt x="76" y="85"/>
                        </a:lnTo>
                        <a:lnTo>
                          <a:pt x="67" y="87"/>
                        </a:lnTo>
                        <a:lnTo>
                          <a:pt x="61" y="89"/>
                        </a:lnTo>
                        <a:lnTo>
                          <a:pt x="53" y="91"/>
                        </a:lnTo>
                        <a:lnTo>
                          <a:pt x="45" y="91"/>
                        </a:lnTo>
                        <a:lnTo>
                          <a:pt x="37" y="88"/>
                        </a:lnTo>
                        <a:lnTo>
                          <a:pt x="27" y="88"/>
                        </a:lnTo>
                        <a:lnTo>
                          <a:pt x="22" y="86"/>
                        </a:lnTo>
                        <a:lnTo>
                          <a:pt x="16" y="83"/>
                        </a:lnTo>
                        <a:lnTo>
                          <a:pt x="8" y="79"/>
                        </a:lnTo>
                        <a:lnTo>
                          <a:pt x="4" y="75"/>
                        </a:lnTo>
                        <a:lnTo>
                          <a:pt x="0" y="73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398" name="Freeform 78"/>
                  <p:cNvSpPr>
                    <a:spLocks/>
                  </p:cNvSpPr>
                  <p:nvPr/>
                </p:nvSpPr>
                <p:spPr bwMode="auto">
                  <a:xfrm>
                    <a:off x="2105" y="3009"/>
                    <a:ext cx="241" cy="91"/>
                  </a:xfrm>
                  <a:custGeom>
                    <a:avLst/>
                    <a:gdLst>
                      <a:gd name="T0" fmla="*/ 240 w 241"/>
                      <a:gd name="T1" fmla="*/ 16 h 91"/>
                      <a:gd name="T2" fmla="*/ 230 w 241"/>
                      <a:gd name="T3" fmla="*/ 9 h 91"/>
                      <a:gd name="T4" fmla="*/ 220 w 241"/>
                      <a:gd name="T5" fmla="*/ 4 h 91"/>
                      <a:gd name="T6" fmla="*/ 208 w 241"/>
                      <a:gd name="T7" fmla="*/ 1 h 91"/>
                      <a:gd name="T8" fmla="*/ 196 w 241"/>
                      <a:gd name="T9" fmla="*/ 0 h 91"/>
                      <a:gd name="T10" fmla="*/ 182 w 241"/>
                      <a:gd name="T11" fmla="*/ 0 h 91"/>
                      <a:gd name="T12" fmla="*/ 174 w 241"/>
                      <a:gd name="T13" fmla="*/ 2 h 91"/>
                      <a:gd name="T14" fmla="*/ 164 w 241"/>
                      <a:gd name="T15" fmla="*/ 4 h 91"/>
                      <a:gd name="T16" fmla="*/ 156 w 241"/>
                      <a:gd name="T17" fmla="*/ 8 h 91"/>
                      <a:gd name="T18" fmla="*/ 149 w 241"/>
                      <a:gd name="T19" fmla="*/ 13 h 91"/>
                      <a:gd name="T20" fmla="*/ 139 w 241"/>
                      <a:gd name="T21" fmla="*/ 20 h 91"/>
                      <a:gd name="T22" fmla="*/ 133 w 241"/>
                      <a:gd name="T23" fmla="*/ 27 h 91"/>
                      <a:gd name="T24" fmla="*/ 128 w 241"/>
                      <a:gd name="T25" fmla="*/ 34 h 91"/>
                      <a:gd name="T26" fmla="*/ 123 w 241"/>
                      <a:gd name="T27" fmla="*/ 40 h 91"/>
                      <a:gd name="T28" fmla="*/ 118 w 241"/>
                      <a:gd name="T29" fmla="*/ 46 h 91"/>
                      <a:gd name="T30" fmla="*/ 113 w 241"/>
                      <a:gd name="T31" fmla="*/ 54 h 91"/>
                      <a:gd name="T32" fmla="*/ 108 w 241"/>
                      <a:gd name="T33" fmla="*/ 61 h 91"/>
                      <a:gd name="T34" fmla="*/ 102 w 241"/>
                      <a:gd name="T35" fmla="*/ 67 h 91"/>
                      <a:gd name="T36" fmla="*/ 96 w 241"/>
                      <a:gd name="T37" fmla="*/ 72 h 91"/>
                      <a:gd name="T38" fmla="*/ 88 w 241"/>
                      <a:gd name="T39" fmla="*/ 76 h 91"/>
                      <a:gd name="T40" fmla="*/ 82 w 241"/>
                      <a:gd name="T41" fmla="*/ 80 h 91"/>
                      <a:gd name="T42" fmla="*/ 76 w 241"/>
                      <a:gd name="T43" fmla="*/ 84 h 91"/>
                      <a:gd name="T44" fmla="*/ 67 w 241"/>
                      <a:gd name="T45" fmla="*/ 86 h 91"/>
                      <a:gd name="T46" fmla="*/ 61 w 241"/>
                      <a:gd name="T47" fmla="*/ 87 h 91"/>
                      <a:gd name="T48" fmla="*/ 53 w 241"/>
                      <a:gd name="T49" fmla="*/ 90 h 91"/>
                      <a:gd name="T50" fmla="*/ 45 w 241"/>
                      <a:gd name="T51" fmla="*/ 88 h 91"/>
                      <a:gd name="T52" fmla="*/ 37 w 241"/>
                      <a:gd name="T53" fmla="*/ 87 h 91"/>
                      <a:gd name="T54" fmla="*/ 27 w 241"/>
                      <a:gd name="T55" fmla="*/ 87 h 91"/>
                      <a:gd name="T56" fmla="*/ 22 w 241"/>
                      <a:gd name="T57" fmla="*/ 85 h 91"/>
                      <a:gd name="T58" fmla="*/ 16 w 241"/>
                      <a:gd name="T59" fmla="*/ 82 h 91"/>
                      <a:gd name="T60" fmla="*/ 9 w 241"/>
                      <a:gd name="T61" fmla="*/ 78 h 91"/>
                      <a:gd name="T62" fmla="*/ 4 w 241"/>
                      <a:gd name="T63" fmla="*/ 74 h 91"/>
                      <a:gd name="T64" fmla="*/ 0 w 241"/>
                      <a:gd name="T65" fmla="*/ 72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1" h="91">
                        <a:moveTo>
                          <a:pt x="240" y="16"/>
                        </a:moveTo>
                        <a:lnTo>
                          <a:pt x="230" y="9"/>
                        </a:lnTo>
                        <a:lnTo>
                          <a:pt x="220" y="4"/>
                        </a:lnTo>
                        <a:lnTo>
                          <a:pt x="208" y="1"/>
                        </a:lnTo>
                        <a:lnTo>
                          <a:pt x="196" y="0"/>
                        </a:lnTo>
                        <a:lnTo>
                          <a:pt x="182" y="0"/>
                        </a:lnTo>
                        <a:lnTo>
                          <a:pt x="174" y="2"/>
                        </a:lnTo>
                        <a:lnTo>
                          <a:pt x="164" y="4"/>
                        </a:lnTo>
                        <a:lnTo>
                          <a:pt x="156" y="8"/>
                        </a:lnTo>
                        <a:lnTo>
                          <a:pt x="149" y="13"/>
                        </a:lnTo>
                        <a:lnTo>
                          <a:pt x="139" y="20"/>
                        </a:lnTo>
                        <a:lnTo>
                          <a:pt x="133" y="27"/>
                        </a:lnTo>
                        <a:lnTo>
                          <a:pt x="128" y="34"/>
                        </a:lnTo>
                        <a:lnTo>
                          <a:pt x="123" y="40"/>
                        </a:lnTo>
                        <a:lnTo>
                          <a:pt x="118" y="46"/>
                        </a:lnTo>
                        <a:lnTo>
                          <a:pt x="113" y="54"/>
                        </a:lnTo>
                        <a:lnTo>
                          <a:pt x="108" y="61"/>
                        </a:lnTo>
                        <a:lnTo>
                          <a:pt x="102" y="67"/>
                        </a:lnTo>
                        <a:lnTo>
                          <a:pt x="96" y="72"/>
                        </a:lnTo>
                        <a:lnTo>
                          <a:pt x="88" y="76"/>
                        </a:lnTo>
                        <a:lnTo>
                          <a:pt x="82" y="80"/>
                        </a:lnTo>
                        <a:lnTo>
                          <a:pt x="76" y="84"/>
                        </a:lnTo>
                        <a:lnTo>
                          <a:pt x="67" y="86"/>
                        </a:lnTo>
                        <a:lnTo>
                          <a:pt x="61" y="87"/>
                        </a:lnTo>
                        <a:lnTo>
                          <a:pt x="53" y="90"/>
                        </a:lnTo>
                        <a:lnTo>
                          <a:pt x="45" y="88"/>
                        </a:lnTo>
                        <a:lnTo>
                          <a:pt x="37" y="87"/>
                        </a:lnTo>
                        <a:lnTo>
                          <a:pt x="27" y="87"/>
                        </a:lnTo>
                        <a:lnTo>
                          <a:pt x="22" y="85"/>
                        </a:lnTo>
                        <a:lnTo>
                          <a:pt x="16" y="82"/>
                        </a:lnTo>
                        <a:lnTo>
                          <a:pt x="9" y="78"/>
                        </a:lnTo>
                        <a:lnTo>
                          <a:pt x="4" y="74"/>
                        </a:lnTo>
                        <a:lnTo>
                          <a:pt x="0" y="72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  <p:sp>
          <p:nvSpPr>
            <p:cNvPr id="56399" name="Rectangle 79"/>
            <p:cNvSpPr>
              <a:spLocks noChangeArrowheads="1"/>
            </p:cNvSpPr>
            <p:nvPr/>
          </p:nvSpPr>
          <p:spPr bwMode="auto">
            <a:xfrm>
              <a:off x="3637" y="2304"/>
              <a:ext cx="1125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zh-CN" sz="1800">
                  <a:solidFill>
                    <a:schemeClr val="tx2"/>
                  </a:solidFill>
                  <a:latin typeface="Arial" pitchFamily="34" charset="0"/>
                </a:rPr>
                <a:t>FEXT</a:t>
              </a:r>
            </a:p>
          </p:txBody>
        </p:sp>
        <p:sp>
          <p:nvSpPr>
            <p:cNvPr id="56400" name="Freeform 80"/>
            <p:cNvSpPr>
              <a:spLocks/>
            </p:cNvSpPr>
            <p:nvPr/>
          </p:nvSpPr>
          <p:spPr bwMode="auto">
            <a:xfrm>
              <a:off x="2976" y="2106"/>
              <a:ext cx="977" cy="747"/>
            </a:xfrm>
            <a:custGeom>
              <a:avLst/>
              <a:gdLst>
                <a:gd name="T0" fmla="*/ 0 w 977"/>
                <a:gd name="T1" fmla="*/ 0 h 747"/>
                <a:gd name="T2" fmla="*/ 122 w 977"/>
                <a:gd name="T3" fmla="*/ 5 h 747"/>
                <a:gd name="T4" fmla="*/ 216 w 977"/>
                <a:gd name="T5" fmla="*/ 24 h 747"/>
                <a:gd name="T6" fmla="*/ 305 w 977"/>
                <a:gd name="T7" fmla="*/ 70 h 747"/>
                <a:gd name="T8" fmla="*/ 390 w 977"/>
                <a:gd name="T9" fmla="*/ 150 h 747"/>
                <a:gd name="T10" fmla="*/ 444 w 977"/>
                <a:gd name="T11" fmla="*/ 244 h 747"/>
                <a:gd name="T12" fmla="*/ 506 w 977"/>
                <a:gd name="T13" fmla="*/ 376 h 747"/>
                <a:gd name="T14" fmla="*/ 553 w 977"/>
                <a:gd name="T15" fmla="*/ 478 h 747"/>
                <a:gd name="T16" fmla="*/ 600 w 977"/>
                <a:gd name="T17" fmla="*/ 573 h 747"/>
                <a:gd name="T18" fmla="*/ 646 w 977"/>
                <a:gd name="T19" fmla="*/ 628 h 747"/>
                <a:gd name="T20" fmla="*/ 695 w 977"/>
                <a:gd name="T21" fmla="*/ 684 h 747"/>
                <a:gd name="T22" fmla="*/ 760 w 977"/>
                <a:gd name="T23" fmla="*/ 725 h 747"/>
                <a:gd name="T24" fmla="*/ 847 w 977"/>
                <a:gd name="T25" fmla="*/ 746 h 747"/>
                <a:gd name="T26" fmla="*/ 976 w 977"/>
                <a:gd name="T27" fmla="*/ 746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77" h="747">
                  <a:moveTo>
                    <a:pt x="0" y="0"/>
                  </a:moveTo>
                  <a:lnTo>
                    <a:pt x="122" y="5"/>
                  </a:lnTo>
                  <a:lnTo>
                    <a:pt x="216" y="24"/>
                  </a:lnTo>
                  <a:lnTo>
                    <a:pt x="305" y="70"/>
                  </a:lnTo>
                  <a:lnTo>
                    <a:pt x="390" y="150"/>
                  </a:lnTo>
                  <a:lnTo>
                    <a:pt x="444" y="244"/>
                  </a:lnTo>
                  <a:lnTo>
                    <a:pt x="506" y="376"/>
                  </a:lnTo>
                  <a:lnTo>
                    <a:pt x="553" y="478"/>
                  </a:lnTo>
                  <a:lnTo>
                    <a:pt x="600" y="573"/>
                  </a:lnTo>
                  <a:lnTo>
                    <a:pt x="646" y="628"/>
                  </a:lnTo>
                  <a:lnTo>
                    <a:pt x="695" y="684"/>
                  </a:lnTo>
                  <a:lnTo>
                    <a:pt x="760" y="725"/>
                  </a:lnTo>
                  <a:lnTo>
                    <a:pt x="847" y="746"/>
                  </a:lnTo>
                  <a:lnTo>
                    <a:pt x="976" y="746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01" name="Freeform 81"/>
            <p:cNvSpPr>
              <a:spLocks/>
            </p:cNvSpPr>
            <p:nvPr/>
          </p:nvSpPr>
          <p:spPr bwMode="auto">
            <a:xfrm>
              <a:off x="2501" y="2106"/>
              <a:ext cx="977" cy="747"/>
            </a:xfrm>
            <a:custGeom>
              <a:avLst/>
              <a:gdLst>
                <a:gd name="T0" fmla="*/ 0 w 977"/>
                <a:gd name="T1" fmla="*/ 0 h 747"/>
                <a:gd name="T2" fmla="*/ 122 w 977"/>
                <a:gd name="T3" fmla="*/ 5 h 747"/>
                <a:gd name="T4" fmla="*/ 216 w 977"/>
                <a:gd name="T5" fmla="*/ 24 h 747"/>
                <a:gd name="T6" fmla="*/ 305 w 977"/>
                <a:gd name="T7" fmla="*/ 70 h 747"/>
                <a:gd name="T8" fmla="*/ 390 w 977"/>
                <a:gd name="T9" fmla="*/ 150 h 747"/>
                <a:gd name="T10" fmla="*/ 444 w 977"/>
                <a:gd name="T11" fmla="*/ 244 h 747"/>
                <a:gd name="T12" fmla="*/ 506 w 977"/>
                <a:gd name="T13" fmla="*/ 376 h 747"/>
                <a:gd name="T14" fmla="*/ 553 w 977"/>
                <a:gd name="T15" fmla="*/ 478 h 747"/>
                <a:gd name="T16" fmla="*/ 600 w 977"/>
                <a:gd name="T17" fmla="*/ 573 h 747"/>
                <a:gd name="T18" fmla="*/ 646 w 977"/>
                <a:gd name="T19" fmla="*/ 628 h 747"/>
                <a:gd name="T20" fmla="*/ 695 w 977"/>
                <a:gd name="T21" fmla="*/ 684 h 747"/>
                <a:gd name="T22" fmla="*/ 760 w 977"/>
                <a:gd name="T23" fmla="*/ 725 h 747"/>
                <a:gd name="T24" fmla="*/ 847 w 977"/>
                <a:gd name="T25" fmla="*/ 746 h 747"/>
                <a:gd name="T26" fmla="*/ 976 w 977"/>
                <a:gd name="T27" fmla="*/ 746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77" h="747">
                  <a:moveTo>
                    <a:pt x="0" y="0"/>
                  </a:moveTo>
                  <a:lnTo>
                    <a:pt x="122" y="5"/>
                  </a:lnTo>
                  <a:lnTo>
                    <a:pt x="216" y="24"/>
                  </a:lnTo>
                  <a:lnTo>
                    <a:pt x="305" y="70"/>
                  </a:lnTo>
                  <a:lnTo>
                    <a:pt x="390" y="150"/>
                  </a:lnTo>
                  <a:lnTo>
                    <a:pt x="444" y="244"/>
                  </a:lnTo>
                  <a:lnTo>
                    <a:pt x="506" y="376"/>
                  </a:lnTo>
                  <a:lnTo>
                    <a:pt x="553" y="478"/>
                  </a:lnTo>
                  <a:lnTo>
                    <a:pt x="600" y="573"/>
                  </a:lnTo>
                  <a:lnTo>
                    <a:pt x="646" y="628"/>
                  </a:lnTo>
                  <a:lnTo>
                    <a:pt x="695" y="684"/>
                  </a:lnTo>
                  <a:lnTo>
                    <a:pt x="760" y="725"/>
                  </a:lnTo>
                  <a:lnTo>
                    <a:pt x="847" y="746"/>
                  </a:lnTo>
                  <a:lnTo>
                    <a:pt x="976" y="746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02" name="Freeform 82"/>
            <p:cNvSpPr>
              <a:spLocks/>
            </p:cNvSpPr>
            <p:nvPr/>
          </p:nvSpPr>
          <p:spPr bwMode="auto">
            <a:xfrm>
              <a:off x="2042" y="2106"/>
              <a:ext cx="978" cy="747"/>
            </a:xfrm>
            <a:custGeom>
              <a:avLst/>
              <a:gdLst>
                <a:gd name="T0" fmla="*/ 0 w 978"/>
                <a:gd name="T1" fmla="*/ 0 h 747"/>
                <a:gd name="T2" fmla="*/ 122 w 978"/>
                <a:gd name="T3" fmla="*/ 5 h 747"/>
                <a:gd name="T4" fmla="*/ 216 w 978"/>
                <a:gd name="T5" fmla="*/ 24 h 747"/>
                <a:gd name="T6" fmla="*/ 305 w 978"/>
                <a:gd name="T7" fmla="*/ 70 h 747"/>
                <a:gd name="T8" fmla="*/ 390 w 978"/>
                <a:gd name="T9" fmla="*/ 150 h 747"/>
                <a:gd name="T10" fmla="*/ 445 w 978"/>
                <a:gd name="T11" fmla="*/ 244 h 747"/>
                <a:gd name="T12" fmla="*/ 507 w 978"/>
                <a:gd name="T13" fmla="*/ 376 h 747"/>
                <a:gd name="T14" fmla="*/ 554 w 978"/>
                <a:gd name="T15" fmla="*/ 478 h 747"/>
                <a:gd name="T16" fmla="*/ 602 w 978"/>
                <a:gd name="T17" fmla="*/ 573 h 747"/>
                <a:gd name="T18" fmla="*/ 646 w 978"/>
                <a:gd name="T19" fmla="*/ 628 h 747"/>
                <a:gd name="T20" fmla="*/ 696 w 978"/>
                <a:gd name="T21" fmla="*/ 684 h 747"/>
                <a:gd name="T22" fmla="*/ 761 w 978"/>
                <a:gd name="T23" fmla="*/ 725 h 747"/>
                <a:gd name="T24" fmla="*/ 848 w 978"/>
                <a:gd name="T25" fmla="*/ 746 h 747"/>
                <a:gd name="T26" fmla="*/ 977 w 978"/>
                <a:gd name="T27" fmla="*/ 746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78" h="747">
                  <a:moveTo>
                    <a:pt x="0" y="0"/>
                  </a:moveTo>
                  <a:lnTo>
                    <a:pt x="122" y="5"/>
                  </a:lnTo>
                  <a:lnTo>
                    <a:pt x="216" y="24"/>
                  </a:lnTo>
                  <a:lnTo>
                    <a:pt x="305" y="70"/>
                  </a:lnTo>
                  <a:lnTo>
                    <a:pt x="390" y="150"/>
                  </a:lnTo>
                  <a:lnTo>
                    <a:pt x="445" y="244"/>
                  </a:lnTo>
                  <a:lnTo>
                    <a:pt x="507" y="376"/>
                  </a:lnTo>
                  <a:lnTo>
                    <a:pt x="554" y="478"/>
                  </a:lnTo>
                  <a:lnTo>
                    <a:pt x="602" y="573"/>
                  </a:lnTo>
                  <a:lnTo>
                    <a:pt x="646" y="628"/>
                  </a:lnTo>
                  <a:lnTo>
                    <a:pt x="696" y="684"/>
                  </a:lnTo>
                  <a:lnTo>
                    <a:pt x="761" y="725"/>
                  </a:lnTo>
                  <a:lnTo>
                    <a:pt x="848" y="746"/>
                  </a:lnTo>
                  <a:lnTo>
                    <a:pt x="977" y="746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03" name="Freeform 83"/>
            <p:cNvSpPr>
              <a:spLocks/>
            </p:cNvSpPr>
            <p:nvPr/>
          </p:nvSpPr>
          <p:spPr bwMode="auto">
            <a:xfrm>
              <a:off x="1561" y="2106"/>
              <a:ext cx="977" cy="747"/>
            </a:xfrm>
            <a:custGeom>
              <a:avLst/>
              <a:gdLst>
                <a:gd name="T0" fmla="*/ 0 w 977"/>
                <a:gd name="T1" fmla="*/ 0 h 747"/>
                <a:gd name="T2" fmla="*/ 122 w 977"/>
                <a:gd name="T3" fmla="*/ 5 h 747"/>
                <a:gd name="T4" fmla="*/ 216 w 977"/>
                <a:gd name="T5" fmla="*/ 24 h 747"/>
                <a:gd name="T6" fmla="*/ 305 w 977"/>
                <a:gd name="T7" fmla="*/ 70 h 747"/>
                <a:gd name="T8" fmla="*/ 390 w 977"/>
                <a:gd name="T9" fmla="*/ 150 h 747"/>
                <a:gd name="T10" fmla="*/ 444 w 977"/>
                <a:gd name="T11" fmla="*/ 244 h 747"/>
                <a:gd name="T12" fmla="*/ 506 w 977"/>
                <a:gd name="T13" fmla="*/ 376 h 747"/>
                <a:gd name="T14" fmla="*/ 553 w 977"/>
                <a:gd name="T15" fmla="*/ 478 h 747"/>
                <a:gd name="T16" fmla="*/ 600 w 977"/>
                <a:gd name="T17" fmla="*/ 573 h 747"/>
                <a:gd name="T18" fmla="*/ 646 w 977"/>
                <a:gd name="T19" fmla="*/ 628 h 747"/>
                <a:gd name="T20" fmla="*/ 695 w 977"/>
                <a:gd name="T21" fmla="*/ 684 h 747"/>
                <a:gd name="T22" fmla="*/ 760 w 977"/>
                <a:gd name="T23" fmla="*/ 725 h 747"/>
                <a:gd name="T24" fmla="*/ 847 w 977"/>
                <a:gd name="T25" fmla="*/ 746 h 747"/>
                <a:gd name="T26" fmla="*/ 976 w 977"/>
                <a:gd name="T27" fmla="*/ 746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77" h="747">
                  <a:moveTo>
                    <a:pt x="0" y="0"/>
                  </a:moveTo>
                  <a:lnTo>
                    <a:pt x="122" y="5"/>
                  </a:lnTo>
                  <a:lnTo>
                    <a:pt x="216" y="24"/>
                  </a:lnTo>
                  <a:lnTo>
                    <a:pt x="305" y="70"/>
                  </a:lnTo>
                  <a:lnTo>
                    <a:pt x="390" y="150"/>
                  </a:lnTo>
                  <a:lnTo>
                    <a:pt x="444" y="244"/>
                  </a:lnTo>
                  <a:lnTo>
                    <a:pt x="506" y="376"/>
                  </a:lnTo>
                  <a:lnTo>
                    <a:pt x="553" y="478"/>
                  </a:lnTo>
                  <a:lnTo>
                    <a:pt x="600" y="573"/>
                  </a:lnTo>
                  <a:lnTo>
                    <a:pt x="646" y="628"/>
                  </a:lnTo>
                  <a:lnTo>
                    <a:pt x="695" y="684"/>
                  </a:lnTo>
                  <a:lnTo>
                    <a:pt x="760" y="725"/>
                  </a:lnTo>
                  <a:lnTo>
                    <a:pt x="847" y="746"/>
                  </a:lnTo>
                  <a:lnTo>
                    <a:pt x="976" y="746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6404" name="Group 84"/>
            <p:cNvGrpSpPr>
              <a:grpSpLocks/>
            </p:cNvGrpSpPr>
            <p:nvPr/>
          </p:nvGrpSpPr>
          <p:grpSpPr bwMode="auto">
            <a:xfrm>
              <a:off x="170" y="1784"/>
              <a:ext cx="950" cy="352"/>
              <a:chOff x="170" y="1784"/>
              <a:chExt cx="950" cy="352"/>
            </a:xfrm>
          </p:grpSpPr>
          <p:sp>
            <p:nvSpPr>
              <p:cNvPr id="56405" name="Rectangle 85"/>
              <p:cNvSpPr>
                <a:spLocks noChangeArrowheads="1"/>
              </p:cNvSpPr>
              <p:nvPr/>
            </p:nvSpPr>
            <p:spPr bwMode="auto">
              <a:xfrm>
                <a:off x="170" y="1784"/>
                <a:ext cx="950" cy="288"/>
              </a:xfrm>
              <a:prstGeom prst="rect">
                <a:avLst/>
              </a:prstGeom>
              <a:solidFill>
                <a:srgbClr val="004E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6406" name="Rectangle 86"/>
              <p:cNvSpPr>
                <a:spLocks noChangeArrowheads="1"/>
              </p:cNvSpPr>
              <p:nvPr/>
            </p:nvSpPr>
            <p:spPr bwMode="auto">
              <a:xfrm>
                <a:off x="208" y="1841"/>
                <a:ext cx="902" cy="2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zh-CN" altLang="en-US" sz="1400" b="1">
                    <a:solidFill>
                      <a:srgbClr val="FFFFFF"/>
                    </a:solidFill>
                    <a:latin typeface="Arial" pitchFamily="34" charset="0"/>
                  </a:rPr>
                  <a:t>发送端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endParaRPr lang="en-US" altLang="zh-CN" sz="1400" b="1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56407" name="Group 87"/>
            <p:cNvGrpSpPr>
              <a:grpSpLocks/>
            </p:cNvGrpSpPr>
            <p:nvPr/>
          </p:nvGrpSpPr>
          <p:grpSpPr bwMode="auto">
            <a:xfrm>
              <a:off x="4421" y="2890"/>
              <a:ext cx="950" cy="353"/>
              <a:chOff x="4421" y="2890"/>
              <a:chExt cx="950" cy="353"/>
            </a:xfrm>
          </p:grpSpPr>
          <p:sp>
            <p:nvSpPr>
              <p:cNvPr id="56408" name="Rectangle 88"/>
              <p:cNvSpPr>
                <a:spLocks noChangeArrowheads="1"/>
              </p:cNvSpPr>
              <p:nvPr/>
            </p:nvSpPr>
            <p:spPr bwMode="auto">
              <a:xfrm>
                <a:off x="4421" y="2890"/>
                <a:ext cx="950" cy="289"/>
              </a:xfrm>
              <a:prstGeom prst="rect">
                <a:avLst/>
              </a:prstGeom>
              <a:solidFill>
                <a:srgbClr val="004E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6409" name="Rectangle 89"/>
              <p:cNvSpPr>
                <a:spLocks noChangeArrowheads="1"/>
              </p:cNvSpPr>
              <p:nvPr/>
            </p:nvSpPr>
            <p:spPr bwMode="auto">
              <a:xfrm>
                <a:off x="4459" y="2948"/>
                <a:ext cx="903" cy="2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zh-CN" altLang="en-US" sz="1400" b="1">
                    <a:solidFill>
                      <a:srgbClr val="FFFFFF"/>
                    </a:solidFill>
                    <a:latin typeface="Arial" pitchFamily="34" charset="0"/>
                  </a:rPr>
                  <a:t>接收端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endParaRPr lang="en-US" altLang="zh-CN" sz="1400" b="1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56410" name="Freeform 90"/>
            <p:cNvSpPr>
              <a:spLocks/>
            </p:cNvSpPr>
            <p:nvPr/>
          </p:nvSpPr>
          <p:spPr bwMode="auto">
            <a:xfrm>
              <a:off x="4023" y="2832"/>
              <a:ext cx="300" cy="131"/>
            </a:xfrm>
            <a:custGeom>
              <a:avLst/>
              <a:gdLst>
                <a:gd name="T0" fmla="*/ 0 w 300"/>
                <a:gd name="T1" fmla="*/ 128 h 131"/>
                <a:gd name="T2" fmla="*/ 19 w 300"/>
                <a:gd name="T3" fmla="*/ 128 h 131"/>
                <a:gd name="T4" fmla="*/ 38 w 300"/>
                <a:gd name="T5" fmla="*/ 126 h 131"/>
                <a:gd name="T6" fmla="*/ 52 w 300"/>
                <a:gd name="T7" fmla="*/ 122 h 131"/>
                <a:gd name="T8" fmla="*/ 61 w 300"/>
                <a:gd name="T9" fmla="*/ 117 h 131"/>
                <a:gd name="T10" fmla="*/ 68 w 300"/>
                <a:gd name="T11" fmla="*/ 107 h 131"/>
                <a:gd name="T12" fmla="*/ 72 w 300"/>
                <a:gd name="T13" fmla="*/ 92 h 131"/>
                <a:gd name="T14" fmla="*/ 97 w 300"/>
                <a:gd name="T15" fmla="*/ 15 h 131"/>
                <a:gd name="T16" fmla="*/ 104 w 300"/>
                <a:gd name="T17" fmla="*/ 8 h 131"/>
                <a:gd name="T18" fmla="*/ 116 w 300"/>
                <a:gd name="T19" fmla="*/ 4 h 131"/>
                <a:gd name="T20" fmla="*/ 134 w 300"/>
                <a:gd name="T21" fmla="*/ 1 h 131"/>
                <a:gd name="T22" fmla="*/ 148 w 300"/>
                <a:gd name="T23" fmla="*/ 0 h 131"/>
                <a:gd name="T24" fmla="*/ 166 w 300"/>
                <a:gd name="T25" fmla="*/ 0 h 131"/>
                <a:gd name="T26" fmla="*/ 183 w 300"/>
                <a:gd name="T27" fmla="*/ 3 h 131"/>
                <a:gd name="T28" fmla="*/ 195 w 300"/>
                <a:gd name="T29" fmla="*/ 7 h 131"/>
                <a:gd name="T30" fmla="*/ 202 w 300"/>
                <a:gd name="T31" fmla="*/ 14 h 131"/>
                <a:gd name="T32" fmla="*/ 205 w 300"/>
                <a:gd name="T33" fmla="*/ 22 h 131"/>
                <a:gd name="T34" fmla="*/ 226 w 300"/>
                <a:gd name="T35" fmla="*/ 106 h 131"/>
                <a:gd name="T36" fmla="*/ 229 w 300"/>
                <a:gd name="T37" fmla="*/ 113 h 131"/>
                <a:gd name="T38" fmla="*/ 238 w 300"/>
                <a:gd name="T39" fmla="*/ 120 h 131"/>
                <a:gd name="T40" fmla="*/ 253 w 300"/>
                <a:gd name="T41" fmla="*/ 125 h 131"/>
                <a:gd name="T42" fmla="*/ 272 w 300"/>
                <a:gd name="T43" fmla="*/ 128 h 131"/>
                <a:gd name="T44" fmla="*/ 288 w 300"/>
                <a:gd name="T45" fmla="*/ 130 h 131"/>
                <a:gd name="T46" fmla="*/ 299 w 300"/>
                <a:gd name="T47" fmla="*/ 13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0" h="131">
                  <a:moveTo>
                    <a:pt x="0" y="128"/>
                  </a:moveTo>
                  <a:lnTo>
                    <a:pt x="19" y="128"/>
                  </a:lnTo>
                  <a:lnTo>
                    <a:pt x="38" y="126"/>
                  </a:lnTo>
                  <a:lnTo>
                    <a:pt x="52" y="122"/>
                  </a:lnTo>
                  <a:lnTo>
                    <a:pt x="61" y="117"/>
                  </a:lnTo>
                  <a:lnTo>
                    <a:pt x="68" y="107"/>
                  </a:lnTo>
                  <a:lnTo>
                    <a:pt x="72" y="92"/>
                  </a:lnTo>
                  <a:lnTo>
                    <a:pt x="97" y="15"/>
                  </a:lnTo>
                  <a:lnTo>
                    <a:pt x="104" y="8"/>
                  </a:lnTo>
                  <a:lnTo>
                    <a:pt x="116" y="4"/>
                  </a:lnTo>
                  <a:lnTo>
                    <a:pt x="134" y="1"/>
                  </a:lnTo>
                  <a:lnTo>
                    <a:pt x="148" y="0"/>
                  </a:lnTo>
                  <a:lnTo>
                    <a:pt x="166" y="0"/>
                  </a:lnTo>
                  <a:lnTo>
                    <a:pt x="183" y="3"/>
                  </a:lnTo>
                  <a:lnTo>
                    <a:pt x="195" y="7"/>
                  </a:lnTo>
                  <a:lnTo>
                    <a:pt x="202" y="14"/>
                  </a:lnTo>
                  <a:lnTo>
                    <a:pt x="205" y="22"/>
                  </a:lnTo>
                  <a:lnTo>
                    <a:pt x="226" y="106"/>
                  </a:lnTo>
                  <a:lnTo>
                    <a:pt x="229" y="113"/>
                  </a:lnTo>
                  <a:lnTo>
                    <a:pt x="238" y="120"/>
                  </a:lnTo>
                  <a:lnTo>
                    <a:pt x="253" y="125"/>
                  </a:lnTo>
                  <a:lnTo>
                    <a:pt x="272" y="128"/>
                  </a:lnTo>
                  <a:lnTo>
                    <a:pt x="288" y="130"/>
                  </a:lnTo>
                  <a:lnTo>
                    <a:pt x="299" y="130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10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82F7-0416-4A62-A3DC-BB3F1572474A}" type="slidenum">
              <a:rPr lang="en-US" altLang="zh-CN"/>
              <a:pPr/>
              <a:t>33</a:t>
            </a:fld>
            <a:endParaRPr lang="en-US" altLang="zh-CN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838200"/>
            <a:ext cx="7772400" cy="4114800"/>
          </a:xfrm>
          <a:noFill/>
          <a:ln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zh-CN" sz="2000">
              <a:latin typeface="黑体" pitchFamily="49" charset="-122"/>
              <a:ea typeface="黑体" pitchFamily="49" charset="-122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zh-CN" sz="2000">
              <a:latin typeface="黑体" pitchFamily="49" charset="-122"/>
              <a:ea typeface="黑体" pitchFamily="49" charset="-122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zh-CN" sz="200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59240" name="Group 872"/>
          <p:cNvGrpSpPr>
            <a:grpSpLocks/>
          </p:cNvGrpSpPr>
          <p:nvPr/>
        </p:nvGrpSpPr>
        <p:grpSpPr bwMode="auto">
          <a:xfrm>
            <a:off x="1600200" y="1524000"/>
            <a:ext cx="6705600" cy="2835275"/>
            <a:chOff x="183" y="1262"/>
            <a:chExt cx="5290" cy="2115"/>
          </a:xfrm>
        </p:grpSpPr>
        <p:sp>
          <p:nvSpPr>
            <p:cNvPr id="59241" name="Freeform 873"/>
            <p:cNvSpPr>
              <a:spLocks/>
            </p:cNvSpPr>
            <p:nvPr/>
          </p:nvSpPr>
          <p:spPr bwMode="auto">
            <a:xfrm>
              <a:off x="1258" y="1262"/>
              <a:ext cx="306" cy="572"/>
            </a:xfrm>
            <a:custGeom>
              <a:avLst/>
              <a:gdLst>
                <a:gd name="T0" fmla="*/ 0 w 306"/>
                <a:gd name="T1" fmla="*/ 568 h 572"/>
                <a:gd name="T2" fmla="*/ 20 w 306"/>
                <a:gd name="T3" fmla="*/ 565 h 572"/>
                <a:gd name="T4" fmla="*/ 39 w 306"/>
                <a:gd name="T5" fmla="*/ 558 h 572"/>
                <a:gd name="T6" fmla="*/ 53 w 306"/>
                <a:gd name="T7" fmla="*/ 542 h 572"/>
                <a:gd name="T8" fmla="*/ 62 w 306"/>
                <a:gd name="T9" fmla="*/ 514 h 572"/>
                <a:gd name="T10" fmla="*/ 70 w 306"/>
                <a:gd name="T11" fmla="*/ 472 h 572"/>
                <a:gd name="T12" fmla="*/ 73 w 306"/>
                <a:gd name="T13" fmla="*/ 405 h 572"/>
                <a:gd name="T14" fmla="*/ 99 w 306"/>
                <a:gd name="T15" fmla="*/ 65 h 572"/>
                <a:gd name="T16" fmla="*/ 106 w 306"/>
                <a:gd name="T17" fmla="*/ 36 h 572"/>
                <a:gd name="T18" fmla="*/ 118 w 306"/>
                <a:gd name="T19" fmla="*/ 18 h 572"/>
                <a:gd name="T20" fmla="*/ 137 w 306"/>
                <a:gd name="T21" fmla="*/ 2 h 572"/>
                <a:gd name="T22" fmla="*/ 151 w 306"/>
                <a:gd name="T23" fmla="*/ 0 h 572"/>
                <a:gd name="T24" fmla="*/ 169 w 306"/>
                <a:gd name="T25" fmla="*/ 0 h 572"/>
                <a:gd name="T26" fmla="*/ 187 w 306"/>
                <a:gd name="T27" fmla="*/ 12 h 572"/>
                <a:gd name="T28" fmla="*/ 199 w 306"/>
                <a:gd name="T29" fmla="*/ 31 h 572"/>
                <a:gd name="T30" fmla="*/ 206 w 306"/>
                <a:gd name="T31" fmla="*/ 60 h 572"/>
                <a:gd name="T32" fmla="*/ 210 w 306"/>
                <a:gd name="T33" fmla="*/ 98 h 572"/>
                <a:gd name="T34" fmla="*/ 231 w 306"/>
                <a:gd name="T35" fmla="*/ 468 h 572"/>
                <a:gd name="T36" fmla="*/ 233 w 306"/>
                <a:gd name="T37" fmla="*/ 497 h 572"/>
                <a:gd name="T38" fmla="*/ 243 w 306"/>
                <a:gd name="T39" fmla="*/ 530 h 572"/>
                <a:gd name="T40" fmla="*/ 258 w 306"/>
                <a:gd name="T41" fmla="*/ 550 h 572"/>
                <a:gd name="T42" fmla="*/ 277 w 306"/>
                <a:gd name="T43" fmla="*/ 565 h 572"/>
                <a:gd name="T44" fmla="*/ 294 w 306"/>
                <a:gd name="T45" fmla="*/ 571 h 572"/>
                <a:gd name="T46" fmla="*/ 305 w 306"/>
                <a:gd name="T47" fmla="*/ 569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6" h="572">
                  <a:moveTo>
                    <a:pt x="0" y="568"/>
                  </a:moveTo>
                  <a:lnTo>
                    <a:pt x="20" y="565"/>
                  </a:lnTo>
                  <a:lnTo>
                    <a:pt x="39" y="558"/>
                  </a:lnTo>
                  <a:lnTo>
                    <a:pt x="53" y="542"/>
                  </a:lnTo>
                  <a:lnTo>
                    <a:pt x="62" y="514"/>
                  </a:lnTo>
                  <a:lnTo>
                    <a:pt x="70" y="472"/>
                  </a:lnTo>
                  <a:lnTo>
                    <a:pt x="73" y="405"/>
                  </a:lnTo>
                  <a:lnTo>
                    <a:pt x="99" y="65"/>
                  </a:lnTo>
                  <a:lnTo>
                    <a:pt x="106" y="36"/>
                  </a:lnTo>
                  <a:lnTo>
                    <a:pt x="118" y="18"/>
                  </a:lnTo>
                  <a:lnTo>
                    <a:pt x="137" y="2"/>
                  </a:lnTo>
                  <a:lnTo>
                    <a:pt x="151" y="0"/>
                  </a:lnTo>
                  <a:lnTo>
                    <a:pt x="169" y="0"/>
                  </a:lnTo>
                  <a:lnTo>
                    <a:pt x="187" y="12"/>
                  </a:lnTo>
                  <a:lnTo>
                    <a:pt x="199" y="31"/>
                  </a:lnTo>
                  <a:lnTo>
                    <a:pt x="206" y="60"/>
                  </a:lnTo>
                  <a:lnTo>
                    <a:pt x="210" y="98"/>
                  </a:lnTo>
                  <a:lnTo>
                    <a:pt x="231" y="468"/>
                  </a:lnTo>
                  <a:lnTo>
                    <a:pt x="233" y="497"/>
                  </a:lnTo>
                  <a:lnTo>
                    <a:pt x="243" y="530"/>
                  </a:lnTo>
                  <a:lnTo>
                    <a:pt x="258" y="550"/>
                  </a:lnTo>
                  <a:lnTo>
                    <a:pt x="277" y="565"/>
                  </a:lnTo>
                  <a:lnTo>
                    <a:pt x="294" y="571"/>
                  </a:lnTo>
                  <a:lnTo>
                    <a:pt x="305" y="569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9242" name="Group 874"/>
            <p:cNvGrpSpPr>
              <a:grpSpLocks/>
            </p:cNvGrpSpPr>
            <p:nvPr/>
          </p:nvGrpSpPr>
          <p:grpSpPr bwMode="auto">
            <a:xfrm>
              <a:off x="506" y="1886"/>
              <a:ext cx="4015" cy="98"/>
              <a:chOff x="506" y="1886"/>
              <a:chExt cx="4015" cy="98"/>
            </a:xfrm>
          </p:grpSpPr>
          <p:grpSp>
            <p:nvGrpSpPr>
              <p:cNvPr id="59243" name="Group 875"/>
              <p:cNvGrpSpPr>
                <a:grpSpLocks/>
              </p:cNvGrpSpPr>
              <p:nvPr/>
            </p:nvGrpSpPr>
            <p:grpSpPr bwMode="auto">
              <a:xfrm>
                <a:off x="506" y="1886"/>
                <a:ext cx="2050" cy="98"/>
                <a:chOff x="506" y="1886"/>
                <a:chExt cx="2050" cy="98"/>
              </a:xfrm>
            </p:grpSpPr>
            <p:grpSp>
              <p:nvGrpSpPr>
                <p:cNvPr id="59244" name="Group 876"/>
                <p:cNvGrpSpPr>
                  <a:grpSpLocks/>
                </p:cNvGrpSpPr>
                <p:nvPr/>
              </p:nvGrpSpPr>
              <p:grpSpPr bwMode="auto">
                <a:xfrm>
                  <a:off x="1489" y="1886"/>
                  <a:ext cx="574" cy="98"/>
                  <a:chOff x="1489" y="1886"/>
                  <a:chExt cx="574" cy="98"/>
                </a:xfrm>
              </p:grpSpPr>
              <p:sp>
                <p:nvSpPr>
                  <p:cNvPr id="59245" name="Freeform 877"/>
                  <p:cNvSpPr>
                    <a:spLocks/>
                  </p:cNvSpPr>
                  <p:nvPr/>
                </p:nvSpPr>
                <p:spPr bwMode="auto">
                  <a:xfrm>
                    <a:off x="1489" y="1886"/>
                    <a:ext cx="244" cy="97"/>
                  </a:xfrm>
                  <a:custGeom>
                    <a:avLst/>
                    <a:gdLst>
                      <a:gd name="T0" fmla="*/ 0 w 244"/>
                      <a:gd name="T1" fmla="*/ 18 h 97"/>
                      <a:gd name="T2" fmla="*/ 9 w 244"/>
                      <a:gd name="T3" fmla="*/ 11 h 97"/>
                      <a:gd name="T4" fmla="*/ 20 w 244"/>
                      <a:gd name="T5" fmla="*/ 5 h 97"/>
                      <a:gd name="T6" fmla="*/ 32 w 244"/>
                      <a:gd name="T7" fmla="*/ 2 h 97"/>
                      <a:gd name="T8" fmla="*/ 43 w 244"/>
                      <a:gd name="T9" fmla="*/ 0 h 97"/>
                      <a:gd name="T10" fmla="*/ 56 w 244"/>
                      <a:gd name="T11" fmla="*/ 0 h 97"/>
                      <a:gd name="T12" fmla="*/ 66 w 244"/>
                      <a:gd name="T13" fmla="*/ 2 h 97"/>
                      <a:gd name="T14" fmla="*/ 77 w 244"/>
                      <a:gd name="T15" fmla="*/ 5 h 97"/>
                      <a:gd name="T16" fmla="*/ 84 w 244"/>
                      <a:gd name="T17" fmla="*/ 10 h 97"/>
                      <a:gd name="T18" fmla="*/ 92 w 244"/>
                      <a:gd name="T19" fmla="*/ 13 h 97"/>
                      <a:gd name="T20" fmla="*/ 101 w 244"/>
                      <a:gd name="T21" fmla="*/ 21 h 97"/>
                      <a:gd name="T22" fmla="*/ 107 w 244"/>
                      <a:gd name="T23" fmla="*/ 29 h 97"/>
                      <a:gd name="T24" fmla="*/ 113 w 244"/>
                      <a:gd name="T25" fmla="*/ 36 h 97"/>
                      <a:gd name="T26" fmla="*/ 118 w 244"/>
                      <a:gd name="T27" fmla="*/ 44 h 97"/>
                      <a:gd name="T28" fmla="*/ 123 w 244"/>
                      <a:gd name="T29" fmla="*/ 50 h 97"/>
                      <a:gd name="T30" fmla="*/ 128 w 244"/>
                      <a:gd name="T31" fmla="*/ 58 h 97"/>
                      <a:gd name="T32" fmla="*/ 133 w 244"/>
                      <a:gd name="T33" fmla="*/ 65 h 97"/>
                      <a:gd name="T34" fmla="*/ 139 w 244"/>
                      <a:gd name="T35" fmla="*/ 72 h 97"/>
                      <a:gd name="T36" fmla="*/ 145 w 244"/>
                      <a:gd name="T37" fmla="*/ 78 h 97"/>
                      <a:gd name="T38" fmla="*/ 152 w 244"/>
                      <a:gd name="T39" fmla="*/ 82 h 97"/>
                      <a:gd name="T40" fmla="*/ 158 w 244"/>
                      <a:gd name="T41" fmla="*/ 85 h 97"/>
                      <a:gd name="T42" fmla="*/ 165 w 244"/>
                      <a:gd name="T43" fmla="*/ 89 h 97"/>
                      <a:gd name="T44" fmla="*/ 174 w 244"/>
                      <a:gd name="T45" fmla="*/ 92 h 97"/>
                      <a:gd name="T46" fmla="*/ 180 w 244"/>
                      <a:gd name="T47" fmla="*/ 94 h 97"/>
                      <a:gd name="T48" fmla="*/ 188 w 244"/>
                      <a:gd name="T49" fmla="*/ 96 h 97"/>
                      <a:gd name="T50" fmla="*/ 196 w 244"/>
                      <a:gd name="T51" fmla="*/ 96 h 97"/>
                      <a:gd name="T52" fmla="*/ 206 w 244"/>
                      <a:gd name="T53" fmla="*/ 93 h 97"/>
                      <a:gd name="T54" fmla="*/ 214 w 244"/>
                      <a:gd name="T55" fmla="*/ 93 h 97"/>
                      <a:gd name="T56" fmla="*/ 220 w 244"/>
                      <a:gd name="T57" fmla="*/ 90 h 97"/>
                      <a:gd name="T58" fmla="*/ 226 w 244"/>
                      <a:gd name="T59" fmla="*/ 88 h 97"/>
                      <a:gd name="T60" fmla="*/ 234 w 244"/>
                      <a:gd name="T61" fmla="*/ 84 h 97"/>
                      <a:gd name="T62" fmla="*/ 238 w 244"/>
                      <a:gd name="T63" fmla="*/ 80 h 97"/>
                      <a:gd name="T64" fmla="*/ 243 w 244"/>
                      <a:gd name="T65" fmla="*/ 78 h 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4" h="97">
                        <a:moveTo>
                          <a:pt x="0" y="18"/>
                        </a:moveTo>
                        <a:lnTo>
                          <a:pt x="9" y="11"/>
                        </a:lnTo>
                        <a:lnTo>
                          <a:pt x="20" y="5"/>
                        </a:lnTo>
                        <a:lnTo>
                          <a:pt x="32" y="2"/>
                        </a:lnTo>
                        <a:lnTo>
                          <a:pt x="43" y="0"/>
                        </a:lnTo>
                        <a:lnTo>
                          <a:pt x="56" y="0"/>
                        </a:lnTo>
                        <a:lnTo>
                          <a:pt x="66" y="2"/>
                        </a:lnTo>
                        <a:lnTo>
                          <a:pt x="77" y="5"/>
                        </a:lnTo>
                        <a:lnTo>
                          <a:pt x="84" y="10"/>
                        </a:lnTo>
                        <a:lnTo>
                          <a:pt x="92" y="13"/>
                        </a:lnTo>
                        <a:lnTo>
                          <a:pt x="101" y="21"/>
                        </a:lnTo>
                        <a:lnTo>
                          <a:pt x="107" y="29"/>
                        </a:lnTo>
                        <a:lnTo>
                          <a:pt x="113" y="36"/>
                        </a:lnTo>
                        <a:lnTo>
                          <a:pt x="118" y="44"/>
                        </a:lnTo>
                        <a:lnTo>
                          <a:pt x="123" y="50"/>
                        </a:lnTo>
                        <a:lnTo>
                          <a:pt x="128" y="58"/>
                        </a:lnTo>
                        <a:lnTo>
                          <a:pt x="133" y="65"/>
                        </a:lnTo>
                        <a:lnTo>
                          <a:pt x="139" y="72"/>
                        </a:lnTo>
                        <a:lnTo>
                          <a:pt x="145" y="78"/>
                        </a:lnTo>
                        <a:lnTo>
                          <a:pt x="152" y="82"/>
                        </a:lnTo>
                        <a:lnTo>
                          <a:pt x="158" y="85"/>
                        </a:lnTo>
                        <a:lnTo>
                          <a:pt x="165" y="89"/>
                        </a:lnTo>
                        <a:lnTo>
                          <a:pt x="174" y="92"/>
                        </a:lnTo>
                        <a:lnTo>
                          <a:pt x="180" y="94"/>
                        </a:lnTo>
                        <a:lnTo>
                          <a:pt x="188" y="96"/>
                        </a:lnTo>
                        <a:lnTo>
                          <a:pt x="196" y="96"/>
                        </a:lnTo>
                        <a:lnTo>
                          <a:pt x="206" y="93"/>
                        </a:lnTo>
                        <a:lnTo>
                          <a:pt x="214" y="93"/>
                        </a:lnTo>
                        <a:lnTo>
                          <a:pt x="220" y="90"/>
                        </a:lnTo>
                        <a:lnTo>
                          <a:pt x="226" y="88"/>
                        </a:lnTo>
                        <a:lnTo>
                          <a:pt x="234" y="84"/>
                        </a:lnTo>
                        <a:lnTo>
                          <a:pt x="238" y="80"/>
                        </a:lnTo>
                        <a:lnTo>
                          <a:pt x="243" y="7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246" name="Freeform 878"/>
                  <p:cNvSpPr>
                    <a:spLocks/>
                  </p:cNvSpPr>
                  <p:nvPr/>
                </p:nvSpPr>
                <p:spPr bwMode="auto">
                  <a:xfrm>
                    <a:off x="1655" y="1886"/>
                    <a:ext cx="245" cy="98"/>
                  </a:xfrm>
                  <a:custGeom>
                    <a:avLst/>
                    <a:gdLst>
                      <a:gd name="T0" fmla="*/ 0 w 245"/>
                      <a:gd name="T1" fmla="*/ 18 h 98"/>
                      <a:gd name="T2" fmla="*/ 9 w 245"/>
                      <a:gd name="T3" fmla="*/ 11 h 98"/>
                      <a:gd name="T4" fmla="*/ 20 w 245"/>
                      <a:gd name="T5" fmla="*/ 6 h 98"/>
                      <a:gd name="T6" fmla="*/ 31 w 245"/>
                      <a:gd name="T7" fmla="*/ 2 h 98"/>
                      <a:gd name="T8" fmla="*/ 43 w 245"/>
                      <a:gd name="T9" fmla="*/ 0 h 98"/>
                      <a:gd name="T10" fmla="*/ 58 w 245"/>
                      <a:gd name="T11" fmla="*/ 0 h 98"/>
                      <a:gd name="T12" fmla="*/ 66 w 245"/>
                      <a:gd name="T13" fmla="*/ 2 h 98"/>
                      <a:gd name="T14" fmla="*/ 76 w 245"/>
                      <a:gd name="T15" fmla="*/ 6 h 98"/>
                      <a:gd name="T16" fmla="*/ 85 w 245"/>
                      <a:gd name="T17" fmla="*/ 10 h 98"/>
                      <a:gd name="T18" fmla="*/ 92 w 245"/>
                      <a:gd name="T19" fmla="*/ 15 h 98"/>
                      <a:gd name="T20" fmla="*/ 101 w 245"/>
                      <a:gd name="T21" fmla="*/ 21 h 98"/>
                      <a:gd name="T22" fmla="*/ 107 w 245"/>
                      <a:gd name="T23" fmla="*/ 28 h 98"/>
                      <a:gd name="T24" fmla="*/ 113 w 245"/>
                      <a:gd name="T25" fmla="*/ 36 h 98"/>
                      <a:gd name="T26" fmla="*/ 118 w 245"/>
                      <a:gd name="T27" fmla="*/ 44 h 98"/>
                      <a:gd name="T28" fmla="*/ 123 w 245"/>
                      <a:gd name="T29" fmla="*/ 50 h 98"/>
                      <a:gd name="T30" fmla="*/ 129 w 245"/>
                      <a:gd name="T31" fmla="*/ 59 h 98"/>
                      <a:gd name="T32" fmla="*/ 135 w 245"/>
                      <a:gd name="T33" fmla="*/ 66 h 98"/>
                      <a:gd name="T34" fmla="*/ 139 w 245"/>
                      <a:gd name="T35" fmla="*/ 73 h 98"/>
                      <a:gd name="T36" fmla="*/ 146 w 245"/>
                      <a:gd name="T37" fmla="*/ 79 h 98"/>
                      <a:gd name="T38" fmla="*/ 153 w 245"/>
                      <a:gd name="T39" fmla="*/ 83 h 98"/>
                      <a:gd name="T40" fmla="*/ 159 w 245"/>
                      <a:gd name="T41" fmla="*/ 86 h 98"/>
                      <a:gd name="T42" fmla="*/ 165 w 245"/>
                      <a:gd name="T43" fmla="*/ 90 h 98"/>
                      <a:gd name="T44" fmla="*/ 175 w 245"/>
                      <a:gd name="T45" fmla="*/ 93 h 98"/>
                      <a:gd name="T46" fmla="*/ 181 w 245"/>
                      <a:gd name="T47" fmla="*/ 95 h 98"/>
                      <a:gd name="T48" fmla="*/ 189 w 245"/>
                      <a:gd name="T49" fmla="*/ 97 h 98"/>
                      <a:gd name="T50" fmla="*/ 197 w 245"/>
                      <a:gd name="T51" fmla="*/ 97 h 98"/>
                      <a:gd name="T52" fmla="*/ 206 w 245"/>
                      <a:gd name="T53" fmla="*/ 94 h 98"/>
                      <a:gd name="T54" fmla="*/ 215 w 245"/>
                      <a:gd name="T55" fmla="*/ 94 h 98"/>
                      <a:gd name="T56" fmla="*/ 221 w 245"/>
                      <a:gd name="T57" fmla="*/ 91 h 98"/>
                      <a:gd name="T58" fmla="*/ 227 w 245"/>
                      <a:gd name="T59" fmla="*/ 89 h 98"/>
                      <a:gd name="T60" fmla="*/ 235 w 245"/>
                      <a:gd name="T61" fmla="*/ 84 h 98"/>
                      <a:gd name="T62" fmla="*/ 239 w 245"/>
                      <a:gd name="T63" fmla="*/ 80 h 98"/>
                      <a:gd name="T64" fmla="*/ 244 w 245"/>
                      <a:gd name="T65" fmla="*/ 78 h 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5" h="98">
                        <a:moveTo>
                          <a:pt x="0" y="18"/>
                        </a:moveTo>
                        <a:lnTo>
                          <a:pt x="9" y="11"/>
                        </a:lnTo>
                        <a:lnTo>
                          <a:pt x="20" y="6"/>
                        </a:lnTo>
                        <a:lnTo>
                          <a:pt x="31" y="2"/>
                        </a:lnTo>
                        <a:lnTo>
                          <a:pt x="43" y="0"/>
                        </a:lnTo>
                        <a:lnTo>
                          <a:pt x="58" y="0"/>
                        </a:lnTo>
                        <a:lnTo>
                          <a:pt x="66" y="2"/>
                        </a:lnTo>
                        <a:lnTo>
                          <a:pt x="76" y="6"/>
                        </a:lnTo>
                        <a:lnTo>
                          <a:pt x="85" y="10"/>
                        </a:lnTo>
                        <a:lnTo>
                          <a:pt x="92" y="15"/>
                        </a:lnTo>
                        <a:lnTo>
                          <a:pt x="101" y="21"/>
                        </a:lnTo>
                        <a:lnTo>
                          <a:pt x="107" y="28"/>
                        </a:lnTo>
                        <a:lnTo>
                          <a:pt x="113" y="36"/>
                        </a:lnTo>
                        <a:lnTo>
                          <a:pt x="118" y="44"/>
                        </a:lnTo>
                        <a:lnTo>
                          <a:pt x="123" y="50"/>
                        </a:lnTo>
                        <a:lnTo>
                          <a:pt x="129" y="59"/>
                        </a:lnTo>
                        <a:lnTo>
                          <a:pt x="135" y="66"/>
                        </a:lnTo>
                        <a:lnTo>
                          <a:pt x="139" y="73"/>
                        </a:lnTo>
                        <a:lnTo>
                          <a:pt x="146" y="79"/>
                        </a:lnTo>
                        <a:lnTo>
                          <a:pt x="153" y="83"/>
                        </a:lnTo>
                        <a:lnTo>
                          <a:pt x="159" y="86"/>
                        </a:lnTo>
                        <a:lnTo>
                          <a:pt x="165" y="90"/>
                        </a:lnTo>
                        <a:lnTo>
                          <a:pt x="175" y="93"/>
                        </a:lnTo>
                        <a:lnTo>
                          <a:pt x="181" y="95"/>
                        </a:lnTo>
                        <a:lnTo>
                          <a:pt x="189" y="97"/>
                        </a:lnTo>
                        <a:lnTo>
                          <a:pt x="197" y="97"/>
                        </a:lnTo>
                        <a:lnTo>
                          <a:pt x="206" y="94"/>
                        </a:lnTo>
                        <a:lnTo>
                          <a:pt x="215" y="94"/>
                        </a:lnTo>
                        <a:lnTo>
                          <a:pt x="221" y="91"/>
                        </a:lnTo>
                        <a:lnTo>
                          <a:pt x="227" y="89"/>
                        </a:lnTo>
                        <a:lnTo>
                          <a:pt x="235" y="84"/>
                        </a:lnTo>
                        <a:lnTo>
                          <a:pt x="239" y="80"/>
                        </a:lnTo>
                        <a:lnTo>
                          <a:pt x="244" y="7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247" name="Freeform 879"/>
                  <p:cNvSpPr>
                    <a:spLocks/>
                  </p:cNvSpPr>
                  <p:nvPr/>
                </p:nvSpPr>
                <p:spPr bwMode="auto">
                  <a:xfrm>
                    <a:off x="1818" y="1886"/>
                    <a:ext cx="245" cy="97"/>
                  </a:xfrm>
                  <a:custGeom>
                    <a:avLst/>
                    <a:gdLst>
                      <a:gd name="T0" fmla="*/ 0 w 245"/>
                      <a:gd name="T1" fmla="*/ 17 h 97"/>
                      <a:gd name="T2" fmla="*/ 9 w 245"/>
                      <a:gd name="T3" fmla="*/ 10 h 97"/>
                      <a:gd name="T4" fmla="*/ 20 w 245"/>
                      <a:gd name="T5" fmla="*/ 5 h 97"/>
                      <a:gd name="T6" fmla="*/ 31 w 245"/>
                      <a:gd name="T7" fmla="*/ 1 h 97"/>
                      <a:gd name="T8" fmla="*/ 43 w 245"/>
                      <a:gd name="T9" fmla="*/ 0 h 97"/>
                      <a:gd name="T10" fmla="*/ 58 w 245"/>
                      <a:gd name="T11" fmla="*/ 0 h 97"/>
                      <a:gd name="T12" fmla="*/ 66 w 245"/>
                      <a:gd name="T13" fmla="*/ 2 h 97"/>
                      <a:gd name="T14" fmla="*/ 76 w 245"/>
                      <a:gd name="T15" fmla="*/ 5 h 97"/>
                      <a:gd name="T16" fmla="*/ 85 w 245"/>
                      <a:gd name="T17" fmla="*/ 8 h 97"/>
                      <a:gd name="T18" fmla="*/ 92 w 245"/>
                      <a:gd name="T19" fmla="*/ 13 h 97"/>
                      <a:gd name="T20" fmla="*/ 101 w 245"/>
                      <a:gd name="T21" fmla="*/ 21 h 97"/>
                      <a:gd name="T22" fmla="*/ 107 w 245"/>
                      <a:gd name="T23" fmla="*/ 29 h 97"/>
                      <a:gd name="T24" fmla="*/ 113 w 245"/>
                      <a:gd name="T25" fmla="*/ 36 h 97"/>
                      <a:gd name="T26" fmla="*/ 118 w 245"/>
                      <a:gd name="T27" fmla="*/ 42 h 97"/>
                      <a:gd name="T28" fmla="*/ 123 w 245"/>
                      <a:gd name="T29" fmla="*/ 49 h 97"/>
                      <a:gd name="T30" fmla="*/ 129 w 245"/>
                      <a:gd name="T31" fmla="*/ 58 h 97"/>
                      <a:gd name="T32" fmla="*/ 133 w 245"/>
                      <a:gd name="T33" fmla="*/ 65 h 97"/>
                      <a:gd name="T34" fmla="*/ 139 w 245"/>
                      <a:gd name="T35" fmla="*/ 72 h 97"/>
                      <a:gd name="T36" fmla="*/ 145 w 245"/>
                      <a:gd name="T37" fmla="*/ 77 h 97"/>
                      <a:gd name="T38" fmla="*/ 153 w 245"/>
                      <a:gd name="T39" fmla="*/ 82 h 97"/>
                      <a:gd name="T40" fmla="*/ 159 w 245"/>
                      <a:gd name="T41" fmla="*/ 85 h 97"/>
                      <a:gd name="T42" fmla="*/ 165 w 245"/>
                      <a:gd name="T43" fmla="*/ 89 h 97"/>
                      <a:gd name="T44" fmla="*/ 175 w 245"/>
                      <a:gd name="T45" fmla="*/ 92 h 97"/>
                      <a:gd name="T46" fmla="*/ 181 w 245"/>
                      <a:gd name="T47" fmla="*/ 93 h 97"/>
                      <a:gd name="T48" fmla="*/ 189 w 245"/>
                      <a:gd name="T49" fmla="*/ 96 h 97"/>
                      <a:gd name="T50" fmla="*/ 197 w 245"/>
                      <a:gd name="T51" fmla="*/ 94 h 97"/>
                      <a:gd name="T52" fmla="*/ 206 w 245"/>
                      <a:gd name="T53" fmla="*/ 93 h 97"/>
                      <a:gd name="T54" fmla="*/ 215 w 245"/>
                      <a:gd name="T55" fmla="*/ 93 h 97"/>
                      <a:gd name="T56" fmla="*/ 221 w 245"/>
                      <a:gd name="T57" fmla="*/ 90 h 97"/>
                      <a:gd name="T58" fmla="*/ 227 w 245"/>
                      <a:gd name="T59" fmla="*/ 88 h 97"/>
                      <a:gd name="T60" fmla="*/ 234 w 245"/>
                      <a:gd name="T61" fmla="*/ 83 h 97"/>
                      <a:gd name="T62" fmla="*/ 239 w 245"/>
                      <a:gd name="T63" fmla="*/ 79 h 97"/>
                      <a:gd name="T64" fmla="*/ 244 w 245"/>
                      <a:gd name="T65" fmla="*/ 77 h 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5" h="97">
                        <a:moveTo>
                          <a:pt x="0" y="17"/>
                        </a:moveTo>
                        <a:lnTo>
                          <a:pt x="9" y="10"/>
                        </a:lnTo>
                        <a:lnTo>
                          <a:pt x="20" y="5"/>
                        </a:lnTo>
                        <a:lnTo>
                          <a:pt x="31" y="1"/>
                        </a:lnTo>
                        <a:lnTo>
                          <a:pt x="43" y="0"/>
                        </a:lnTo>
                        <a:lnTo>
                          <a:pt x="58" y="0"/>
                        </a:lnTo>
                        <a:lnTo>
                          <a:pt x="66" y="2"/>
                        </a:lnTo>
                        <a:lnTo>
                          <a:pt x="76" y="5"/>
                        </a:lnTo>
                        <a:lnTo>
                          <a:pt x="85" y="8"/>
                        </a:lnTo>
                        <a:lnTo>
                          <a:pt x="92" y="13"/>
                        </a:lnTo>
                        <a:lnTo>
                          <a:pt x="101" y="21"/>
                        </a:lnTo>
                        <a:lnTo>
                          <a:pt x="107" y="29"/>
                        </a:lnTo>
                        <a:lnTo>
                          <a:pt x="113" y="36"/>
                        </a:lnTo>
                        <a:lnTo>
                          <a:pt x="118" y="42"/>
                        </a:lnTo>
                        <a:lnTo>
                          <a:pt x="123" y="49"/>
                        </a:lnTo>
                        <a:lnTo>
                          <a:pt x="129" y="58"/>
                        </a:lnTo>
                        <a:lnTo>
                          <a:pt x="133" y="65"/>
                        </a:lnTo>
                        <a:lnTo>
                          <a:pt x="139" y="72"/>
                        </a:lnTo>
                        <a:lnTo>
                          <a:pt x="145" y="77"/>
                        </a:lnTo>
                        <a:lnTo>
                          <a:pt x="153" y="82"/>
                        </a:lnTo>
                        <a:lnTo>
                          <a:pt x="159" y="85"/>
                        </a:lnTo>
                        <a:lnTo>
                          <a:pt x="165" y="89"/>
                        </a:lnTo>
                        <a:lnTo>
                          <a:pt x="175" y="92"/>
                        </a:lnTo>
                        <a:lnTo>
                          <a:pt x="181" y="93"/>
                        </a:lnTo>
                        <a:lnTo>
                          <a:pt x="189" y="96"/>
                        </a:lnTo>
                        <a:lnTo>
                          <a:pt x="197" y="94"/>
                        </a:lnTo>
                        <a:lnTo>
                          <a:pt x="206" y="93"/>
                        </a:lnTo>
                        <a:lnTo>
                          <a:pt x="215" y="93"/>
                        </a:lnTo>
                        <a:lnTo>
                          <a:pt x="221" y="90"/>
                        </a:lnTo>
                        <a:lnTo>
                          <a:pt x="227" y="88"/>
                        </a:lnTo>
                        <a:lnTo>
                          <a:pt x="234" y="83"/>
                        </a:lnTo>
                        <a:lnTo>
                          <a:pt x="239" y="79"/>
                        </a:lnTo>
                        <a:lnTo>
                          <a:pt x="244" y="77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9248" name="Group 880"/>
                <p:cNvGrpSpPr>
                  <a:grpSpLocks/>
                </p:cNvGrpSpPr>
                <p:nvPr/>
              </p:nvGrpSpPr>
              <p:grpSpPr bwMode="auto">
                <a:xfrm>
                  <a:off x="1981" y="1886"/>
                  <a:ext cx="575" cy="98"/>
                  <a:chOff x="1981" y="1886"/>
                  <a:chExt cx="575" cy="98"/>
                </a:xfrm>
              </p:grpSpPr>
              <p:sp>
                <p:nvSpPr>
                  <p:cNvPr id="59249" name="Freeform 881"/>
                  <p:cNvSpPr>
                    <a:spLocks/>
                  </p:cNvSpPr>
                  <p:nvPr/>
                </p:nvSpPr>
                <p:spPr bwMode="auto">
                  <a:xfrm>
                    <a:off x="1981" y="1886"/>
                    <a:ext cx="243" cy="97"/>
                  </a:xfrm>
                  <a:custGeom>
                    <a:avLst/>
                    <a:gdLst>
                      <a:gd name="T0" fmla="*/ 0 w 243"/>
                      <a:gd name="T1" fmla="*/ 18 h 97"/>
                      <a:gd name="T2" fmla="*/ 9 w 243"/>
                      <a:gd name="T3" fmla="*/ 11 h 97"/>
                      <a:gd name="T4" fmla="*/ 20 w 243"/>
                      <a:gd name="T5" fmla="*/ 5 h 97"/>
                      <a:gd name="T6" fmla="*/ 31 w 243"/>
                      <a:gd name="T7" fmla="*/ 2 h 97"/>
                      <a:gd name="T8" fmla="*/ 43 w 243"/>
                      <a:gd name="T9" fmla="*/ 0 h 97"/>
                      <a:gd name="T10" fmla="*/ 56 w 243"/>
                      <a:gd name="T11" fmla="*/ 0 h 97"/>
                      <a:gd name="T12" fmla="*/ 66 w 243"/>
                      <a:gd name="T13" fmla="*/ 2 h 97"/>
                      <a:gd name="T14" fmla="*/ 76 w 243"/>
                      <a:gd name="T15" fmla="*/ 5 h 97"/>
                      <a:gd name="T16" fmla="*/ 83 w 243"/>
                      <a:gd name="T17" fmla="*/ 10 h 97"/>
                      <a:gd name="T18" fmla="*/ 92 w 243"/>
                      <a:gd name="T19" fmla="*/ 13 h 97"/>
                      <a:gd name="T20" fmla="*/ 101 w 243"/>
                      <a:gd name="T21" fmla="*/ 21 h 97"/>
                      <a:gd name="T22" fmla="*/ 107 w 243"/>
                      <a:gd name="T23" fmla="*/ 29 h 97"/>
                      <a:gd name="T24" fmla="*/ 113 w 243"/>
                      <a:gd name="T25" fmla="*/ 36 h 97"/>
                      <a:gd name="T26" fmla="*/ 118 w 243"/>
                      <a:gd name="T27" fmla="*/ 44 h 97"/>
                      <a:gd name="T28" fmla="*/ 122 w 243"/>
                      <a:gd name="T29" fmla="*/ 50 h 97"/>
                      <a:gd name="T30" fmla="*/ 127 w 243"/>
                      <a:gd name="T31" fmla="*/ 58 h 97"/>
                      <a:gd name="T32" fmla="*/ 133 w 243"/>
                      <a:gd name="T33" fmla="*/ 65 h 97"/>
                      <a:gd name="T34" fmla="*/ 139 w 243"/>
                      <a:gd name="T35" fmla="*/ 72 h 97"/>
                      <a:gd name="T36" fmla="*/ 145 w 243"/>
                      <a:gd name="T37" fmla="*/ 78 h 97"/>
                      <a:gd name="T38" fmla="*/ 152 w 243"/>
                      <a:gd name="T39" fmla="*/ 82 h 97"/>
                      <a:gd name="T40" fmla="*/ 158 w 243"/>
                      <a:gd name="T41" fmla="*/ 85 h 97"/>
                      <a:gd name="T42" fmla="*/ 165 w 243"/>
                      <a:gd name="T43" fmla="*/ 89 h 97"/>
                      <a:gd name="T44" fmla="*/ 173 w 243"/>
                      <a:gd name="T45" fmla="*/ 92 h 97"/>
                      <a:gd name="T46" fmla="*/ 179 w 243"/>
                      <a:gd name="T47" fmla="*/ 94 h 97"/>
                      <a:gd name="T48" fmla="*/ 187 w 243"/>
                      <a:gd name="T49" fmla="*/ 96 h 97"/>
                      <a:gd name="T50" fmla="*/ 195 w 243"/>
                      <a:gd name="T51" fmla="*/ 96 h 97"/>
                      <a:gd name="T52" fmla="*/ 205 w 243"/>
                      <a:gd name="T53" fmla="*/ 93 h 97"/>
                      <a:gd name="T54" fmla="*/ 213 w 243"/>
                      <a:gd name="T55" fmla="*/ 93 h 97"/>
                      <a:gd name="T56" fmla="*/ 219 w 243"/>
                      <a:gd name="T57" fmla="*/ 90 h 97"/>
                      <a:gd name="T58" fmla="*/ 225 w 243"/>
                      <a:gd name="T59" fmla="*/ 88 h 97"/>
                      <a:gd name="T60" fmla="*/ 233 w 243"/>
                      <a:gd name="T61" fmla="*/ 84 h 97"/>
                      <a:gd name="T62" fmla="*/ 237 w 243"/>
                      <a:gd name="T63" fmla="*/ 80 h 97"/>
                      <a:gd name="T64" fmla="*/ 242 w 243"/>
                      <a:gd name="T65" fmla="*/ 78 h 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3" h="97">
                        <a:moveTo>
                          <a:pt x="0" y="18"/>
                        </a:moveTo>
                        <a:lnTo>
                          <a:pt x="9" y="11"/>
                        </a:lnTo>
                        <a:lnTo>
                          <a:pt x="20" y="5"/>
                        </a:lnTo>
                        <a:lnTo>
                          <a:pt x="31" y="2"/>
                        </a:lnTo>
                        <a:lnTo>
                          <a:pt x="43" y="0"/>
                        </a:lnTo>
                        <a:lnTo>
                          <a:pt x="56" y="0"/>
                        </a:lnTo>
                        <a:lnTo>
                          <a:pt x="66" y="2"/>
                        </a:lnTo>
                        <a:lnTo>
                          <a:pt x="76" y="5"/>
                        </a:lnTo>
                        <a:lnTo>
                          <a:pt x="83" y="10"/>
                        </a:lnTo>
                        <a:lnTo>
                          <a:pt x="92" y="13"/>
                        </a:lnTo>
                        <a:lnTo>
                          <a:pt x="101" y="21"/>
                        </a:lnTo>
                        <a:lnTo>
                          <a:pt x="107" y="29"/>
                        </a:lnTo>
                        <a:lnTo>
                          <a:pt x="113" y="36"/>
                        </a:lnTo>
                        <a:lnTo>
                          <a:pt x="118" y="44"/>
                        </a:lnTo>
                        <a:lnTo>
                          <a:pt x="122" y="50"/>
                        </a:lnTo>
                        <a:lnTo>
                          <a:pt x="127" y="58"/>
                        </a:lnTo>
                        <a:lnTo>
                          <a:pt x="133" y="65"/>
                        </a:lnTo>
                        <a:lnTo>
                          <a:pt x="139" y="72"/>
                        </a:lnTo>
                        <a:lnTo>
                          <a:pt x="145" y="78"/>
                        </a:lnTo>
                        <a:lnTo>
                          <a:pt x="152" y="82"/>
                        </a:lnTo>
                        <a:lnTo>
                          <a:pt x="158" y="85"/>
                        </a:lnTo>
                        <a:lnTo>
                          <a:pt x="165" y="89"/>
                        </a:lnTo>
                        <a:lnTo>
                          <a:pt x="173" y="92"/>
                        </a:lnTo>
                        <a:lnTo>
                          <a:pt x="179" y="94"/>
                        </a:lnTo>
                        <a:lnTo>
                          <a:pt x="187" y="96"/>
                        </a:lnTo>
                        <a:lnTo>
                          <a:pt x="195" y="96"/>
                        </a:lnTo>
                        <a:lnTo>
                          <a:pt x="205" y="93"/>
                        </a:lnTo>
                        <a:lnTo>
                          <a:pt x="213" y="93"/>
                        </a:lnTo>
                        <a:lnTo>
                          <a:pt x="219" y="90"/>
                        </a:lnTo>
                        <a:lnTo>
                          <a:pt x="225" y="88"/>
                        </a:lnTo>
                        <a:lnTo>
                          <a:pt x="233" y="84"/>
                        </a:lnTo>
                        <a:lnTo>
                          <a:pt x="237" y="80"/>
                        </a:lnTo>
                        <a:lnTo>
                          <a:pt x="242" y="7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250" name="Freeform 882"/>
                  <p:cNvSpPr>
                    <a:spLocks/>
                  </p:cNvSpPr>
                  <p:nvPr/>
                </p:nvSpPr>
                <p:spPr bwMode="auto">
                  <a:xfrm>
                    <a:off x="2146" y="1886"/>
                    <a:ext cx="245" cy="98"/>
                  </a:xfrm>
                  <a:custGeom>
                    <a:avLst/>
                    <a:gdLst>
                      <a:gd name="T0" fmla="*/ 0 w 245"/>
                      <a:gd name="T1" fmla="*/ 18 h 98"/>
                      <a:gd name="T2" fmla="*/ 9 w 245"/>
                      <a:gd name="T3" fmla="*/ 11 h 98"/>
                      <a:gd name="T4" fmla="*/ 20 w 245"/>
                      <a:gd name="T5" fmla="*/ 6 h 98"/>
                      <a:gd name="T6" fmla="*/ 31 w 245"/>
                      <a:gd name="T7" fmla="*/ 2 h 98"/>
                      <a:gd name="T8" fmla="*/ 43 w 245"/>
                      <a:gd name="T9" fmla="*/ 0 h 98"/>
                      <a:gd name="T10" fmla="*/ 58 w 245"/>
                      <a:gd name="T11" fmla="*/ 0 h 98"/>
                      <a:gd name="T12" fmla="*/ 66 w 245"/>
                      <a:gd name="T13" fmla="*/ 2 h 98"/>
                      <a:gd name="T14" fmla="*/ 76 w 245"/>
                      <a:gd name="T15" fmla="*/ 6 h 98"/>
                      <a:gd name="T16" fmla="*/ 85 w 245"/>
                      <a:gd name="T17" fmla="*/ 10 h 98"/>
                      <a:gd name="T18" fmla="*/ 92 w 245"/>
                      <a:gd name="T19" fmla="*/ 15 h 98"/>
                      <a:gd name="T20" fmla="*/ 101 w 245"/>
                      <a:gd name="T21" fmla="*/ 21 h 98"/>
                      <a:gd name="T22" fmla="*/ 107 w 245"/>
                      <a:gd name="T23" fmla="*/ 28 h 98"/>
                      <a:gd name="T24" fmla="*/ 113 w 245"/>
                      <a:gd name="T25" fmla="*/ 36 h 98"/>
                      <a:gd name="T26" fmla="*/ 118 w 245"/>
                      <a:gd name="T27" fmla="*/ 44 h 98"/>
                      <a:gd name="T28" fmla="*/ 123 w 245"/>
                      <a:gd name="T29" fmla="*/ 50 h 98"/>
                      <a:gd name="T30" fmla="*/ 129 w 245"/>
                      <a:gd name="T31" fmla="*/ 59 h 98"/>
                      <a:gd name="T32" fmla="*/ 135 w 245"/>
                      <a:gd name="T33" fmla="*/ 66 h 98"/>
                      <a:gd name="T34" fmla="*/ 139 w 245"/>
                      <a:gd name="T35" fmla="*/ 73 h 98"/>
                      <a:gd name="T36" fmla="*/ 146 w 245"/>
                      <a:gd name="T37" fmla="*/ 79 h 98"/>
                      <a:gd name="T38" fmla="*/ 153 w 245"/>
                      <a:gd name="T39" fmla="*/ 83 h 98"/>
                      <a:gd name="T40" fmla="*/ 159 w 245"/>
                      <a:gd name="T41" fmla="*/ 86 h 98"/>
                      <a:gd name="T42" fmla="*/ 165 w 245"/>
                      <a:gd name="T43" fmla="*/ 90 h 98"/>
                      <a:gd name="T44" fmla="*/ 175 w 245"/>
                      <a:gd name="T45" fmla="*/ 93 h 98"/>
                      <a:gd name="T46" fmla="*/ 181 w 245"/>
                      <a:gd name="T47" fmla="*/ 95 h 98"/>
                      <a:gd name="T48" fmla="*/ 189 w 245"/>
                      <a:gd name="T49" fmla="*/ 97 h 98"/>
                      <a:gd name="T50" fmla="*/ 197 w 245"/>
                      <a:gd name="T51" fmla="*/ 97 h 98"/>
                      <a:gd name="T52" fmla="*/ 206 w 245"/>
                      <a:gd name="T53" fmla="*/ 94 h 98"/>
                      <a:gd name="T54" fmla="*/ 215 w 245"/>
                      <a:gd name="T55" fmla="*/ 94 h 98"/>
                      <a:gd name="T56" fmla="*/ 221 w 245"/>
                      <a:gd name="T57" fmla="*/ 91 h 98"/>
                      <a:gd name="T58" fmla="*/ 227 w 245"/>
                      <a:gd name="T59" fmla="*/ 89 h 98"/>
                      <a:gd name="T60" fmla="*/ 235 w 245"/>
                      <a:gd name="T61" fmla="*/ 84 h 98"/>
                      <a:gd name="T62" fmla="*/ 239 w 245"/>
                      <a:gd name="T63" fmla="*/ 80 h 98"/>
                      <a:gd name="T64" fmla="*/ 244 w 245"/>
                      <a:gd name="T65" fmla="*/ 78 h 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5" h="98">
                        <a:moveTo>
                          <a:pt x="0" y="18"/>
                        </a:moveTo>
                        <a:lnTo>
                          <a:pt x="9" y="11"/>
                        </a:lnTo>
                        <a:lnTo>
                          <a:pt x="20" y="6"/>
                        </a:lnTo>
                        <a:lnTo>
                          <a:pt x="31" y="2"/>
                        </a:lnTo>
                        <a:lnTo>
                          <a:pt x="43" y="0"/>
                        </a:lnTo>
                        <a:lnTo>
                          <a:pt x="58" y="0"/>
                        </a:lnTo>
                        <a:lnTo>
                          <a:pt x="66" y="2"/>
                        </a:lnTo>
                        <a:lnTo>
                          <a:pt x="76" y="6"/>
                        </a:lnTo>
                        <a:lnTo>
                          <a:pt x="85" y="10"/>
                        </a:lnTo>
                        <a:lnTo>
                          <a:pt x="92" y="15"/>
                        </a:lnTo>
                        <a:lnTo>
                          <a:pt x="101" y="21"/>
                        </a:lnTo>
                        <a:lnTo>
                          <a:pt x="107" y="28"/>
                        </a:lnTo>
                        <a:lnTo>
                          <a:pt x="113" y="36"/>
                        </a:lnTo>
                        <a:lnTo>
                          <a:pt x="118" y="44"/>
                        </a:lnTo>
                        <a:lnTo>
                          <a:pt x="123" y="50"/>
                        </a:lnTo>
                        <a:lnTo>
                          <a:pt x="129" y="59"/>
                        </a:lnTo>
                        <a:lnTo>
                          <a:pt x="135" y="66"/>
                        </a:lnTo>
                        <a:lnTo>
                          <a:pt x="139" y="73"/>
                        </a:lnTo>
                        <a:lnTo>
                          <a:pt x="146" y="79"/>
                        </a:lnTo>
                        <a:lnTo>
                          <a:pt x="153" y="83"/>
                        </a:lnTo>
                        <a:lnTo>
                          <a:pt x="159" y="86"/>
                        </a:lnTo>
                        <a:lnTo>
                          <a:pt x="165" y="90"/>
                        </a:lnTo>
                        <a:lnTo>
                          <a:pt x="175" y="93"/>
                        </a:lnTo>
                        <a:lnTo>
                          <a:pt x="181" y="95"/>
                        </a:lnTo>
                        <a:lnTo>
                          <a:pt x="189" y="97"/>
                        </a:lnTo>
                        <a:lnTo>
                          <a:pt x="197" y="97"/>
                        </a:lnTo>
                        <a:lnTo>
                          <a:pt x="206" y="94"/>
                        </a:lnTo>
                        <a:lnTo>
                          <a:pt x="215" y="94"/>
                        </a:lnTo>
                        <a:lnTo>
                          <a:pt x="221" y="91"/>
                        </a:lnTo>
                        <a:lnTo>
                          <a:pt x="227" y="89"/>
                        </a:lnTo>
                        <a:lnTo>
                          <a:pt x="235" y="84"/>
                        </a:lnTo>
                        <a:lnTo>
                          <a:pt x="239" y="80"/>
                        </a:lnTo>
                        <a:lnTo>
                          <a:pt x="244" y="7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251" name="Freeform 883"/>
                  <p:cNvSpPr>
                    <a:spLocks/>
                  </p:cNvSpPr>
                  <p:nvPr/>
                </p:nvSpPr>
                <p:spPr bwMode="auto">
                  <a:xfrm>
                    <a:off x="2309" y="1886"/>
                    <a:ext cx="247" cy="97"/>
                  </a:xfrm>
                  <a:custGeom>
                    <a:avLst/>
                    <a:gdLst>
                      <a:gd name="T0" fmla="*/ 0 w 247"/>
                      <a:gd name="T1" fmla="*/ 17 h 97"/>
                      <a:gd name="T2" fmla="*/ 9 w 247"/>
                      <a:gd name="T3" fmla="*/ 10 h 97"/>
                      <a:gd name="T4" fmla="*/ 20 w 247"/>
                      <a:gd name="T5" fmla="*/ 5 h 97"/>
                      <a:gd name="T6" fmla="*/ 31 w 247"/>
                      <a:gd name="T7" fmla="*/ 1 h 97"/>
                      <a:gd name="T8" fmla="*/ 44 w 247"/>
                      <a:gd name="T9" fmla="*/ 0 h 97"/>
                      <a:gd name="T10" fmla="*/ 57 w 247"/>
                      <a:gd name="T11" fmla="*/ 0 h 97"/>
                      <a:gd name="T12" fmla="*/ 67 w 247"/>
                      <a:gd name="T13" fmla="*/ 2 h 97"/>
                      <a:gd name="T14" fmla="*/ 78 w 247"/>
                      <a:gd name="T15" fmla="*/ 5 h 97"/>
                      <a:gd name="T16" fmla="*/ 85 w 247"/>
                      <a:gd name="T17" fmla="*/ 8 h 97"/>
                      <a:gd name="T18" fmla="*/ 93 w 247"/>
                      <a:gd name="T19" fmla="*/ 13 h 97"/>
                      <a:gd name="T20" fmla="*/ 102 w 247"/>
                      <a:gd name="T21" fmla="*/ 21 h 97"/>
                      <a:gd name="T22" fmla="*/ 108 w 247"/>
                      <a:gd name="T23" fmla="*/ 29 h 97"/>
                      <a:gd name="T24" fmla="*/ 114 w 247"/>
                      <a:gd name="T25" fmla="*/ 36 h 97"/>
                      <a:gd name="T26" fmla="*/ 119 w 247"/>
                      <a:gd name="T27" fmla="*/ 42 h 97"/>
                      <a:gd name="T28" fmla="*/ 124 w 247"/>
                      <a:gd name="T29" fmla="*/ 49 h 97"/>
                      <a:gd name="T30" fmla="*/ 130 w 247"/>
                      <a:gd name="T31" fmla="*/ 58 h 97"/>
                      <a:gd name="T32" fmla="*/ 134 w 247"/>
                      <a:gd name="T33" fmla="*/ 65 h 97"/>
                      <a:gd name="T34" fmla="*/ 140 w 247"/>
                      <a:gd name="T35" fmla="*/ 72 h 97"/>
                      <a:gd name="T36" fmla="*/ 147 w 247"/>
                      <a:gd name="T37" fmla="*/ 77 h 97"/>
                      <a:gd name="T38" fmla="*/ 154 w 247"/>
                      <a:gd name="T39" fmla="*/ 82 h 97"/>
                      <a:gd name="T40" fmla="*/ 160 w 247"/>
                      <a:gd name="T41" fmla="*/ 85 h 97"/>
                      <a:gd name="T42" fmla="*/ 167 w 247"/>
                      <a:gd name="T43" fmla="*/ 89 h 97"/>
                      <a:gd name="T44" fmla="*/ 176 w 247"/>
                      <a:gd name="T45" fmla="*/ 92 h 97"/>
                      <a:gd name="T46" fmla="*/ 182 w 247"/>
                      <a:gd name="T47" fmla="*/ 93 h 97"/>
                      <a:gd name="T48" fmla="*/ 190 w 247"/>
                      <a:gd name="T49" fmla="*/ 96 h 97"/>
                      <a:gd name="T50" fmla="*/ 198 w 247"/>
                      <a:gd name="T51" fmla="*/ 94 h 97"/>
                      <a:gd name="T52" fmla="*/ 208 w 247"/>
                      <a:gd name="T53" fmla="*/ 93 h 97"/>
                      <a:gd name="T54" fmla="*/ 216 w 247"/>
                      <a:gd name="T55" fmla="*/ 93 h 97"/>
                      <a:gd name="T56" fmla="*/ 223 w 247"/>
                      <a:gd name="T57" fmla="*/ 90 h 97"/>
                      <a:gd name="T58" fmla="*/ 229 w 247"/>
                      <a:gd name="T59" fmla="*/ 88 h 97"/>
                      <a:gd name="T60" fmla="*/ 236 w 247"/>
                      <a:gd name="T61" fmla="*/ 83 h 97"/>
                      <a:gd name="T62" fmla="*/ 241 w 247"/>
                      <a:gd name="T63" fmla="*/ 79 h 97"/>
                      <a:gd name="T64" fmla="*/ 246 w 247"/>
                      <a:gd name="T65" fmla="*/ 77 h 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7" h="97">
                        <a:moveTo>
                          <a:pt x="0" y="17"/>
                        </a:moveTo>
                        <a:lnTo>
                          <a:pt x="9" y="10"/>
                        </a:lnTo>
                        <a:lnTo>
                          <a:pt x="20" y="5"/>
                        </a:lnTo>
                        <a:lnTo>
                          <a:pt x="31" y="1"/>
                        </a:lnTo>
                        <a:lnTo>
                          <a:pt x="44" y="0"/>
                        </a:lnTo>
                        <a:lnTo>
                          <a:pt x="57" y="0"/>
                        </a:lnTo>
                        <a:lnTo>
                          <a:pt x="67" y="2"/>
                        </a:lnTo>
                        <a:lnTo>
                          <a:pt x="78" y="5"/>
                        </a:lnTo>
                        <a:lnTo>
                          <a:pt x="85" y="8"/>
                        </a:lnTo>
                        <a:lnTo>
                          <a:pt x="93" y="13"/>
                        </a:lnTo>
                        <a:lnTo>
                          <a:pt x="102" y="21"/>
                        </a:lnTo>
                        <a:lnTo>
                          <a:pt x="108" y="29"/>
                        </a:lnTo>
                        <a:lnTo>
                          <a:pt x="114" y="36"/>
                        </a:lnTo>
                        <a:lnTo>
                          <a:pt x="119" y="42"/>
                        </a:lnTo>
                        <a:lnTo>
                          <a:pt x="124" y="49"/>
                        </a:lnTo>
                        <a:lnTo>
                          <a:pt x="130" y="58"/>
                        </a:lnTo>
                        <a:lnTo>
                          <a:pt x="134" y="65"/>
                        </a:lnTo>
                        <a:lnTo>
                          <a:pt x="140" y="72"/>
                        </a:lnTo>
                        <a:lnTo>
                          <a:pt x="147" y="77"/>
                        </a:lnTo>
                        <a:lnTo>
                          <a:pt x="154" y="82"/>
                        </a:lnTo>
                        <a:lnTo>
                          <a:pt x="160" y="85"/>
                        </a:lnTo>
                        <a:lnTo>
                          <a:pt x="167" y="89"/>
                        </a:lnTo>
                        <a:lnTo>
                          <a:pt x="176" y="92"/>
                        </a:lnTo>
                        <a:lnTo>
                          <a:pt x="182" y="93"/>
                        </a:lnTo>
                        <a:lnTo>
                          <a:pt x="190" y="96"/>
                        </a:lnTo>
                        <a:lnTo>
                          <a:pt x="198" y="94"/>
                        </a:lnTo>
                        <a:lnTo>
                          <a:pt x="208" y="93"/>
                        </a:lnTo>
                        <a:lnTo>
                          <a:pt x="216" y="93"/>
                        </a:lnTo>
                        <a:lnTo>
                          <a:pt x="223" y="90"/>
                        </a:lnTo>
                        <a:lnTo>
                          <a:pt x="229" y="88"/>
                        </a:lnTo>
                        <a:lnTo>
                          <a:pt x="236" y="83"/>
                        </a:lnTo>
                        <a:lnTo>
                          <a:pt x="241" y="79"/>
                        </a:lnTo>
                        <a:lnTo>
                          <a:pt x="246" y="77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9252" name="Group 884"/>
                <p:cNvGrpSpPr>
                  <a:grpSpLocks/>
                </p:cNvGrpSpPr>
                <p:nvPr/>
              </p:nvGrpSpPr>
              <p:grpSpPr bwMode="auto">
                <a:xfrm>
                  <a:off x="506" y="1886"/>
                  <a:ext cx="573" cy="98"/>
                  <a:chOff x="506" y="1886"/>
                  <a:chExt cx="573" cy="98"/>
                </a:xfrm>
              </p:grpSpPr>
              <p:sp>
                <p:nvSpPr>
                  <p:cNvPr id="59253" name="Freeform 885"/>
                  <p:cNvSpPr>
                    <a:spLocks/>
                  </p:cNvSpPr>
                  <p:nvPr/>
                </p:nvSpPr>
                <p:spPr bwMode="auto">
                  <a:xfrm>
                    <a:off x="506" y="1886"/>
                    <a:ext cx="245" cy="97"/>
                  </a:xfrm>
                  <a:custGeom>
                    <a:avLst/>
                    <a:gdLst>
                      <a:gd name="T0" fmla="*/ 0 w 245"/>
                      <a:gd name="T1" fmla="*/ 18 h 97"/>
                      <a:gd name="T2" fmla="*/ 9 w 245"/>
                      <a:gd name="T3" fmla="*/ 11 h 97"/>
                      <a:gd name="T4" fmla="*/ 20 w 245"/>
                      <a:gd name="T5" fmla="*/ 5 h 97"/>
                      <a:gd name="T6" fmla="*/ 31 w 245"/>
                      <a:gd name="T7" fmla="*/ 2 h 97"/>
                      <a:gd name="T8" fmla="*/ 45 w 245"/>
                      <a:gd name="T9" fmla="*/ 0 h 97"/>
                      <a:gd name="T10" fmla="*/ 58 w 245"/>
                      <a:gd name="T11" fmla="*/ 0 h 97"/>
                      <a:gd name="T12" fmla="*/ 66 w 245"/>
                      <a:gd name="T13" fmla="*/ 2 h 97"/>
                      <a:gd name="T14" fmla="*/ 76 w 245"/>
                      <a:gd name="T15" fmla="*/ 5 h 97"/>
                      <a:gd name="T16" fmla="*/ 85 w 245"/>
                      <a:gd name="T17" fmla="*/ 10 h 97"/>
                      <a:gd name="T18" fmla="*/ 92 w 245"/>
                      <a:gd name="T19" fmla="*/ 13 h 97"/>
                      <a:gd name="T20" fmla="*/ 101 w 245"/>
                      <a:gd name="T21" fmla="*/ 21 h 97"/>
                      <a:gd name="T22" fmla="*/ 107 w 245"/>
                      <a:gd name="T23" fmla="*/ 29 h 97"/>
                      <a:gd name="T24" fmla="*/ 113 w 245"/>
                      <a:gd name="T25" fmla="*/ 36 h 97"/>
                      <a:gd name="T26" fmla="*/ 119 w 245"/>
                      <a:gd name="T27" fmla="*/ 44 h 97"/>
                      <a:gd name="T28" fmla="*/ 123 w 245"/>
                      <a:gd name="T29" fmla="*/ 50 h 97"/>
                      <a:gd name="T30" fmla="*/ 129 w 245"/>
                      <a:gd name="T31" fmla="*/ 58 h 97"/>
                      <a:gd name="T32" fmla="*/ 135 w 245"/>
                      <a:gd name="T33" fmla="*/ 65 h 97"/>
                      <a:gd name="T34" fmla="*/ 139 w 245"/>
                      <a:gd name="T35" fmla="*/ 72 h 97"/>
                      <a:gd name="T36" fmla="*/ 146 w 245"/>
                      <a:gd name="T37" fmla="*/ 78 h 97"/>
                      <a:gd name="T38" fmla="*/ 153 w 245"/>
                      <a:gd name="T39" fmla="*/ 82 h 97"/>
                      <a:gd name="T40" fmla="*/ 159 w 245"/>
                      <a:gd name="T41" fmla="*/ 85 h 97"/>
                      <a:gd name="T42" fmla="*/ 165 w 245"/>
                      <a:gd name="T43" fmla="*/ 89 h 97"/>
                      <a:gd name="T44" fmla="*/ 175 w 245"/>
                      <a:gd name="T45" fmla="*/ 92 h 97"/>
                      <a:gd name="T46" fmla="*/ 181 w 245"/>
                      <a:gd name="T47" fmla="*/ 94 h 97"/>
                      <a:gd name="T48" fmla="*/ 189 w 245"/>
                      <a:gd name="T49" fmla="*/ 96 h 97"/>
                      <a:gd name="T50" fmla="*/ 197 w 245"/>
                      <a:gd name="T51" fmla="*/ 96 h 97"/>
                      <a:gd name="T52" fmla="*/ 206 w 245"/>
                      <a:gd name="T53" fmla="*/ 93 h 97"/>
                      <a:gd name="T54" fmla="*/ 215 w 245"/>
                      <a:gd name="T55" fmla="*/ 93 h 97"/>
                      <a:gd name="T56" fmla="*/ 221 w 245"/>
                      <a:gd name="T57" fmla="*/ 90 h 97"/>
                      <a:gd name="T58" fmla="*/ 227 w 245"/>
                      <a:gd name="T59" fmla="*/ 88 h 97"/>
                      <a:gd name="T60" fmla="*/ 235 w 245"/>
                      <a:gd name="T61" fmla="*/ 84 h 97"/>
                      <a:gd name="T62" fmla="*/ 239 w 245"/>
                      <a:gd name="T63" fmla="*/ 80 h 97"/>
                      <a:gd name="T64" fmla="*/ 244 w 245"/>
                      <a:gd name="T65" fmla="*/ 78 h 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5" h="97">
                        <a:moveTo>
                          <a:pt x="0" y="18"/>
                        </a:moveTo>
                        <a:lnTo>
                          <a:pt x="9" y="11"/>
                        </a:lnTo>
                        <a:lnTo>
                          <a:pt x="20" y="5"/>
                        </a:lnTo>
                        <a:lnTo>
                          <a:pt x="31" y="2"/>
                        </a:lnTo>
                        <a:lnTo>
                          <a:pt x="45" y="0"/>
                        </a:lnTo>
                        <a:lnTo>
                          <a:pt x="58" y="0"/>
                        </a:lnTo>
                        <a:lnTo>
                          <a:pt x="66" y="2"/>
                        </a:lnTo>
                        <a:lnTo>
                          <a:pt x="76" y="5"/>
                        </a:lnTo>
                        <a:lnTo>
                          <a:pt x="85" y="10"/>
                        </a:lnTo>
                        <a:lnTo>
                          <a:pt x="92" y="13"/>
                        </a:lnTo>
                        <a:lnTo>
                          <a:pt x="101" y="21"/>
                        </a:lnTo>
                        <a:lnTo>
                          <a:pt x="107" y="29"/>
                        </a:lnTo>
                        <a:lnTo>
                          <a:pt x="113" y="36"/>
                        </a:lnTo>
                        <a:lnTo>
                          <a:pt x="119" y="44"/>
                        </a:lnTo>
                        <a:lnTo>
                          <a:pt x="123" y="50"/>
                        </a:lnTo>
                        <a:lnTo>
                          <a:pt x="129" y="58"/>
                        </a:lnTo>
                        <a:lnTo>
                          <a:pt x="135" y="65"/>
                        </a:lnTo>
                        <a:lnTo>
                          <a:pt x="139" y="72"/>
                        </a:lnTo>
                        <a:lnTo>
                          <a:pt x="146" y="78"/>
                        </a:lnTo>
                        <a:lnTo>
                          <a:pt x="153" y="82"/>
                        </a:lnTo>
                        <a:lnTo>
                          <a:pt x="159" y="85"/>
                        </a:lnTo>
                        <a:lnTo>
                          <a:pt x="165" y="89"/>
                        </a:lnTo>
                        <a:lnTo>
                          <a:pt x="175" y="92"/>
                        </a:lnTo>
                        <a:lnTo>
                          <a:pt x="181" y="94"/>
                        </a:lnTo>
                        <a:lnTo>
                          <a:pt x="189" y="96"/>
                        </a:lnTo>
                        <a:lnTo>
                          <a:pt x="197" y="96"/>
                        </a:lnTo>
                        <a:lnTo>
                          <a:pt x="206" y="93"/>
                        </a:lnTo>
                        <a:lnTo>
                          <a:pt x="215" y="93"/>
                        </a:lnTo>
                        <a:lnTo>
                          <a:pt x="221" y="90"/>
                        </a:lnTo>
                        <a:lnTo>
                          <a:pt x="227" y="88"/>
                        </a:lnTo>
                        <a:lnTo>
                          <a:pt x="235" y="84"/>
                        </a:lnTo>
                        <a:lnTo>
                          <a:pt x="239" y="80"/>
                        </a:lnTo>
                        <a:lnTo>
                          <a:pt x="244" y="7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254" name="Freeform 886"/>
                  <p:cNvSpPr>
                    <a:spLocks/>
                  </p:cNvSpPr>
                  <p:nvPr/>
                </p:nvSpPr>
                <p:spPr bwMode="auto">
                  <a:xfrm>
                    <a:off x="671" y="1886"/>
                    <a:ext cx="246" cy="98"/>
                  </a:xfrm>
                  <a:custGeom>
                    <a:avLst/>
                    <a:gdLst>
                      <a:gd name="T0" fmla="*/ 0 w 246"/>
                      <a:gd name="T1" fmla="*/ 18 h 98"/>
                      <a:gd name="T2" fmla="*/ 9 w 246"/>
                      <a:gd name="T3" fmla="*/ 11 h 98"/>
                      <a:gd name="T4" fmla="*/ 20 w 246"/>
                      <a:gd name="T5" fmla="*/ 6 h 98"/>
                      <a:gd name="T6" fmla="*/ 31 w 246"/>
                      <a:gd name="T7" fmla="*/ 2 h 98"/>
                      <a:gd name="T8" fmla="*/ 44 w 246"/>
                      <a:gd name="T9" fmla="*/ 0 h 98"/>
                      <a:gd name="T10" fmla="*/ 57 w 246"/>
                      <a:gd name="T11" fmla="*/ 0 h 98"/>
                      <a:gd name="T12" fmla="*/ 67 w 246"/>
                      <a:gd name="T13" fmla="*/ 2 h 98"/>
                      <a:gd name="T14" fmla="*/ 76 w 246"/>
                      <a:gd name="T15" fmla="*/ 6 h 98"/>
                      <a:gd name="T16" fmla="*/ 85 w 246"/>
                      <a:gd name="T17" fmla="*/ 10 h 98"/>
                      <a:gd name="T18" fmla="*/ 92 w 246"/>
                      <a:gd name="T19" fmla="*/ 15 h 98"/>
                      <a:gd name="T20" fmla="*/ 101 w 246"/>
                      <a:gd name="T21" fmla="*/ 21 h 98"/>
                      <a:gd name="T22" fmla="*/ 108 w 246"/>
                      <a:gd name="T23" fmla="*/ 28 h 98"/>
                      <a:gd name="T24" fmla="*/ 114 w 246"/>
                      <a:gd name="T25" fmla="*/ 36 h 98"/>
                      <a:gd name="T26" fmla="*/ 119 w 246"/>
                      <a:gd name="T27" fmla="*/ 44 h 98"/>
                      <a:gd name="T28" fmla="*/ 124 w 246"/>
                      <a:gd name="T29" fmla="*/ 50 h 98"/>
                      <a:gd name="T30" fmla="*/ 129 w 246"/>
                      <a:gd name="T31" fmla="*/ 59 h 98"/>
                      <a:gd name="T32" fmla="*/ 134 w 246"/>
                      <a:gd name="T33" fmla="*/ 66 h 98"/>
                      <a:gd name="T34" fmla="*/ 140 w 246"/>
                      <a:gd name="T35" fmla="*/ 73 h 98"/>
                      <a:gd name="T36" fmla="*/ 146 w 246"/>
                      <a:gd name="T37" fmla="*/ 79 h 98"/>
                      <a:gd name="T38" fmla="*/ 153 w 246"/>
                      <a:gd name="T39" fmla="*/ 83 h 98"/>
                      <a:gd name="T40" fmla="*/ 160 w 246"/>
                      <a:gd name="T41" fmla="*/ 86 h 98"/>
                      <a:gd name="T42" fmla="*/ 166 w 246"/>
                      <a:gd name="T43" fmla="*/ 90 h 98"/>
                      <a:gd name="T44" fmla="*/ 175 w 246"/>
                      <a:gd name="T45" fmla="*/ 93 h 98"/>
                      <a:gd name="T46" fmla="*/ 182 w 246"/>
                      <a:gd name="T47" fmla="*/ 95 h 98"/>
                      <a:gd name="T48" fmla="*/ 190 w 246"/>
                      <a:gd name="T49" fmla="*/ 97 h 98"/>
                      <a:gd name="T50" fmla="*/ 198 w 246"/>
                      <a:gd name="T51" fmla="*/ 97 h 98"/>
                      <a:gd name="T52" fmla="*/ 207 w 246"/>
                      <a:gd name="T53" fmla="*/ 94 h 98"/>
                      <a:gd name="T54" fmla="*/ 216 w 246"/>
                      <a:gd name="T55" fmla="*/ 94 h 98"/>
                      <a:gd name="T56" fmla="*/ 222 w 246"/>
                      <a:gd name="T57" fmla="*/ 91 h 98"/>
                      <a:gd name="T58" fmla="*/ 228 w 246"/>
                      <a:gd name="T59" fmla="*/ 89 h 98"/>
                      <a:gd name="T60" fmla="*/ 235 w 246"/>
                      <a:gd name="T61" fmla="*/ 84 h 98"/>
                      <a:gd name="T62" fmla="*/ 240 w 246"/>
                      <a:gd name="T63" fmla="*/ 80 h 98"/>
                      <a:gd name="T64" fmla="*/ 245 w 246"/>
                      <a:gd name="T65" fmla="*/ 78 h 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6" h="98">
                        <a:moveTo>
                          <a:pt x="0" y="18"/>
                        </a:moveTo>
                        <a:lnTo>
                          <a:pt x="9" y="11"/>
                        </a:lnTo>
                        <a:lnTo>
                          <a:pt x="20" y="6"/>
                        </a:lnTo>
                        <a:lnTo>
                          <a:pt x="31" y="2"/>
                        </a:lnTo>
                        <a:lnTo>
                          <a:pt x="44" y="0"/>
                        </a:lnTo>
                        <a:lnTo>
                          <a:pt x="57" y="0"/>
                        </a:lnTo>
                        <a:lnTo>
                          <a:pt x="67" y="2"/>
                        </a:lnTo>
                        <a:lnTo>
                          <a:pt x="76" y="6"/>
                        </a:lnTo>
                        <a:lnTo>
                          <a:pt x="85" y="10"/>
                        </a:lnTo>
                        <a:lnTo>
                          <a:pt x="92" y="15"/>
                        </a:lnTo>
                        <a:lnTo>
                          <a:pt x="101" y="21"/>
                        </a:lnTo>
                        <a:lnTo>
                          <a:pt x="108" y="28"/>
                        </a:lnTo>
                        <a:lnTo>
                          <a:pt x="114" y="36"/>
                        </a:lnTo>
                        <a:lnTo>
                          <a:pt x="119" y="44"/>
                        </a:lnTo>
                        <a:lnTo>
                          <a:pt x="124" y="50"/>
                        </a:lnTo>
                        <a:lnTo>
                          <a:pt x="129" y="59"/>
                        </a:lnTo>
                        <a:lnTo>
                          <a:pt x="134" y="66"/>
                        </a:lnTo>
                        <a:lnTo>
                          <a:pt x="140" y="73"/>
                        </a:lnTo>
                        <a:lnTo>
                          <a:pt x="146" y="79"/>
                        </a:lnTo>
                        <a:lnTo>
                          <a:pt x="153" y="83"/>
                        </a:lnTo>
                        <a:lnTo>
                          <a:pt x="160" y="86"/>
                        </a:lnTo>
                        <a:lnTo>
                          <a:pt x="166" y="90"/>
                        </a:lnTo>
                        <a:lnTo>
                          <a:pt x="175" y="93"/>
                        </a:lnTo>
                        <a:lnTo>
                          <a:pt x="182" y="95"/>
                        </a:lnTo>
                        <a:lnTo>
                          <a:pt x="190" y="97"/>
                        </a:lnTo>
                        <a:lnTo>
                          <a:pt x="198" y="97"/>
                        </a:lnTo>
                        <a:lnTo>
                          <a:pt x="207" y="94"/>
                        </a:lnTo>
                        <a:lnTo>
                          <a:pt x="216" y="94"/>
                        </a:lnTo>
                        <a:lnTo>
                          <a:pt x="222" y="91"/>
                        </a:lnTo>
                        <a:lnTo>
                          <a:pt x="228" y="89"/>
                        </a:lnTo>
                        <a:lnTo>
                          <a:pt x="235" y="84"/>
                        </a:lnTo>
                        <a:lnTo>
                          <a:pt x="240" y="80"/>
                        </a:lnTo>
                        <a:lnTo>
                          <a:pt x="245" y="7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255" name="Freeform 887"/>
                  <p:cNvSpPr>
                    <a:spLocks/>
                  </p:cNvSpPr>
                  <p:nvPr/>
                </p:nvSpPr>
                <p:spPr bwMode="auto">
                  <a:xfrm>
                    <a:off x="834" y="1886"/>
                    <a:ext cx="245" cy="97"/>
                  </a:xfrm>
                  <a:custGeom>
                    <a:avLst/>
                    <a:gdLst>
                      <a:gd name="T0" fmla="*/ 0 w 245"/>
                      <a:gd name="T1" fmla="*/ 17 h 97"/>
                      <a:gd name="T2" fmla="*/ 9 w 245"/>
                      <a:gd name="T3" fmla="*/ 10 h 97"/>
                      <a:gd name="T4" fmla="*/ 20 w 245"/>
                      <a:gd name="T5" fmla="*/ 5 h 97"/>
                      <a:gd name="T6" fmla="*/ 31 w 245"/>
                      <a:gd name="T7" fmla="*/ 1 h 97"/>
                      <a:gd name="T8" fmla="*/ 43 w 245"/>
                      <a:gd name="T9" fmla="*/ 0 h 97"/>
                      <a:gd name="T10" fmla="*/ 58 w 245"/>
                      <a:gd name="T11" fmla="*/ 0 h 97"/>
                      <a:gd name="T12" fmla="*/ 66 w 245"/>
                      <a:gd name="T13" fmla="*/ 2 h 97"/>
                      <a:gd name="T14" fmla="*/ 76 w 245"/>
                      <a:gd name="T15" fmla="*/ 5 h 97"/>
                      <a:gd name="T16" fmla="*/ 85 w 245"/>
                      <a:gd name="T17" fmla="*/ 8 h 97"/>
                      <a:gd name="T18" fmla="*/ 92 w 245"/>
                      <a:gd name="T19" fmla="*/ 13 h 97"/>
                      <a:gd name="T20" fmla="*/ 101 w 245"/>
                      <a:gd name="T21" fmla="*/ 21 h 97"/>
                      <a:gd name="T22" fmla="*/ 107 w 245"/>
                      <a:gd name="T23" fmla="*/ 29 h 97"/>
                      <a:gd name="T24" fmla="*/ 113 w 245"/>
                      <a:gd name="T25" fmla="*/ 36 h 97"/>
                      <a:gd name="T26" fmla="*/ 118 w 245"/>
                      <a:gd name="T27" fmla="*/ 42 h 97"/>
                      <a:gd name="T28" fmla="*/ 123 w 245"/>
                      <a:gd name="T29" fmla="*/ 49 h 97"/>
                      <a:gd name="T30" fmla="*/ 129 w 245"/>
                      <a:gd name="T31" fmla="*/ 58 h 97"/>
                      <a:gd name="T32" fmla="*/ 133 w 245"/>
                      <a:gd name="T33" fmla="*/ 65 h 97"/>
                      <a:gd name="T34" fmla="*/ 139 w 245"/>
                      <a:gd name="T35" fmla="*/ 72 h 97"/>
                      <a:gd name="T36" fmla="*/ 145 w 245"/>
                      <a:gd name="T37" fmla="*/ 77 h 97"/>
                      <a:gd name="T38" fmla="*/ 153 w 245"/>
                      <a:gd name="T39" fmla="*/ 82 h 97"/>
                      <a:gd name="T40" fmla="*/ 159 w 245"/>
                      <a:gd name="T41" fmla="*/ 85 h 97"/>
                      <a:gd name="T42" fmla="*/ 165 w 245"/>
                      <a:gd name="T43" fmla="*/ 89 h 97"/>
                      <a:gd name="T44" fmla="*/ 175 w 245"/>
                      <a:gd name="T45" fmla="*/ 92 h 97"/>
                      <a:gd name="T46" fmla="*/ 181 w 245"/>
                      <a:gd name="T47" fmla="*/ 93 h 97"/>
                      <a:gd name="T48" fmla="*/ 189 w 245"/>
                      <a:gd name="T49" fmla="*/ 96 h 97"/>
                      <a:gd name="T50" fmla="*/ 197 w 245"/>
                      <a:gd name="T51" fmla="*/ 94 h 97"/>
                      <a:gd name="T52" fmla="*/ 206 w 245"/>
                      <a:gd name="T53" fmla="*/ 93 h 97"/>
                      <a:gd name="T54" fmla="*/ 215 w 245"/>
                      <a:gd name="T55" fmla="*/ 93 h 97"/>
                      <a:gd name="T56" fmla="*/ 221 w 245"/>
                      <a:gd name="T57" fmla="*/ 90 h 97"/>
                      <a:gd name="T58" fmla="*/ 227 w 245"/>
                      <a:gd name="T59" fmla="*/ 88 h 97"/>
                      <a:gd name="T60" fmla="*/ 234 w 245"/>
                      <a:gd name="T61" fmla="*/ 83 h 97"/>
                      <a:gd name="T62" fmla="*/ 239 w 245"/>
                      <a:gd name="T63" fmla="*/ 79 h 97"/>
                      <a:gd name="T64" fmla="*/ 244 w 245"/>
                      <a:gd name="T65" fmla="*/ 77 h 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5" h="97">
                        <a:moveTo>
                          <a:pt x="0" y="17"/>
                        </a:moveTo>
                        <a:lnTo>
                          <a:pt x="9" y="10"/>
                        </a:lnTo>
                        <a:lnTo>
                          <a:pt x="20" y="5"/>
                        </a:lnTo>
                        <a:lnTo>
                          <a:pt x="31" y="1"/>
                        </a:lnTo>
                        <a:lnTo>
                          <a:pt x="43" y="0"/>
                        </a:lnTo>
                        <a:lnTo>
                          <a:pt x="58" y="0"/>
                        </a:lnTo>
                        <a:lnTo>
                          <a:pt x="66" y="2"/>
                        </a:lnTo>
                        <a:lnTo>
                          <a:pt x="76" y="5"/>
                        </a:lnTo>
                        <a:lnTo>
                          <a:pt x="85" y="8"/>
                        </a:lnTo>
                        <a:lnTo>
                          <a:pt x="92" y="13"/>
                        </a:lnTo>
                        <a:lnTo>
                          <a:pt x="101" y="21"/>
                        </a:lnTo>
                        <a:lnTo>
                          <a:pt x="107" y="29"/>
                        </a:lnTo>
                        <a:lnTo>
                          <a:pt x="113" y="36"/>
                        </a:lnTo>
                        <a:lnTo>
                          <a:pt x="118" y="42"/>
                        </a:lnTo>
                        <a:lnTo>
                          <a:pt x="123" y="49"/>
                        </a:lnTo>
                        <a:lnTo>
                          <a:pt x="129" y="58"/>
                        </a:lnTo>
                        <a:lnTo>
                          <a:pt x="133" y="65"/>
                        </a:lnTo>
                        <a:lnTo>
                          <a:pt x="139" y="72"/>
                        </a:lnTo>
                        <a:lnTo>
                          <a:pt x="145" y="77"/>
                        </a:lnTo>
                        <a:lnTo>
                          <a:pt x="153" y="82"/>
                        </a:lnTo>
                        <a:lnTo>
                          <a:pt x="159" y="85"/>
                        </a:lnTo>
                        <a:lnTo>
                          <a:pt x="165" y="89"/>
                        </a:lnTo>
                        <a:lnTo>
                          <a:pt x="175" y="92"/>
                        </a:lnTo>
                        <a:lnTo>
                          <a:pt x="181" y="93"/>
                        </a:lnTo>
                        <a:lnTo>
                          <a:pt x="189" y="96"/>
                        </a:lnTo>
                        <a:lnTo>
                          <a:pt x="197" y="94"/>
                        </a:lnTo>
                        <a:lnTo>
                          <a:pt x="206" y="93"/>
                        </a:lnTo>
                        <a:lnTo>
                          <a:pt x="215" y="93"/>
                        </a:lnTo>
                        <a:lnTo>
                          <a:pt x="221" y="90"/>
                        </a:lnTo>
                        <a:lnTo>
                          <a:pt x="227" y="88"/>
                        </a:lnTo>
                        <a:lnTo>
                          <a:pt x="234" y="83"/>
                        </a:lnTo>
                        <a:lnTo>
                          <a:pt x="239" y="79"/>
                        </a:lnTo>
                        <a:lnTo>
                          <a:pt x="244" y="77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9256" name="Group 888"/>
                <p:cNvGrpSpPr>
                  <a:grpSpLocks/>
                </p:cNvGrpSpPr>
                <p:nvPr/>
              </p:nvGrpSpPr>
              <p:grpSpPr bwMode="auto">
                <a:xfrm>
                  <a:off x="997" y="1886"/>
                  <a:ext cx="574" cy="98"/>
                  <a:chOff x="997" y="1886"/>
                  <a:chExt cx="574" cy="98"/>
                </a:xfrm>
              </p:grpSpPr>
              <p:sp>
                <p:nvSpPr>
                  <p:cNvPr id="59257" name="Freeform 889"/>
                  <p:cNvSpPr>
                    <a:spLocks/>
                  </p:cNvSpPr>
                  <p:nvPr/>
                </p:nvSpPr>
                <p:spPr bwMode="auto">
                  <a:xfrm>
                    <a:off x="997" y="1886"/>
                    <a:ext cx="243" cy="97"/>
                  </a:xfrm>
                  <a:custGeom>
                    <a:avLst/>
                    <a:gdLst>
                      <a:gd name="T0" fmla="*/ 0 w 243"/>
                      <a:gd name="T1" fmla="*/ 18 h 97"/>
                      <a:gd name="T2" fmla="*/ 9 w 243"/>
                      <a:gd name="T3" fmla="*/ 11 h 97"/>
                      <a:gd name="T4" fmla="*/ 20 w 243"/>
                      <a:gd name="T5" fmla="*/ 5 h 97"/>
                      <a:gd name="T6" fmla="*/ 31 w 243"/>
                      <a:gd name="T7" fmla="*/ 2 h 97"/>
                      <a:gd name="T8" fmla="*/ 43 w 243"/>
                      <a:gd name="T9" fmla="*/ 0 h 97"/>
                      <a:gd name="T10" fmla="*/ 56 w 243"/>
                      <a:gd name="T11" fmla="*/ 0 h 97"/>
                      <a:gd name="T12" fmla="*/ 66 w 243"/>
                      <a:gd name="T13" fmla="*/ 2 h 97"/>
                      <a:gd name="T14" fmla="*/ 76 w 243"/>
                      <a:gd name="T15" fmla="*/ 5 h 97"/>
                      <a:gd name="T16" fmla="*/ 83 w 243"/>
                      <a:gd name="T17" fmla="*/ 10 h 97"/>
                      <a:gd name="T18" fmla="*/ 92 w 243"/>
                      <a:gd name="T19" fmla="*/ 13 h 97"/>
                      <a:gd name="T20" fmla="*/ 101 w 243"/>
                      <a:gd name="T21" fmla="*/ 21 h 97"/>
                      <a:gd name="T22" fmla="*/ 107 w 243"/>
                      <a:gd name="T23" fmla="*/ 29 h 97"/>
                      <a:gd name="T24" fmla="*/ 113 w 243"/>
                      <a:gd name="T25" fmla="*/ 36 h 97"/>
                      <a:gd name="T26" fmla="*/ 118 w 243"/>
                      <a:gd name="T27" fmla="*/ 44 h 97"/>
                      <a:gd name="T28" fmla="*/ 122 w 243"/>
                      <a:gd name="T29" fmla="*/ 50 h 97"/>
                      <a:gd name="T30" fmla="*/ 127 w 243"/>
                      <a:gd name="T31" fmla="*/ 58 h 97"/>
                      <a:gd name="T32" fmla="*/ 133 w 243"/>
                      <a:gd name="T33" fmla="*/ 65 h 97"/>
                      <a:gd name="T34" fmla="*/ 139 w 243"/>
                      <a:gd name="T35" fmla="*/ 72 h 97"/>
                      <a:gd name="T36" fmla="*/ 145 w 243"/>
                      <a:gd name="T37" fmla="*/ 78 h 97"/>
                      <a:gd name="T38" fmla="*/ 152 w 243"/>
                      <a:gd name="T39" fmla="*/ 82 h 97"/>
                      <a:gd name="T40" fmla="*/ 158 w 243"/>
                      <a:gd name="T41" fmla="*/ 85 h 97"/>
                      <a:gd name="T42" fmla="*/ 165 w 243"/>
                      <a:gd name="T43" fmla="*/ 89 h 97"/>
                      <a:gd name="T44" fmla="*/ 173 w 243"/>
                      <a:gd name="T45" fmla="*/ 92 h 97"/>
                      <a:gd name="T46" fmla="*/ 179 w 243"/>
                      <a:gd name="T47" fmla="*/ 94 h 97"/>
                      <a:gd name="T48" fmla="*/ 187 w 243"/>
                      <a:gd name="T49" fmla="*/ 96 h 97"/>
                      <a:gd name="T50" fmla="*/ 195 w 243"/>
                      <a:gd name="T51" fmla="*/ 96 h 97"/>
                      <a:gd name="T52" fmla="*/ 205 w 243"/>
                      <a:gd name="T53" fmla="*/ 93 h 97"/>
                      <a:gd name="T54" fmla="*/ 213 w 243"/>
                      <a:gd name="T55" fmla="*/ 93 h 97"/>
                      <a:gd name="T56" fmla="*/ 219 w 243"/>
                      <a:gd name="T57" fmla="*/ 90 h 97"/>
                      <a:gd name="T58" fmla="*/ 225 w 243"/>
                      <a:gd name="T59" fmla="*/ 88 h 97"/>
                      <a:gd name="T60" fmla="*/ 233 w 243"/>
                      <a:gd name="T61" fmla="*/ 84 h 97"/>
                      <a:gd name="T62" fmla="*/ 237 w 243"/>
                      <a:gd name="T63" fmla="*/ 80 h 97"/>
                      <a:gd name="T64" fmla="*/ 242 w 243"/>
                      <a:gd name="T65" fmla="*/ 78 h 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3" h="97">
                        <a:moveTo>
                          <a:pt x="0" y="18"/>
                        </a:moveTo>
                        <a:lnTo>
                          <a:pt x="9" y="11"/>
                        </a:lnTo>
                        <a:lnTo>
                          <a:pt x="20" y="5"/>
                        </a:lnTo>
                        <a:lnTo>
                          <a:pt x="31" y="2"/>
                        </a:lnTo>
                        <a:lnTo>
                          <a:pt x="43" y="0"/>
                        </a:lnTo>
                        <a:lnTo>
                          <a:pt x="56" y="0"/>
                        </a:lnTo>
                        <a:lnTo>
                          <a:pt x="66" y="2"/>
                        </a:lnTo>
                        <a:lnTo>
                          <a:pt x="76" y="5"/>
                        </a:lnTo>
                        <a:lnTo>
                          <a:pt x="83" y="10"/>
                        </a:lnTo>
                        <a:lnTo>
                          <a:pt x="92" y="13"/>
                        </a:lnTo>
                        <a:lnTo>
                          <a:pt x="101" y="21"/>
                        </a:lnTo>
                        <a:lnTo>
                          <a:pt x="107" y="29"/>
                        </a:lnTo>
                        <a:lnTo>
                          <a:pt x="113" y="36"/>
                        </a:lnTo>
                        <a:lnTo>
                          <a:pt x="118" y="44"/>
                        </a:lnTo>
                        <a:lnTo>
                          <a:pt x="122" y="50"/>
                        </a:lnTo>
                        <a:lnTo>
                          <a:pt x="127" y="58"/>
                        </a:lnTo>
                        <a:lnTo>
                          <a:pt x="133" y="65"/>
                        </a:lnTo>
                        <a:lnTo>
                          <a:pt x="139" y="72"/>
                        </a:lnTo>
                        <a:lnTo>
                          <a:pt x="145" y="78"/>
                        </a:lnTo>
                        <a:lnTo>
                          <a:pt x="152" y="82"/>
                        </a:lnTo>
                        <a:lnTo>
                          <a:pt x="158" y="85"/>
                        </a:lnTo>
                        <a:lnTo>
                          <a:pt x="165" y="89"/>
                        </a:lnTo>
                        <a:lnTo>
                          <a:pt x="173" y="92"/>
                        </a:lnTo>
                        <a:lnTo>
                          <a:pt x="179" y="94"/>
                        </a:lnTo>
                        <a:lnTo>
                          <a:pt x="187" y="96"/>
                        </a:lnTo>
                        <a:lnTo>
                          <a:pt x="195" y="96"/>
                        </a:lnTo>
                        <a:lnTo>
                          <a:pt x="205" y="93"/>
                        </a:lnTo>
                        <a:lnTo>
                          <a:pt x="213" y="93"/>
                        </a:lnTo>
                        <a:lnTo>
                          <a:pt x="219" y="90"/>
                        </a:lnTo>
                        <a:lnTo>
                          <a:pt x="225" y="88"/>
                        </a:lnTo>
                        <a:lnTo>
                          <a:pt x="233" y="84"/>
                        </a:lnTo>
                        <a:lnTo>
                          <a:pt x="237" y="80"/>
                        </a:lnTo>
                        <a:lnTo>
                          <a:pt x="242" y="7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258" name="Freeform 890"/>
                  <p:cNvSpPr>
                    <a:spLocks/>
                  </p:cNvSpPr>
                  <p:nvPr/>
                </p:nvSpPr>
                <p:spPr bwMode="auto">
                  <a:xfrm>
                    <a:off x="1162" y="1886"/>
                    <a:ext cx="245" cy="98"/>
                  </a:xfrm>
                  <a:custGeom>
                    <a:avLst/>
                    <a:gdLst>
                      <a:gd name="T0" fmla="*/ 0 w 245"/>
                      <a:gd name="T1" fmla="*/ 18 h 98"/>
                      <a:gd name="T2" fmla="*/ 9 w 245"/>
                      <a:gd name="T3" fmla="*/ 11 h 98"/>
                      <a:gd name="T4" fmla="*/ 20 w 245"/>
                      <a:gd name="T5" fmla="*/ 6 h 98"/>
                      <a:gd name="T6" fmla="*/ 31 w 245"/>
                      <a:gd name="T7" fmla="*/ 2 h 98"/>
                      <a:gd name="T8" fmla="*/ 43 w 245"/>
                      <a:gd name="T9" fmla="*/ 0 h 98"/>
                      <a:gd name="T10" fmla="*/ 58 w 245"/>
                      <a:gd name="T11" fmla="*/ 0 h 98"/>
                      <a:gd name="T12" fmla="*/ 66 w 245"/>
                      <a:gd name="T13" fmla="*/ 2 h 98"/>
                      <a:gd name="T14" fmla="*/ 76 w 245"/>
                      <a:gd name="T15" fmla="*/ 6 h 98"/>
                      <a:gd name="T16" fmla="*/ 85 w 245"/>
                      <a:gd name="T17" fmla="*/ 10 h 98"/>
                      <a:gd name="T18" fmla="*/ 92 w 245"/>
                      <a:gd name="T19" fmla="*/ 15 h 98"/>
                      <a:gd name="T20" fmla="*/ 101 w 245"/>
                      <a:gd name="T21" fmla="*/ 21 h 98"/>
                      <a:gd name="T22" fmla="*/ 107 w 245"/>
                      <a:gd name="T23" fmla="*/ 28 h 98"/>
                      <a:gd name="T24" fmla="*/ 113 w 245"/>
                      <a:gd name="T25" fmla="*/ 36 h 98"/>
                      <a:gd name="T26" fmla="*/ 118 w 245"/>
                      <a:gd name="T27" fmla="*/ 44 h 98"/>
                      <a:gd name="T28" fmla="*/ 123 w 245"/>
                      <a:gd name="T29" fmla="*/ 50 h 98"/>
                      <a:gd name="T30" fmla="*/ 129 w 245"/>
                      <a:gd name="T31" fmla="*/ 59 h 98"/>
                      <a:gd name="T32" fmla="*/ 135 w 245"/>
                      <a:gd name="T33" fmla="*/ 66 h 98"/>
                      <a:gd name="T34" fmla="*/ 139 w 245"/>
                      <a:gd name="T35" fmla="*/ 73 h 98"/>
                      <a:gd name="T36" fmla="*/ 146 w 245"/>
                      <a:gd name="T37" fmla="*/ 79 h 98"/>
                      <a:gd name="T38" fmla="*/ 153 w 245"/>
                      <a:gd name="T39" fmla="*/ 83 h 98"/>
                      <a:gd name="T40" fmla="*/ 159 w 245"/>
                      <a:gd name="T41" fmla="*/ 86 h 98"/>
                      <a:gd name="T42" fmla="*/ 165 w 245"/>
                      <a:gd name="T43" fmla="*/ 90 h 98"/>
                      <a:gd name="T44" fmla="*/ 175 w 245"/>
                      <a:gd name="T45" fmla="*/ 93 h 98"/>
                      <a:gd name="T46" fmla="*/ 181 w 245"/>
                      <a:gd name="T47" fmla="*/ 95 h 98"/>
                      <a:gd name="T48" fmla="*/ 189 w 245"/>
                      <a:gd name="T49" fmla="*/ 97 h 98"/>
                      <a:gd name="T50" fmla="*/ 197 w 245"/>
                      <a:gd name="T51" fmla="*/ 97 h 98"/>
                      <a:gd name="T52" fmla="*/ 206 w 245"/>
                      <a:gd name="T53" fmla="*/ 94 h 98"/>
                      <a:gd name="T54" fmla="*/ 215 w 245"/>
                      <a:gd name="T55" fmla="*/ 94 h 98"/>
                      <a:gd name="T56" fmla="*/ 221 w 245"/>
                      <a:gd name="T57" fmla="*/ 91 h 98"/>
                      <a:gd name="T58" fmla="*/ 227 w 245"/>
                      <a:gd name="T59" fmla="*/ 89 h 98"/>
                      <a:gd name="T60" fmla="*/ 235 w 245"/>
                      <a:gd name="T61" fmla="*/ 84 h 98"/>
                      <a:gd name="T62" fmla="*/ 239 w 245"/>
                      <a:gd name="T63" fmla="*/ 80 h 98"/>
                      <a:gd name="T64" fmla="*/ 244 w 245"/>
                      <a:gd name="T65" fmla="*/ 78 h 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5" h="98">
                        <a:moveTo>
                          <a:pt x="0" y="18"/>
                        </a:moveTo>
                        <a:lnTo>
                          <a:pt x="9" y="11"/>
                        </a:lnTo>
                        <a:lnTo>
                          <a:pt x="20" y="6"/>
                        </a:lnTo>
                        <a:lnTo>
                          <a:pt x="31" y="2"/>
                        </a:lnTo>
                        <a:lnTo>
                          <a:pt x="43" y="0"/>
                        </a:lnTo>
                        <a:lnTo>
                          <a:pt x="58" y="0"/>
                        </a:lnTo>
                        <a:lnTo>
                          <a:pt x="66" y="2"/>
                        </a:lnTo>
                        <a:lnTo>
                          <a:pt x="76" y="6"/>
                        </a:lnTo>
                        <a:lnTo>
                          <a:pt x="85" y="10"/>
                        </a:lnTo>
                        <a:lnTo>
                          <a:pt x="92" y="15"/>
                        </a:lnTo>
                        <a:lnTo>
                          <a:pt x="101" y="21"/>
                        </a:lnTo>
                        <a:lnTo>
                          <a:pt x="107" y="28"/>
                        </a:lnTo>
                        <a:lnTo>
                          <a:pt x="113" y="36"/>
                        </a:lnTo>
                        <a:lnTo>
                          <a:pt x="118" y="44"/>
                        </a:lnTo>
                        <a:lnTo>
                          <a:pt x="123" y="50"/>
                        </a:lnTo>
                        <a:lnTo>
                          <a:pt x="129" y="59"/>
                        </a:lnTo>
                        <a:lnTo>
                          <a:pt x="135" y="66"/>
                        </a:lnTo>
                        <a:lnTo>
                          <a:pt x="139" y="73"/>
                        </a:lnTo>
                        <a:lnTo>
                          <a:pt x="146" y="79"/>
                        </a:lnTo>
                        <a:lnTo>
                          <a:pt x="153" y="83"/>
                        </a:lnTo>
                        <a:lnTo>
                          <a:pt x="159" y="86"/>
                        </a:lnTo>
                        <a:lnTo>
                          <a:pt x="165" y="90"/>
                        </a:lnTo>
                        <a:lnTo>
                          <a:pt x="175" y="93"/>
                        </a:lnTo>
                        <a:lnTo>
                          <a:pt x="181" y="95"/>
                        </a:lnTo>
                        <a:lnTo>
                          <a:pt x="189" y="97"/>
                        </a:lnTo>
                        <a:lnTo>
                          <a:pt x="197" y="97"/>
                        </a:lnTo>
                        <a:lnTo>
                          <a:pt x="206" y="94"/>
                        </a:lnTo>
                        <a:lnTo>
                          <a:pt x="215" y="94"/>
                        </a:lnTo>
                        <a:lnTo>
                          <a:pt x="221" y="91"/>
                        </a:lnTo>
                        <a:lnTo>
                          <a:pt x="227" y="89"/>
                        </a:lnTo>
                        <a:lnTo>
                          <a:pt x="235" y="84"/>
                        </a:lnTo>
                        <a:lnTo>
                          <a:pt x="239" y="80"/>
                        </a:lnTo>
                        <a:lnTo>
                          <a:pt x="244" y="7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259" name="Freeform 891"/>
                  <p:cNvSpPr>
                    <a:spLocks/>
                  </p:cNvSpPr>
                  <p:nvPr/>
                </p:nvSpPr>
                <p:spPr bwMode="auto">
                  <a:xfrm>
                    <a:off x="1325" y="1886"/>
                    <a:ext cx="246" cy="97"/>
                  </a:xfrm>
                  <a:custGeom>
                    <a:avLst/>
                    <a:gdLst>
                      <a:gd name="T0" fmla="*/ 0 w 246"/>
                      <a:gd name="T1" fmla="*/ 17 h 97"/>
                      <a:gd name="T2" fmla="*/ 9 w 246"/>
                      <a:gd name="T3" fmla="*/ 10 h 97"/>
                      <a:gd name="T4" fmla="*/ 20 w 246"/>
                      <a:gd name="T5" fmla="*/ 5 h 97"/>
                      <a:gd name="T6" fmla="*/ 31 w 246"/>
                      <a:gd name="T7" fmla="*/ 1 h 97"/>
                      <a:gd name="T8" fmla="*/ 44 w 246"/>
                      <a:gd name="T9" fmla="*/ 0 h 97"/>
                      <a:gd name="T10" fmla="*/ 57 w 246"/>
                      <a:gd name="T11" fmla="*/ 0 h 97"/>
                      <a:gd name="T12" fmla="*/ 67 w 246"/>
                      <a:gd name="T13" fmla="*/ 2 h 97"/>
                      <a:gd name="T14" fmla="*/ 76 w 246"/>
                      <a:gd name="T15" fmla="*/ 5 h 97"/>
                      <a:gd name="T16" fmla="*/ 85 w 246"/>
                      <a:gd name="T17" fmla="*/ 8 h 97"/>
                      <a:gd name="T18" fmla="*/ 92 w 246"/>
                      <a:gd name="T19" fmla="*/ 13 h 97"/>
                      <a:gd name="T20" fmla="*/ 101 w 246"/>
                      <a:gd name="T21" fmla="*/ 21 h 97"/>
                      <a:gd name="T22" fmla="*/ 108 w 246"/>
                      <a:gd name="T23" fmla="*/ 29 h 97"/>
                      <a:gd name="T24" fmla="*/ 114 w 246"/>
                      <a:gd name="T25" fmla="*/ 36 h 97"/>
                      <a:gd name="T26" fmla="*/ 119 w 246"/>
                      <a:gd name="T27" fmla="*/ 42 h 97"/>
                      <a:gd name="T28" fmla="*/ 124 w 246"/>
                      <a:gd name="T29" fmla="*/ 49 h 97"/>
                      <a:gd name="T30" fmla="*/ 129 w 246"/>
                      <a:gd name="T31" fmla="*/ 58 h 97"/>
                      <a:gd name="T32" fmla="*/ 134 w 246"/>
                      <a:gd name="T33" fmla="*/ 65 h 97"/>
                      <a:gd name="T34" fmla="*/ 140 w 246"/>
                      <a:gd name="T35" fmla="*/ 72 h 97"/>
                      <a:gd name="T36" fmla="*/ 146 w 246"/>
                      <a:gd name="T37" fmla="*/ 77 h 97"/>
                      <a:gd name="T38" fmla="*/ 153 w 246"/>
                      <a:gd name="T39" fmla="*/ 82 h 97"/>
                      <a:gd name="T40" fmla="*/ 160 w 246"/>
                      <a:gd name="T41" fmla="*/ 85 h 97"/>
                      <a:gd name="T42" fmla="*/ 166 w 246"/>
                      <a:gd name="T43" fmla="*/ 89 h 97"/>
                      <a:gd name="T44" fmla="*/ 176 w 246"/>
                      <a:gd name="T45" fmla="*/ 92 h 97"/>
                      <a:gd name="T46" fmla="*/ 182 w 246"/>
                      <a:gd name="T47" fmla="*/ 93 h 97"/>
                      <a:gd name="T48" fmla="*/ 189 w 246"/>
                      <a:gd name="T49" fmla="*/ 96 h 97"/>
                      <a:gd name="T50" fmla="*/ 197 w 246"/>
                      <a:gd name="T51" fmla="*/ 94 h 97"/>
                      <a:gd name="T52" fmla="*/ 207 w 246"/>
                      <a:gd name="T53" fmla="*/ 93 h 97"/>
                      <a:gd name="T54" fmla="*/ 215 w 246"/>
                      <a:gd name="T55" fmla="*/ 93 h 97"/>
                      <a:gd name="T56" fmla="*/ 222 w 246"/>
                      <a:gd name="T57" fmla="*/ 90 h 97"/>
                      <a:gd name="T58" fmla="*/ 228 w 246"/>
                      <a:gd name="T59" fmla="*/ 88 h 97"/>
                      <a:gd name="T60" fmla="*/ 235 w 246"/>
                      <a:gd name="T61" fmla="*/ 83 h 97"/>
                      <a:gd name="T62" fmla="*/ 240 w 246"/>
                      <a:gd name="T63" fmla="*/ 79 h 97"/>
                      <a:gd name="T64" fmla="*/ 245 w 246"/>
                      <a:gd name="T65" fmla="*/ 77 h 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6" h="97">
                        <a:moveTo>
                          <a:pt x="0" y="17"/>
                        </a:moveTo>
                        <a:lnTo>
                          <a:pt x="9" y="10"/>
                        </a:lnTo>
                        <a:lnTo>
                          <a:pt x="20" y="5"/>
                        </a:lnTo>
                        <a:lnTo>
                          <a:pt x="31" y="1"/>
                        </a:lnTo>
                        <a:lnTo>
                          <a:pt x="44" y="0"/>
                        </a:lnTo>
                        <a:lnTo>
                          <a:pt x="57" y="0"/>
                        </a:lnTo>
                        <a:lnTo>
                          <a:pt x="67" y="2"/>
                        </a:lnTo>
                        <a:lnTo>
                          <a:pt x="76" y="5"/>
                        </a:lnTo>
                        <a:lnTo>
                          <a:pt x="85" y="8"/>
                        </a:lnTo>
                        <a:lnTo>
                          <a:pt x="92" y="13"/>
                        </a:lnTo>
                        <a:lnTo>
                          <a:pt x="101" y="21"/>
                        </a:lnTo>
                        <a:lnTo>
                          <a:pt x="108" y="29"/>
                        </a:lnTo>
                        <a:lnTo>
                          <a:pt x="114" y="36"/>
                        </a:lnTo>
                        <a:lnTo>
                          <a:pt x="119" y="42"/>
                        </a:lnTo>
                        <a:lnTo>
                          <a:pt x="124" y="49"/>
                        </a:lnTo>
                        <a:lnTo>
                          <a:pt x="129" y="58"/>
                        </a:lnTo>
                        <a:lnTo>
                          <a:pt x="134" y="65"/>
                        </a:lnTo>
                        <a:lnTo>
                          <a:pt x="140" y="72"/>
                        </a:lnTo>
                        <a:lnTo>
                          <a:pt x="146" y="77"/>
                        </a:lnTo>
                        <a:lnTo>
                          <a:pt x="153" y="82"/>
                        </a:lnTo>
                        <a:lnTo>
                          <a:pt x="160" y="85"/>
                        </a:lnTo>
                        <a:lnTo>
                          <a:pt x="166" y="89"/>
                        </a:lnTo>
                        <a:lnTo>
                          <a:pt x="176" y="92"/>
                        </a:lnTo>
                        <a:lnTo>
                          <a:pt x="182" y="93"/>
                        </a:lnTo>
                        <a:lnTo>
                          <a:pt x="189" y="96"/>
                        </a:lnTo>
                        <a:lnTo>
                          <a:pt x="197" y="94"/>
                        </a:lnTo>
                        <a:lnTo>
                          <a:pt x="207" y="93"/>
                        </a:lnTo>
                        <a:lnTo>
                          <a:pt x="215" y="93"/>
                        </a:lnTo>
                        <a:lnTo>
                          <a:pt x="222" y="90"/>
                        </a:lnTo>
                        <a:lnTo>
                          <a:pt x="228" y="88"/>
                        </a:lnTo>
                        <a:lnTo>
                          <a:pt x="235" y="83"/>
                        </a:lnTo>
                        <a:lnTo>
                          <a:pt x="240" y="79"/>
                        </a:lnTo>
                        <a:lnTo>
                          <a:pt x="245" y="77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59260" name="Group 892"/>
              <p:cNvGrpSpPr>
                <a:grpSpLocks/>
              </p:cNvGrpSpPr>
              <p:nvPr/>
            </p:nvGrpSpPr>
            <p:grpSpPr bwMode="auto">
              <a:xfrm>
                <a:off x="2471" y="1886"/>
                <a:ext cx="2050" cy="98"/>
                <a:chOff x="2471" y="1886"/>
                <a:chExt cx="2050" cy="98"/>
              </a:xfrm>
            </p:grpSpPr>
            <p:grpSp>
              <p:nvGrpSpPr>
                <p:cNvPr id="59261" name="Group 893"/>
                <p:cNvGrpSpPr>
                  <a:grpSpLocks/>
                </p:cNvGrpSpPr>
                <p:nvPr/>
              </p:nvGrpSpPr>
              <p:grpSpPr bwMode="auto">
                <a:xfrm>
                  <a:off x="3455" y="1886"/>
                  <a:ext cx="574" cy="98"/>
                  <a:chOff x="3455" y="1886"/>
                  <a:chExt cx="574" cy="98"/>
                </a:xfrm>
              </p:grpSpPr>
              <p:sp>
                <p:nvSpPr>
                  <p:cNvPr id="59262" name="Freeform 894"/>
                  <p:cNvSpPr>
                    <a:spLocks/>
                  </p:cNvSpPr>
                  <p:nvPr/>
                </p:nvSpPr>
                <p:spPr bwMode="auto">
                  <a:xfrm>
                    <a:off x="3455" y="1886"/>
                    <a:ext cx="246" cy="97"/>
                  </a:xfrm>
                  <a:custGeom>
                    <a:avLst/>
                    <a:gdLst>
                      <a:gd name="T0" fmla="*/ 0 w 246"/>
                      <a:gd name="T1" fmla="*/ 18 h 97"/>
                      <a:gd name="T2" fmla="*/ 9 w 246"/>
                      <a:gd name="T3" fmla="*/ 11 h 97"/>
                      <a:gd name="T4" fmla="*/ 20 w 246"/>
                      <a:gd name="T5" fmla="*/ 5 h 97"/>
                      <a:gd name="T6" fmla="*/ 31 w 246"/>
                      <a:gd name="T7" fmla="*/ 2 h 97"/>
                      <a:gd name="T8" fmla="*/ 44 w 246"/>
                      <a:gd name="T9" fmla="*/ 0 h 97"/>
                      <a:gd name="T10" fmla="*/ 57 w 246"/>
                      <a:gd name="T11" fmla="*/ 0 h 97"/>
                      <a:gd name="T12" fmla="*/ 67 w 246"/>
                      <a:gd name="T13" fmla="*/ 2 h 97"/>
                      <a:gd name="T14" fmla="*/ 76 w 246"/>
                      <a:gd name="T15" fmla="*/ 5 h 97"/>
                      <a:gd name="T16" fmla="*/ 85 w 246"/>
                      <a:gd name="T17" fmla="*/ 10 h 97"/>
                      <a:gd name="T18" fmla="*/ 92 w 246"/>
                      <a:gd name="T19" fmla="*/ 13 h 97"/>
                      <a:gd name="T20" fmla="*/ 102 w 246"/>
                      <a:gd name="T21" fmla="*/ 21 h 97"/>
                      <a:gd name="T22" fmla="*/ 108 w 246"/>
                      <a:gd name="T23" fmla="*/ 29 h 97"/>
                      <a:gd name="T24" fmla="*/ 114 w 246"/>
                      <a:gd name="T25" fmla="*/ 36 h 97"/>
                      <a:gd name="T26" fmla="*/ 119 w 246"/>
                      <a:gd name="T27" fmla="*/ 44 h 97"/>
                      <a:gd name="T28" fmla="*/ 124 w 246"/>
                      <a:gd name="T29" fmla="*/ 50 h 97"/>
                      <a:gd name="T30" fmla="*/ 129 w 246"/>
                      <a:gd name="T31" fmla="*/ 58 h 97"/>
                      <a:gd name="T32" fmla="*/ 134 w 246"/>
                      <a:gd name="T33" fmla="*/ 65 h 97"/>
                      <a:gd name="T34" fmla="*/ 140 w 246"/>
                      <a:gd name="T35" fmla="*/ 72 h 97"/>
                      <a:gd name="T36" fmla="*/ 146 w 246"/>
                      <a:gd name="T37" fmla="*/ 78 h 97"/>
                      <a:gd name="T38" fmla="*/ 153 w 246"/>
                      <a:gd name="T39" fmla="*/ 82 h 97"/>
                      <a:gd name="T40" fmla="*/ 160 w 246"/>
                      <a:gd name="T41" fmla="*/ 85 h 97"/>
                      <a:gd name="T42" fmla="*/ 166 w 246"/>
                      <a:gd name="T43" fmla="*/ 89 h 97"/>
                      <a:gd name="T44" fmla="*/ 176 w 246"/>
                      <a:gd name="T45" fmla="*/ 92 h 97"/>
                      <a:gd name="T46" fmla="*/ 182 w 246"/>
                      <a:gd name="T47" fmla="*/ 94 h 97"/>
                      <a:gd name="T48" fmla="*/ 190 w 246"/>
                      <a:gd name="T49" fmla="*/ 96 h 97"/>
                      <a:gd name="T50" fmla="*/ 198 w 246"/>
                      <a:gd name="T51" fmla="*/ 96 h 97"/>
                      <a:gd name="T52" fmla="*/ 207 w 246"/>
                      <a:gd name="T53" fmla="*/ 93 h 97"/>
                      <a:gd name="T54" fmla="*/ 216 w 246"/>
                      <a:gd name="T55" fmla="*/ 93 h 97"/>
                      <a:gd name="T56" fmla="*/ 222 w 246"/>
                      <a:gd name="T57" fmla="*/ 90 h 97"/>
                      <a:gd name="T58" fmla="*/ 228 w 246"/>
                      <a:gd name="T59" fmla="*/ 88 h 97"/>
                      <a:gd name="T60" fmla="*/ 235 w 246"/>
                      <a:gd name="T61" fmla="*/ 84 h 97"/>
                      <a:gd name="T62" fmla="*/ 240 w 246"/>
                      <a:gd name="T63" fmla="*/ 80 h 97"/>
                      <a:gd name="T64" fmla="*/ 245 w 246"/>
                      <a:gd name="T65" fmla="*/ 78 h 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6" h="97">
                        <a:moveTo>
                          <a:pt x="0" y="18"/>
                        </a:moveTo>
                        <a:lnTo>
                          <a:pt x="9" y="11"/>
                        </a:lnTo>
                        <a:lnTo>
                          <a:pt x="20" y="5"/>
                        </a:lnTo>
                        <a:lnTo>
                          <a:pt x="31" y="2"/>
                        </a:lnTo>
                        <a:lnTo>
                          <a:pt x="44" y="0"/>
                        </a:lnTo>
                        <a:lnTo>
                          <a:pt x="57" y="0"/>
                        </a:lnTo>
                        <a:lnTo>
                          <a:pt x="67" y="2"/>
                        </a:lnTo>
                        <a:lnTo>
                          <a:pt x="76" y="5"/>
                        </a:lnTo>
                        <a:lnTo>
                          <a:pt x="85" y="10"/>
                        </a:lnTo>
                        <a:lnTo>
                          <a:pt x="92" y="13"/>
                        </a:lnTo>
                        <a:lnTo>
                          <a:pt x="102" y="21"/>
                        </a:lnTo>
                        <a:lnTo>
                          <a:pt x="108" y="29"/>
                        </a:lnTo>
                        <a:lnTo>
                          <a:pt x="114" y="36"/>
                        </a:lnTo>
                        <a:lnTo>
                          <a:pt x="119" y="44"/>
                        </a:lnTo>
                        <a:lnTo>
                          <a:pt x="124" y="50"/>
                        </a:lnTo>
                        <a:lnTo>
                          <a:pt x="129" y="58"/>
                        </a:lnTo>
                        <a:lnTo>
                          <a:pt x="134" y="65"/>
                        </a:lnTo>
                        <a:lnTo>
                          <a:pt x="140" y="72"/>
                        </a:lnTo>
                        <a:lnTo>
                          <a:pt x="146" y="78"/>
                        </a:lnTo>
                        <a:lnTo>
                          <a:pt x="153" y="82"/>
                        </a:lnTo>
                        <a:lnTo>
                          <a:pt x="160" y="85"/>
                        </a:lnTo>
                        <a:lnTo>
                          <a:pt x="166" y="89"/>
                        </a:lnTo>
                        <a:lnTo>
                          <a:pt x="176" y="92"/>
                        </a:lnTo>
                        <a:lnTo>
                          <a:pt x="182" y="94"/>
                        </a:lnTo>
                        <a:lnTo>
                          <a:pt x="190" y="96"/>
                        </a:lnTo>
                        <a:lnTo>
                          <a:pt x="198" y="96"/>
                        </a:lnTo>
                        <a:lnTo>
                          <a:pt x="207" y="93"/>
                        </a:lnTo>
                        <a:lnTo>
                          <a:pt x="216" y="93"/>
                        </a:lnTo>
                        <a:lnTo>
                          <a:pt x="222" y="90"/>
                        </a:lnTo>
                        <a:lnTo>
                          <a:pt x="228" y="88"/>
                        </a:lnTo>
                        <a:lnTo>
                          <a:pt x="235" y="84"/>
                        </a:lnTo>
                        <a:lnTo>
                          <a:pt x="240" y="80"/>
                        </a:lnTo>
                        <a:lnTo>
                          <a:pt x="245" y="7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263" name="Freeform 895"/>
                  <p:cNvSpPr>
                    <a:spLocks/>
                  </p:cNvSpPr>
                  <p:nvPr/>
                </p:nvSpPr>
                <p:spPr bwMode="auto">
                  <a:xfrm>
                    <a:off x="3621" y="1886"/>
                    <a:ext cx="244" cy="98"/>
                  </a:xfrm>
                  <a:custGeom>
                    <a:avLst/>
                    <a:gdLst>
                      <a:gd name="T0" fmla="*/ 0 w 244"/>
                      <a:gd name="T1" fmla="*/ 18 h 98"/>
                      <a:gd name="T2" fmla="*/ 9 w 244"/>
                      <a:gd name="T3" fmla="*/ 11 h 98"/>
                      <a:gd name="T4" fmla="*/ 20 w 244"/>
                      <a:gd name="T5" fmla="*/ 6 h 98"/>
                      <a:gd name="T6" fmla="*/ 32 w 244"/>
                      <a:gd name="T7" fmla="*/ 2 h 98"/>
                      <a:gd name="T8" fmla="*/ 43 w 244"/>
                      <a:gd name="T9" fmla="*/ 0 h 98"/>
                      <a:gd name="T10" fmla="*/ 56 w 244"/>
                      <a:gd name="T11" fmla="*/ 0 h 98"/>
                      <a:gd name="T12" fmla="*/ 66 w 244"/>
                      <a:gd name="T13" fmla="*/ 2 h 98"/>
                      <a:gd name="T14" fmla="*/ 77 w 244"/>
                      <a:gd name="T15" fmla="*/ 6 h 98"/>
                      <a:gd name="T16" fmla="*/ 84 w 244"/>
                      <a:gd name="T17" fmla="*/ 10 h 98"/>
                      <a:gd name="T18" fmla="*/ 92 w 244"/>
                      <a:gd name="T19" fmla="*/ 15 h 98"/>
                      <a:gd name="T20" fmla="*/ 100 w 244"/>
                      <a:gd name="T21" fmla="*/ 21 h 98"/>
                      <a:gd name="T22" fmla="*/ 107 w 244"/>
                      <a:gd name="T23" fmla="*/ 28 h 98"/>
                      <a:gd name="T24" fmla="*/ 113 w 244"/>
                      <a:gd name="T25" fmla="*/ 36 h 98"/>
                      <a:gd name="T26" fmla="*/ 118 w 244"/>
                      <a:gd name="T27" fmla="*/ 44 h 98"/>
                      <a:gd name="T28" fmla="*/ 123 w 244"/>
                      <a:gd name="T29" fmla="*/ 50 h 98"/>
                      <a:gd name="T30" fmla="*/ 128 w 244"/>
                      <a:gd name="T31" fmla="*/ 59 h 98"/>
                      <a:gd name="T32" fmla="*/ 133 w 244"/>
                      <a:gd name="T33" fmla="*/ 66 h 98"/>
                      <a:gd name="T34" fmla="*/ 139 w 244"/>
                      <a:gd name="T35" fmla="*/ 73 h 98"/>
                      <a:gd name="T36" fmla="*/ 145 w 244"/>
                      <a:gd name="T37" fmla="*/ 79 h 98"/>
                      <a:gd name="T38" fmla="*/ 152 w 244"/>
                      <a:gd name="T39" fmla="*/ 83 h 98"/>
                      <a:gd name="T40" fmla="*/ 158 w 244"/>
                      <a:gd name="T41" fmla="*/ 86 h 98"/>
                      <a:gd name="T42" fmla="*/ 165 w 244"/>
                      <a:gd name="T43" fmla="*/ 90 h 98"/>
                      <a:gd name="T44" fmla="*/ 174 w 244"/>
                      <a:gd name="T45" fmla="*/ 93 h 98"/>
                      <a:gd name="T46" fmla="*/ 180 w 244"/>
                      <a:gd name="T47" fmla="*/ 95 h 98"/>
                      <a:gd name="T48" fmla="*/ 188 w 244"/>
                      <a:gd name="T49" fmla="*/ 97 h 98"/>
                      <a:gd name="T50" fmla="*/ 196 w 244"/>
                      <a:gd name="T51" fmla="*/ 97 h 98"/>
                      <a:gd name="T52" fmla="*/ 206 w 244"/>
                      <a:gd name="T53" fmla="*/ 94 h 98"/>
                      <a:gd name="T54" fmla="*/ 214 w 244"/>
                      <a:gd name="T55" fmla="*/ 94 h 98"/>
                      <a:gd name="T56" fmla="*/ 220 w 244"/>
                      <a:gd name="T57" fmla="*/ 91 h 98"/>
                      <a:gd name="T58" fmla="*/ 226 w 244"/>
                      <a:gd name="T59" fmla="*/ 89 h 98"/>
                      <a:gd name="T60" fmla="*/ 234 w 244"/>
                      <a:gd name="T61" fmla="*/ 84 h 98"/>
                      <a:gd name="T62" fmla="*/ 238 w 244"/>
                      <a:gd name="T63" fmla="*/ 80 h 98"/>
                      <a:gd name="T64" fmla="*/ 243 w 244"/>
                      <a:gd name="T65" fmla="*/ 78 h 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4" h="98">
                        <a:moveTo>
                          <a:pt x="0" y="18"/>
                        </a:moveTo>
                        <a:lnTo>
                          <a:pt x="9" y="11"/>
                        </a:lnTo>
                        <a:lnTo>
                          <a:pt x="20" y="6"/>
                        </a:lnTo>
                        <a:lnTo>
                          <a:pt x="32" y="2"/>
                        </a:lnTo>
                        <a:lnTo>
                          <a:pt x="43" y="0"/>
                        </a:lnTo>
                        <a:lnTo>
                          <a:pt x="56" y="0"/>
                        </a:lnTo>
                        <a:lnTo>
                          <a:pt x="66" y="2"/>
                        </a:lnTo>
                        <a:lnTo>
                          <a:pt x="77" y="6"/>
                        </a:lnTo>
                        <a:lnTo>
                          <a:pt x="84" y="10"/>
                        </a:lnTo>
                        <a:lnTo>
                          <a:pt x="92" y="15"/>
                        </a:lnTo>
                        <a:lnTo>
                          <a:pt x="100" y="21"/>
                        </a:lnTo>
                        <a:lnTo>
                          <a:pt x="107" y="28"/>
                        </a:lnTo>
                        <a:lnTo>
                          <a:pt x="113" y="36"/>
                        </a:lnTo>
                        <a:lnTo>
                          <a:pt x="118" y="44"/>
                        </a:lnTo>
                        <a:lnTo>
                          <a:pt x="123" y="50"/>
                        </a:lnTo>
                        <a:lnTo>
                          <a:pt x="128" y="59"/>
                        </a:lnTo>
                        <a:lnTo>
                          <a:pt x="133" y="66"/>
                        </a:lnTo>
                        <a:lnTo>
                          <a:pt x="139" y="73"/>
                        </a:lnTo>
                        <a:lnTo>
                          <a:pt x="145" y="79"/>
                        </a:lnTo>
                        <a:lnTo>
                          <a:pt x="152" y="83"/>
                        </a:lnTo>
                        <a:lnTo>
                          <a:pt x="158" y="86"/>
                        </a:lnTo>
                        <a:lnTo>
                          <a:pt x="165" y="90"/>
                        </a:lnTo>
                        <a:lnTo>
                          <a:pt x="174" y="93"/>
                        </a:lnTo>
                        <a:lnTo>
                          <a:pt x="180" y="95"/>
                        </a:lnTo>
                        <a:lnTo>
                          <a:pt x="188" y="97"/>
                        </a:lnTo>
                        <a:lnTo>
                          <a:pt x="196" y="97"/>
                        </a:lnTo>
                        <a:lnTo>
                          <a:pt x="206" y="94"/>
                        </a:lnTo>
                        <a:lnTo>
                          <a:pt x="214" y="94"/>
                        </a:lnTo>
                        <a:lnTo>
                          <a:pt x="220" y="91"/>
                        </a:lnTo>
                        <a:lnTo>
                          <a:pt x="226" y="89"/>
                        </a:lnTo>
                        <a:lnTo>
                          <a:pt x="234" y="84"/>
                        </a:lnTo>
                        <a:lnTo>
                          <a:pt x="238" y="80"/>
                        </a:lnTo>
                        <a:lnTo>
                          <a:pt x="243" y="7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264" name="Freeform 896"/>
                  <p:cNvSpPr>
                    <a:spLocks/>
                  </p:cNvSpPr>
                  <p:nvPr/>
                </p:nvSpPr>
                <p:spPr bwMode="auto">
                  <a:xfrm>
                    <a:off x="3785" y="1886"/>
                    <a:ext cx="244" cy="97"/>
                  </a:xfrm>
                  <a:custGeom>
                    <a:avLst/>
                    <a:gdLst>
                      <a:gd name="T0" fmla="*/ 0 w 244"/>
                      <a:gd name="T1" fmla="*/ 17 h 97"/>
                      <a:gd name="T2" fmla="*/ 9 w 244"/>
                      <a:gd name="T3" fmla="*/ 10 h 97"/>
                      <a:gd name="T4" fmla="*/ 20 w 244"/>
                      <a:gd name="T5" fmla="*/ 5 h 97"/>
                      <a:gd name="T6" fmla="*/ 32 w 244"/>
                      <a:gd name="T7" fmla="*/ 1 h 97"/>
                      <a:gd name="T8" fmla="*/ 43 w 244"/>
                      <a:gd name="T9" fmla="*/ 0 h 97"/>
                      <a:gd name="T10" fmla="*/ 56 w 244"/>
                      <a:gd name="T11" fmla="*/ 0 h 97"/>
                      <a:gd name="T12" fmla="*/ 66 w 244"/>
                      <a:gd name="T13" fmla="*/ 2 h 97"/>
                      <a:gd name="T14" fmla="*/ 77 w 244"/>
                      <a:gd name="T15" fmla="*/ 5 h 97"/>
                      <a:gd name="T16" fmla="*/ 84 w 244"/>
                      <a:gd name="T17" fmla="*/ 8 h 97"/>
                      <a:gd name="T18" fmla="*/ 92 w 244"/>
                      <a:gd name="T19" fmla="*/ 13 h 97"/>
                      <a:gd name="T20" fmla="*/ 100 w 244"/>
                      <a:gd name="T21" fmla="*/ 21 h 97"/>
                      <a:gd name="T22" fmla="*/ 107 w 244"/>
                      <a:gd name="T23" fmla="*/ 29 h 97"/>
                      <a:gd name="T24" fmla="*/ 113 w 244"/>
                      <a:gd name="T25" fmla="*/ 36 h 97"/>
                      <a:gd name="T26" fmla="*/ 118 w 244"/>
                      <a:gd name="T27" fmla="*/ 42 h 97"/>
                      <a:gd name="T28" fmla="*/ 123 w 244"/>
                      <a:gd name="T29" fmla="*/ 49 h 97"/>
                      <a:gd name="T30" fmla="*/ 128 w 244"/>
                      <a:gd name="T31" fmla="*/ 58 h 97"/>
                      <a:gd name="T32" fmla="*/ 133 w 244"/>
                      <a:gd name="T33" fmla="*/ 65 h 97"/>
                      <a:gd name="T34" fmla="*/ 138 w 244"/>
                      <a:gd name="T35" fmla="*/ 72 h 97"/>
                      <a:gd name="T36" fmla="*/ 145 w 244"/>
                      <a:gd name="T37" fmla="*/ 77 h 97"/>
                      <a:gd name="T38" fmla="*/ 152 w 244"/>
                      <a:gd name="T39" fmla="*/ 82 h 97"/>
                      <a:gd name="T40" fmla="*/ 158 w 244"/>
                      <a:gd name="T41" fmla="*/ 85 h 97"/>
                      <a:gd name="T42" fmla="*/ 165 w 244"/>
                      <a:gd name="T43" fmla="*/ 89 h 97"/>
                      <a:gd name="T44" fmla="*/ 174 w 244"/>
                      <a:gd name="T45" fmla="*/ 92 h 97"/>
                      <a:gd name="T46" fmla="*/ 180 w 244"/>
                      <a:gd name="T47" fmla="*/ 93 h 97"/>
                      <a:gd name="T48" fmla="*/ 188 w 244"/>
                      <a:gd name="T49" fmla="*/ 96 h 97"/>
                      <a:gd name="T50" fmla="*/ 196 w 244"/>
                      <a:gd name="T51" fmla="*/ 94 h 97"/>
                      <a:gd name="T52" fmla="*/ 205 w 244"/>
                      <a:gd name="T53" fmla="*/ 93 h 97"/>
                      <a:gd name="T54" fmla="*/ 214 w 244"/>
                      <a:gd name="T55" fmla="*/ 93 h 97"/>
                      <a:gd name="T56" fmla="*/ 220 w 244"/>
                      <a:gd name="T57" fmla="*/ 90 h 97"/>
                      <a:gd name="T58" fmla="*/ 226 w 244"/>
                      <a:gd name="T59" fmla="*/ 88 h 97"/>
                      <a:gd name="T60" fmla="*/ 233 w 244"/>
                      <a:gd name="T61" fmla="*/ 83 h 97"/>
                      <a:gd name="T62" fmla="*/ 238 w 244"/>
                      <a:gd name="T63" fmla="*/ 79 h 97"/>
                      <a:gd name="T64" fmla="*/ 243 w 244"/>
                      <a:gd name="T65" fmla="*/ 77 h 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4" h="97">
                        <a:moveTo>
                          <a:pt x="0" y="17"/>
                        </a:moveTo>
                        <a:lnTo>
                          <a:pt x="9" y="10"/>
                        </a:lnTo>
                        <a:lnTo>
                          <a:pt x="20" y="5"/>
                        </a:lnTo>
                        <a:lnTo>
                          <a:pt x="32" y="1"/>
                        </a:lnTo>
                        <a:lnTo>
                          <a:pt x="43" y="0"/>
                        </a:lnTo>
                        <a:lnTo>
                          <a:pt x="56" y="0"/>
                        </a:lnTo>
                        <a:lnTo>
                          <a:pt x="66" y="2"/>
                        </a:lnTo>
                        <a:lnTo>
                          <a:pt x="77" y="5"/>
                        </a:lnTo>
                        <a:lnTo>
                          <a:pt x="84" y="8"/>
                        </a:lnTo>
                        <a:lnTo>
                          <a:pt x="92" y="13"/>
                        </a:lnTo>
                        <a:lnTo>
                          <a:pt x="100" y="21"/>
                        </a:lnTo>
                        <a:lnTo>
                          <a:pt x="107" y="29"/>
                        </a:lnTo>
                        <a:lnTo>
                          <a:pt x="113" y="36"/>
                        </a:lnTo>
                        <a:lnTo>
                          <a:pt x="118" y="42"/>
                        </a:lnTo>
                        <a:lnTo>
                          <a:pt x="123" y="49"/>
                        </a:lnTo>
                        <a:lnTo>
                          <a:pt x="128" y="58"/>
                        </a:lnTo>
                        <a:lnTo>
                          <a:pt x="133" y="65"/>
                        </a:lnTo>
                        <a:lnTo>
                          <a:pt x="138" y="72"/>
                        </a:lnTo>
                        <a:lnTo>
                          <a:pt x="145" y="77"/>
                        </a:lnTo>
                        <a:lnTo>
                          <a:pt x="152" y="82"/>
                        </a:lnTo>
                        <a:lnTo>
                          <a:pt x="158" y="85"/>
                        </a:lnTo>
                        <a:lnTo>
                          <a:pt x="165" y="89"/>
                        </a:lnTo>
                        <a:lnTo>
                          <a:pt x="174" y="92"/>
                        </a:lnTo>
                        <a:lnTo>
                          <a:pt x="180" y="93"/>
                        </a:lnTo>
                        <a:lnTo>
                          <a:pt x="188" y="96"/>
                        </a:lnTo>
                        <a:lnTo>
                          <a:pt x="196" y="94"/>
                        </a:lnTo>
                        <a:lnTo>
                          <a:pt x="205" y="93"/>
                        </a:lnTo>
                        <a:lnTo>
                          <a:pt x="214" y="93"/>
                        </a:lnTo>
                        <a:lnTo>
                          <a:pt x="220" y="90"/>
                        </a:lnTo>
                        <a:lnTo>
                          <a:pt x="226" y="88"/>
                        </a:lnTo>
                        <a:lnTo>
                          <a:pt x="233" y="83"/>
                        </a:lnTo>
                        <a:lnTo>
                          <a:pt x="238" y="79"/>
                        </a:lnTo>
                        <a:lnTo>
                          <a:pt x="243" y="77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9265" name="Group 897"/>
                <p:cNvGrpSpPr>
                  <a:grpSpLocks/>
                </p:cNvGrpSpPr>
                <p:nvPr/>
              </p:nvGrpSpPr>
              <p:grpSpPr bwMode="auto">
                <a:xfrm>
                  <a:off x="3948" y="1886"/>
                  <a:ext cx="573" cy="98"/>
                  <a:chOff x="3948" y="1886"/>
                  <a:chExt cx="573" cy="98"/>
                </a:xfrm>
              </p:grpSpPr>
              <p:sp>
                <p:nvSpPr>
                  <p:cNvPr id="59266" name="Freeform 898"/>
                  <p:cNvSpPr>
                    <a:spLocks/>
                  </p:cNvSpPr>
                  <p:nvPr/>
                </p:nvSpPr>
                <p:spPr bwMode="auto">
                  <a:xfrm>
                    <a:off x="3948" y="1886"/>
                    <a:ext cx="245" cy="97"/>
                  </a:xfrm>
                  <a:custGeom>
                    <a:avLst/>
                    <a:gdLst>
                      <a:gd name="T0" fmla="*/ 0 w 245"/>
                      <a:gd name="T1" fmla="*/ 18 h 97"/>
                      <a:gd name="T2" fmla="*/ 9 w 245"/>
                      <a:gd name="T3" fmla="*/ 11 h 97"/>
                      <a:gd name="T4" fmla="*/ 20 w 245"/>
                      <a:gd name="T5" fmla="*/ 5 h 97"/>
                      <a:gd name="T6" fmla="*/ 31 w 245"/>
                      <a:gd name="T7" fmla="*/ 2 h 97"/>
                      <a:gd name="T8" fmla="*/ 45 w 245"/>
                      <a:gd name="T9" fmla="*/ 0 h 97"/>
                      <a:gd name="T10" fmla="*/ 58 w 245"/>
                      <a:gd name="T11" fmla="*/ 0 h 97"/>
                      <a:gd name="T12" fmla="*/ 66 w 245"/>
                      <a:gd name="T13" fmla="*/ 2 h 97"/>
                      <a:gd name="T14" fmla="*/ 76 w 245"/>
                      <a:gd name="T15" fmla="*/ 5 h 97"/>
                      <a:gd name="T16" fmla="*/ 85 w 245"/>
                      <a:gd name="T17" fmla="*/ 10 h 97"/>
                      <a:gd name="T18" fmla="*/ 92 w 245"/>
                      <a:gd name="T19" fmla="*/ 13 h 97"/>
                      <a:gd name="T20" fmla="*/ 101 w 245"/>
                      <a:gd name="T21" fmla="*/ 21 h 97"/>
                      <a:gd name="T22" fmla="*/ 107 w 245"/>
                      <a:gd name="T23" fmla="*/ 29 h 97"/>
                      <a:gd name="T24" fmla="*/ 113 w 245"/>
                      <a:gd name="T25" fmla="*/ 36 h 97"/>
                      <a:gd name="T26" fmla="*/ 119 w 245"/>
                      <a:gd name="T27" fmla="*/ 44 h 97"/>
                      <a:gd name="T28" fmla="*/ 123 w 245"/>
                      <a:gd name="T29" fmla="*/ 50 h 97"/>
                      <a:gd name="T30" fmla="*/ 129 w 245"/>
                      <a:gd name="T31" fmla="*/ 58 h 97"/>
                      <a:gd name="T32" fmla="*/ 135 w 245"/>
                      <a:gd name="T33" fmla="*/ 65 h 97"/>
                      <a:gd name="T34" fmla="*/ 139 w 245"/>
                      <a:gd name="T35" fmla="*/ 72 h 97"/>
                      <a:gd name="T36" fmla="*/ 146 w 245"/>
                      <a:gd name="T37" fmla="*/ 78 h 97"/>
                      <a:gd name="T38" fmla="*/ 153 w 245"/>
                      <a:gd name="T39" fmla="*/ 82 h 97"/>
                      <a:gd name="T40" fmla="*/ 159 w 245"/>
                      <a:gd name="T41" fmla="*/ 85 h 97"/>
                      <a:gd name="T42" fmla="*/ 165 w 245"/>
                      <a:gd name="T43" fmla="*/ 89 h 97"/>
                      <a:gd name="T44" fmla="*/ 175 w 245"/>
                      <a:gd name="T45" fmla="*/ 92 h 97"/>
                      <a:gd name="T46" fmla="*/ 181 w 245"/>
                      <a:gd name="T47" fmla="*/ 94 h 97"/>
                      <a:gd name="T48" fmla="*/ 189 w 245"/>
                      <a:gd name="T49" fmla="*/ 96 h 97"/>
                      <a:gd name="T50" fmla="*/ 197 w 245"/>
                      <a:gd name="T51" fmla="*/ 96 h 97"/>
                      <a:gd name="T52" fmla="*/ 206 w 245"/>
                      <a:gd name="T53" fmla="*/ 93 h 97"/>
                      <a:gd name="T54" fmla="*/ 215 w 245"/>
                      <a:gd name="T55" fmla="*/ 93 h 97"/>
                      <a:gd name="T56" fmla="*/ 221 w 245"/>
                      <a:gd name="T57" fmla="*/ 90 h 97"/>
                      <a:gd name="T58" fmla="*/ 227 w 245"/>
                      <a:gd name="T59" fmla="*/ 88 h 97"/>
                      <a:gd name="T60" fmla="*/ 235 w 245"/>
                      <a:gd name="T61" fmla="*/ 84 h 97"/>
                      <a:gd name="T62" fmla="*/ 239 w 245"/>
                      <a:gd name="T63" fmla="*/ 80 h 97"/>
                      <a:gd name="T64" fmla="*/ 244 w 245"/>
                      <a:gd name="T65" fmla="*/ 78 h 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5" h="97">
                        <a:moveTo>
                          <a:pt x="0" y="18"/>
                        </a:moveTo>
                        <a:lnTo>
                          <a:pt x="9" y="11"/>
                        </a:lnTo>
                        <a:lnTo>
                          <a:pt x="20" y="5"/>
                        </a:lnTo>
                        <a:lnTo>
                          <a:pt x="31" y="2"/>
                        </a:lnTo>
                        <a:lnTo>
                          <a:pt x="45" y="0"/>
                        </a:lnTo>
                        <a:lnTo>
                          <a:pt x="58" y="0"/>
                        </a:lnTo>
                        <a:lnTo>
                          <a:pt x="66" y="2"/>
                        </a:lnTo>
                        <a:lnTo>
                          <a:pt x="76" y="5"/>
                        </a:lnTo>
                        <a:lnTo>
                          <a:pt x="85" y="10"/>
                        </a:lnTo>
                        <a:lnTo>
                          <a:pt x="92" y="13"/>
                        </a:lnTo>
                        <a:lnTo>
                          <a:pt x="101" y="21"/>
                        </a:lnTo>
                        <a:lnTo>
                          <a:pt x="107" y="29"/>
                        </a:lnTo>
                        <a:lnTo>
                          <a:pt x="113" y="36"/>
                        </a:lnTo>
                        <a:lnTo>
                          <a:pt x="119" y="44"/>
                        </a:lnTo>
                        <a:lnTo>
                          <a:pt x="123" y="50"/>
                        </a:lnTo>
                        <a:lnTo>
                          <a:pt x="129" y="58"/>
                        </a:lnTo>
                        <a:lnTo>
                          <a:pt x="135" y="65"/>
                        </a:lnTo>
                        <a:lnTo>
                          <a:pt x="139" y="72"/>
                        </a:lnTo>
                        <a:lnTo>
                          <a:pt x="146" y="78"/>
                        </a:lnTo>
                        <a:lnTo>
                          <a:pt x="153" y="82"/>
                        </a:lnTo>
                        <a:lnTo>
                          <a:pt x="159" y="85"/>
                        </a:lnTo>
                        <a:lnTo>
                          <a:pt x="165" y="89"/>
                        </a:lnTo>
                        <a:lnTo>
                          <a:pt x="175" y="92"/>
                        </a:lnTo>
                        <a:lnTo>
                          <a:pt x="181" y="94"/>
                        </a:lnTo>
                        <a:lnTo>
                          <a:pt x="189" y="96"/>
                        </a:lnTo>
                        <a:lnTo>
                          <a:pt x="197" y="96"/>
                        </a:lnTo>
                        <a:lnTo>
                          <a:pt x="206" y="93"/>
                        </a:lnTo>
                        <a:lnTo>
                          <a:pt x="215" y="93"/>
                        </a:lnTo>
                        <a:lnTo>
                          <a:pt x="221" y="90"/>
                        </a:lnTo>
                        <a:lnTo>
                          <a:pt x="227" y="88"/>
                        </a:lnTo>
                        <a:lnTo>
                          <a:pt x="235" y="84"/>
                        </a:lnTo>
                        <a:lnTo>
                          <a:pt x="239" y="80"/>
                        </a:lnTo>
                        <a:lnTo>
                          <a:pt x="244" y="7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267" name="Freeform 899"/>
                  <p:cNvSpPr>
                    <a:spLocks/>
                  </p:cNvSpPr>
                  <p:nvPr/>
                </p:nvSpPr>
                <p:spPr bwMode="auto">
                  <a:xfrm>
                    <a:off x="4112" y="1886"/>
                    <a:ext cx="244" cy="98"/>
                  </a:xfrm>
                  <a:custGeom>
                    <a:avLst/>
                    <a:gdLst>
                      <a:gd name="T0" fmla="*/ 0 w 244"/>
                      <a:gd name="T1" fmla="*/ 18 h 98"/>
                      <a:gd name="T2" fmla="*/ 9 w 244"/>
                      <a:gd name="T3" fmla="*/ 11 h 98"/>
                      <a:gd name="T4" fmla="*/ 20 w 244"/>
                      <a:gd name="T5" fmla="*/ 6 h 98"/>
                      <a:gd name="T6" fmla="*/ 32 w 244"/>
                      <a:gd name="T7" fmla="*/ 2 h 98"/>
                      <a:gd name="T8" fmla="*/ 43 w 244"/>
                      <a:gd name="T9" fmla="*/ 0 h 98"/>
                      <a:gd name="T10" fmla="*/ 56 w 244"/>
                      <a:gd name="T11" fmla="*/ 0 h 98"/>
                      <a:gd name="T12" fmla="*/ 66 w 244"/>
                      <a:gd name="T13" fmla="*/ 2 h 98"/>
                      <a:gd name="T14" fmla="*/ 77 w 244"/>
                      <a:gd name="T15" fmla="*/ 6 h 98"/>
                      <a:gd name="T16" fmla="*/ 84 w 244"/>
                      <a:gd name="T17" fmla="*/ 10 h 98"/>
                      <a:gd name="T18" fmla="*/ 92 w 244"/>
                      <a:gd name="T19" fmla="*/ 15 h 98"/>
                      <a:gd name="T20" fmla="*/ 100 w 244"/>
                      <a:gd name="T21" fmla="*/ 21 h 98"/>
                      <a:gd name="T22" fmla="*/ 107 w 244"/>
                      <a:gd name="T23" fmla="*/ 28 h 98"/>
                      <a:gd name="T24" fmla="*/ 113 w 244"/>
                      <a:gd name="T25" fmla="*/ 36 h 98"/>
                      <a:gd name="T26" fmla="*/ 118 w 244"/>
                      <a:gd name="T27" fmla="*/ 44 h 98"/>
                      <a:gd name="T28" fmla="*/ 123 w 244"/>
                      <a:gd name="T29" fmla="*/ 50 h 98"/>
                      <a:gd name="T30" fmla="*/ 128 w 244"/>
                      <a:gd name="T31" fmla="*/ 59 h 98"/>
                      <a:gd name="T32" fmla="*/ 133 w 244"/>
                      <a:gd name="T33" fmla="*/ 66 h 98"/>
                      <a:gd name="T34" fmla="*/ 139 w 244"/>
                      <a:gd name="T35" fmla="*/ 73 h 98"/>
                      <a:gd name="T36" fmla="*/ 145 w 244"/>
                      <a:gd name="T37" fmla="*/ 79 h 98"/>
                      <a:gd name="T38" fmla="*/ 152 w 244"/>
                      <a:gd name="T39" fmla="*/ 83 h 98"/>
                      <a:gd name="T40" fmla="*/ 158 w 244"/>
                      <a:gd name="T41" fmla="*/ 86 h 98"/>
                      <a:gd name="T42" fmla="*/ 165 w 244"/>
                      <a:gd name="T43" fmla="*/ 90 h 98"/>
                      <a:gd name="T44" fmla="*/ 174 w 244"/>
                      <a:gd name="T45" fmla="*/ 93 h 98"/>
                      <a:gd name="T46" fmla="*/ 180 w 244"/>
                      <a:gd name="T47" fmla="*/ 95 h 98"/>
                      <a:gd name="T48" fmla="*/ 188 w 244"/>
                      <a:gd name="T49" fmla="*/ 97 h 98"/>
                      <a:gd name="T50" fmla="*/ 196 w 244"/>
                      <a:gd name="T51" fmla="*/ 97 h 98"/>
                      <a:gd name="T52" fmla="*/ 206 w 244"/>
                      <a:gd name="T53" fmla="*/ 94 h 98"/>
                      <a:gd name="T54" fmla="*/ 214 w 244"/>
                      <a:gd name="T55" fmla="*/ 94 h 98"/>
                      <a:gd name="T56" fmla="*/ 220 w 244"/>
                      <a:gd name="T57" fmla="*/ 91 h 98"/>
                      <a:gd name="T58" fmla="*/ 226 w 244"/>
                      <a:gd name="T59" fmla="*/ 89 h 98"/>
                      <a:gd name="T60" fmla="*/ 234 w 244"/>
                      <a:gd name="T61" fmla="*/ 84 h 98"/>
                      <a:gd name="T62" fmla="*/ 238 w 244"/>
                      <a:gd name="T63" fmla="*/ 80 h 98"/>
                      <a:gd name="T64" fmla="*/ 243 w 244"/>
                      <a:gd name="T65" fmla="*/ 78 h 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4" h="98">
                        <a:moveTo>
                          <a:pt x="0" y="18"/>
                        </a:moveTo>
                        <a:lnTo>
                          <a:pt x="9" y="11"/>
                        </a:lnTo>
                        <a:lnTo>
                          <a:pt x="20" y="6"/>
                        </a:lnTo>
                        <a:lnTo>
                          <a:pt x="32" y="2"/>
                        </a:lnTo>
                        <a:lnTo>
                          <a:pt x="43" y="0"/>
                        </a:lnTo>
                        <a:lnTo>
                          <a:pt x="56" y="0"/>
                        </a:lnTo>
                        <a:lnTo>
                          <a:pt x="66" y="2"/>
                        </a:lnTo>
                        <a:lnTo>
                          <a:pt x="77" y="6"/>
                        </a:lnTo>
                        <a:lnTo>
                          <a:pt x="84" y="10"/>
                        </a:lnTo>
                        <a:lnTo>
                          <a:pt x="92" y="15"/>
                        </a:lnTo>
                        <a:lnTo>
                          <a:pt x="100" y="21"/>
                        </a:lnTo>
                        <a:lnTo>
                          <a:pt x="107" y="28"/>
                        </a:lnTo>
                        <a:lnTo>
                          <a:pt x="113" y="36"/>
                        </a:lnTo>
                        <a:lnTo>
                          <a:pt x="118" y="44"/>
                        </a:lnTo>
                        <a:lnTo>
                          <a:pt x="123" y="50"/>
                        </a:lnTo>
                        <a:lnTo>
                          <a:pt x="128" y="59"/>
                        </a:lnTo>
                        <a:lnTo>
                          <a:pt x="133" y="66"/>
                        </a:lnTo>
                        <a:lnTo>
                          <a:pt x="139" y="73"/>
                        </a:lnTo>
                        <a:lnTo>
                          <a:pt x="145" y="79"/>
                        </a:lnTo>
                        <a:lnTo>
                          <a:pt x="152" y="83"/>
                        </a:lnTo>
                        <a:lnTo>
                          <a:pt x="158" y="86"/>
                        </a:lnTo>
                        <a:lnTo>
                          <a:pt x="165" y="90"/>
                        </a:lnTo>
                        <a:lnTo>
                          <a:pt x="174" y="93"/>
                        </a:lnTo>
                        <a:lnTo>
                          <a:pt x="180" y="95"/>
                        </a:lnTo>
                        <a:lnTo>
                          <a:pt x="188" y="97"/>
                        </a:lnTo>
                        <a:lnTo>
                          <a:pt x="196" y="97"/>
                        </a:lnTo>
                        <a:lnTo>
                          <a:pt x="206" y="94"/>
                        </a:lnTo>
                        <a:lnTo>
                          <a:pt x="214" y="94"/>
                        </a:lnTo>
                        <a:lnTo>
                          <a:pt x="220" y="91"/>
                        </a:lnTo>
                        <a:lnTo>
                          <a:pt x="226" y="89"/>
                        </a:lnTo>
                        <a:lnTo>
                          <a:pt x="234" y="84"/>
                        </a:lnTo>
                        <a:lnTo>
                          <a:pt x="238" y="80"/>
                        </a:lnTo>
                        <a:lnTo>
                          <a:pt x="243" y="7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268" name="Freeform 900"/>
                  <p:cNvSpPr>
                    <a:spLocks/>
                  </p:cNvSpPr>
                  <p:nvPr/>
                </p:nvSpPr>
                <p:spPr bwMode="auto">
                  <a:xfrm>
                    <a:off x="4276" y="1886"/>
                    <a:ext cx="245" cy="97"/>
                  </a:xfrm>
                  <a:custGeom>
                    <a:avLst/>
                    <a:gdLst>
                      <a:gd name="T0" fmla="*/ 0 w 245"/>
                      <a:gd name="T1" fmla="*/ 17 h 97"/>
                      <a:gd name="T2" fmla="*/ 9 w 245"/>
                      <a:gd name="T3" fmla="*/ 10 h 97"/>
                      <a:gd name="T4" fmla="*/ 20 w 245"/>
                      <a:gd name="T5" fmla="*/ 5 h 97"/>
                      <a:gd name="T6" fmla="*/ 31 w 245"/>
                      <a:gd name="T7" fmla="*/ 1 h 97"/>
                      <a:gd name="T8" fmla="*/ 43 w 245"/>
                      <a:gd name="T9" fmla="*/ 0 h 97"/>
                      <a:gd name="T10" fmla="*/ 58 w 245"/>
                      <a:gd name="T11" fmla="*/ 0 h 97"/>
                      <a:gd name="T12" fmla="*/ 66 w 245"/>
                      <a:gd name="T13" fmla="*/ 2 h 97"/>
                      <a:gd name="T14" fmla="*/ 76 w 245"/>
                      <a:gd name="T15" fmla="*/ 5 h 97"/>
                      <a:gd name="T16" fmla="*/ 85 w 245"/>
                      <a:gd name="T17" fmla="*/ 8 h 97"/>
                      <a:gd name="T18" fmla="*/ 92 w 245"/>
                      <a:gd name="T19" fmla="*/ 13 h 97"/>
                      <a:gd name="T20" fmla="*/ 101 w 245"/>
                      <a:gd name="T21" fmla="*/ 21 h 97"/>
                      <a:gd name="T22" fmla="*/ 107 w 245"/>
                      <a:gd name="T23" fmla="*/ 29 h 97"/>
                      <a:gd name="T24" fmla="*/ 113 w 245"/>
                      <a:gd name="T25" fmla="*/ 36 h 97"/>
                      <a:gd name="T26" fmla="*/ 118 w 245"/>
                      <a:gd name="T27" fmla="*/ 42 h 97"/>
                      <a:gd name="T28" fmla="*/ 123 w 245"/>
                      <a:gd name="T29" fmla="*/ 49 h 97"/>
                      <a:gd name="T30" fmla="*/ 129 w 245"/>
                      <a:gd name="T31" fmla="*/ 58 h 97"/>
                      <a:gd name="T32" fmla="*/ 133 w 245"/>
                      <a:gd name="T33" fmla="*/ 65 h 97"/>
                      <a:gd name="T34" fmla="*/ 139 w 245"/>
                      <a:gd name="T35" fmla="*/ 72 h 97"/>
                      <a:gd name="T36" fmla="*/ 145 w 245"/>
                      <a:gd name="T37" fmla="*/ 77 h 97"/>
                      <a:gd name="T38" fmla="*/ 153 w 245"/>
                      <a:gd name="T39" fmla="*/ 82 h 97"/>
                      <a:gd name="T40" fmla="*/ 159 w 245"/>
                      <a:gd name="T41" fmla="*/ 85 h 97"/>
                      <a:gd name="T42" fmla="*/ 165 w 245"/>
                      <a:gd name="T43" fmla="*/ 89 h 97"/>
                      <a:gd name="T44" fmla="*/ 175 w 245"/>
                      <a:gd name="T45" fmla="*/ 92 h 97"/>
                      <a:gd name="T46" fmla="*/ 181 w 245"/>
                      <a:gd name="T47" fmla="*/ 93 h 97"/>
                      <a:gd name="T48" fmla="*/ 189 w 245"/>
                      <a:gd name="T49" fmla="*/ 96 h 97"/>
                      <a:gd name="T50" fmla="*/ 197 w 245"/>
                      <a:gd name="T51" fmla="*/ 94 h 97"/>
                      <a:gd name="T52" fmla="*/ 206 w 245"/>
                      <a:gd name="T53" fmla="*/ 93 h 97"/>
                      <a:gd name="T54" fmla="*/ 215 w 245"/>
                      <a:gd name="T55" fmla="*/ 93 h 97"/>
                      <a:gd name="T56" fmla="*/ 221 w 245"/>
                      <a:gd name="T57" fmla="*/ 90 h 97"/>
                      <a:gd name="T58" fmla="*/ 227 w 245"/>
                      <a:gd name="T59" fmla="*/ 88 h 97"/>
                      <a:gd name="T60" fmla="*/ 234 w 245"/>
                      <a:gd name="T61" fmla="*/ 83 h 97"/>
                      <a:gd name="T62" fmla="*/ 239 w 245"/>
                      <a:gd name="T63" fmla="*/ 79 h 97"/>
                      <a:gd name="T64" fmla="*/ 244 w 245"/>
                      <a:gd name="T65" fmla="*/ 77 h 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5" h="97">
                        <a:moveTo>
                          <a:pt x="0" y="17"/>
                        </a:moveTo>
                        <a:lnTo>
                          <a:pt x="9" y="10"/>
                        </a:lnTo>
                        <a:lnTo>
                          <a:pt x="20" y="5"/>
                        </a:lnTo>
                        <a:lnTo>
                          <a:pt x="31" y="1"/>
                        </a:lnTo>
                        <a:lnTo>
                          <a:pt x="43" y="0"/>
                        </a:lnTo>
                        <a:lnTo>
                          <a:pt x="58" y="0"/>
                        </a:lnTo>
                        <a:lnTo>
                          <a:pt x="66" y="2"/>
                        </a:lnTo>
                        <a:lnTo>
                          <a:pt x="76" y="5"/>
                        </a:lnTo>
                        <a:lnTo>
                          <a:pt x="85" y="8"/>
                        </a:lnTo>
                        <a:lnTo>
                          <a:pt x="92" y="13"/>
                        </a:lnTo>
                        <a:lnTo>
                          <a:pt x="101" y="21"/>
                        </a:lnTo>
                        <a:lnTo>
                          <a:pt x="107" y="29"/>
                        </a:lnTo>
                        <a:lnTo>
                          <a:pt x="113" y="36"/>
                        </a:lnTo>
                        <a:lnTo>
                          <a:pt x="118" y="42"/>
                        </a:lnTo>
                        <a:lnTo>
                          <a:pt x="123" y="49"/>
                        </a:lnTo>
                        <a:lnTo>
                          <a:pt x="129" y="58"/>
                        </a:lnTo>
                        <a:lnTo>
                          <a:pt x="133" y="65"/>
                        </a:lnTo>
                        <a:lnTo>
                          <a:pt x="139" y="72"/>
                        </a:lnTo>
                        <a:lnTo>
                          <a:pt x="145" y="77"/>
                        </a:lnTo>
                        <a:lnTo>
                          <a:pt x="153" y="82"/>
                        </a:lnTo>
                        <a:lnTo>
                          <a:pt x="159" y="85"/>
                        </a:lnTo>
                        <a:lnTo>
                          <a:pt x="165" y="89"/>
                        </a:lnTo>
                        <a:lnTo>
                          <a:pt x="175" y="92"/>
                        </a:lnTo>
                        <a:lnTo>
                          <a:pt x="181" y="93"/>
                        </a:lnTo>
                        <a:lnTo>
                          <a:pt x="189" y="96"/>
                        </a:lnTo>
                        <a:lnTo>
                          <a:pt x="197" y="94"/>
                        </a:lnTo>
                        <a:lnTo>
                          <a:pt x="206" y="93"/>
                        </a:lnTo>
                        <a:lnTo>
                          <a:pt x="215" y="93"/>
                        </a:lnTo>
                        <a:lnTo>
                          <a:pt x="221" y="90"/>
                        </a:lnTo>
                        <a:lnTo>
                          <a:pt x="227" y="88"/>
                        </a:lnTo>
                        <a:lnTo>
                          <a:pt x="234" y="83"/>
                        </a:lnTo>
                        <a:lnTo>
                          <a:pt x="239" y="79"/>
                        </a:lnTo>
                        <a:lnTo>
                          <a:pt x="244" y="77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9269" name="Group 901"/>
                <p:cNvGrpSpPr>
                  <a:grpSpLocks/>
                </p:cNvGrpSpPr>
                <p:nvPr/>
              </p:nvGrpSpPr>
              <p:grpSpPr bwMode="auto">
                <a:xfrm>
                  <a:off x="2471" y="1886"/>
                  <a:ext cx="575" cy="98"/>
                  <a:chOff x="2471" y="1886"/>
                  <a:chExt cx="575" cy="98"/>
                </a:xfrm>
              </p:grpSpPr>
              <p:sp>
                <p:nvSpPr>
                  <p:cNvPr id="59270" name="Freeform 902"/>
                  <p:cNvSpPr>
                    <a:spLocks/>
                  </p:cNvSpPr>
                  <p:nvPr/>
                </p:nvSpPr>
                <p:spPr bwMode="auto">
                  <a:xfrm>
                    <a:off x="2471" y="1886"/>
                    <a:ext cx="246" cy="97"/>
                  </a:xfrm>
                  <a:custGeom>
                    <a:avLst/>
                    <a:gdLst>
                      <a:gd name="T0" fmla="*/ 0 w 246"/>
                      <a:gd name="T1" fmla="*/ 18 h 97"/>
                      <a:gd name="T2" fmla="*/ 9 w 246"/>
                      <a:gd name="T3" fmla="*/ 11 h 97"/>
                      <a:gd name="T4" fmla="*/ 20 w 246"/>
                      <a:gd name="T5" fmla="*/ 5 h 97"/>
                      <a:gd name="T6" fmla="*/ 31 w 246"/>
                      <a:gd name="T7" fmla="*/ 2 h 97"/>
                      <a:gd name="T8" fmla="*/ 44 w 246"/>
                      <a:gd name="T9" fmla="*/ 0 h 97"/>
                      <a:gd name="T10" fmla="*/ 57 w 246"/>
                      <a:gd name="T11" fmla="*/ 0 h 97"/>
                      <a:gd name="T12" fmla="*/ 67 w 246"/>
                      <a:gd name="T13" fmla="*/ 2 h 97"/>
                      <a:gd name="T14" fmla="*/ 76 w 246"/>
                      <a:gd name="T15" fmla="*/ 5 h 97"/>
                      <a:gd name="T16" fmla="*/ 85 w 246"/>
                      <a:gd name="T17" fmla="*/ 10 h 97"/>
                      <a:gd name="T18" fmla="*/ 92 w 246"/>
                      <a:gd name="T19" fmla="*/ 13 h 97"/>
                      <a:gd name="T20" fmla="*/ 102 w 246"/>
                      <a:gd name="T21" fmla="*/ 21 h 97"/>
                      <a:gd name="T22" fmla="*/ 108 w 246"/>
                      <a:gd name="T23" fmla="*/ 29 h 97"/>
                      <a:gd name="T24" fmla="*/ 114 w 246"/>
                      <a:gd name="T25" fmla="*/ 36 h 97"/>
                      <a:gd name="T26" fmla="*/ 119 w 246"/>
                      <a:gd name="T27" fmla="*/ 44 h 97"/>
                      <a:gd name="T28" fmla="*/ 124 w 246"/>
                      <a:gd name="T29" fmla="*/ 50 h 97"/>
                      <a:gd name="T30" fmla="*/ 129 w 246"/>
                      <a:gd name="T31" fmla="*/ 58 h 97"/>
                      <a:gd name="T32" fmla="*/ 134 w 246"/>
                      <a:gd name="T33" fmla="*/ 65 h 97"/>
                      <a:gd name="T34" fmla="*/ 140 w 246"/>
                      <a:gd name="T35" fmla="*/ 72 h 97"/>
                      <a:gd name="T36" fmla="*/ 146 w 246"/>
                      <a:gd name="T37" fmla="*/ 78 h 97"/>
                      <a:gd name="T38" fmla="*/ 153 w 246"/>
                      <a:gd name="T39" fmla="*/ 82 h 97"/>
                      <a:gd name="T40" fmla="*/ 160 w 246"/>
                      <a:gd name="T41" fmla="*/ 85 h 97"/>
                      <a:gd name="T42" fmla="*/ 166 w 246"/>
                      <a:gd name="T43" fmla="*/ 89 h 97"/>
                      <a:gd name="T44" fmla="*/ 176 w 246"/>
                      <a:gd name="T45" fmla="*/ 92 h 97"/>
                      <a:gd name="T46" fmla="*/ 182 w 246"/>
                      <a:gd name="T47" fmla="*/ 94 h 97"/>
                      <a:gd name="T48" fmla="*/ 190 w 246"/>
                      <a:gd name="T49" fmla="*/ 96 h 97"/>
                      <a:gd name="T50" fmla="*/ 198 w 246"/>
                      <a:gd name="T51" fmla="*/ 96 h 97"/>
                      <a:gd name="T52" fmla="*/ 207 w 246"/>
                      <a:gd name="T53" fmla="*/ 93 h 97"/>
                      <a:gd name="T54" fmla="*/ 216 w 246"/>
                      <a:gd name="T55" fmla="*/ 93 h 97"/>
                      <a:gd name="T56" fmla="*/ 222 w 246"/>
                      <a:gd name="T57" fmla="*/ 90 h 97"/>
                      <a:gd name="T58" fmla="*/ 228 w 246"/>
                      <a:gd name="T59" fmla="*/ 88 h 97"/>
                      <a:gd name="T60" fmla="*/ 235 w 246"/>
                      <a:gd name="T61" fmla="*/ 84 h 97"/>
                      <a:gd name="T62" fmla="*/ 240 w 246"/>
                      <a:gd name="T63" fmla="*/ 80 h 97"/>
                      <a:gd name="T64" fmla="*/ 245 w 246"/>
                      <a:gd name="T65" fmla="*/ 78 h 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6" h="97">
                        <a:moveTo>
                          <a:pt x="0" y="18"/>
                        </a:moveTo>
                        <a:lnTo>
                          <a:pt x="9" y="11"/>
                        </a:lnTo>
                        <a:lnTo>
                          <a:pt x="20" y="5"/>
                        </a:lnTo>
                        <a:lnTo>
                          <a:pt x="31" y="2"/>
                        </a:lnTo>
                        <a:lnTo>
                          <a:pt x="44" y="0"/>
                        </a:lnTo>
                        <a:lnTo>
                          <a:pt x="57" y="0"/>
                        </a:lnTo>
                        <a:lnTo>
                          <a:pt x="67" y="2"/>
                        </a:lnTo>
                        <a:lnTo>
                          <a:pt x="76" y="5"/>
                        </a:lnTo>
                        <a:lnTo>
                          <a:pt x="85" y="10"/>
                        </a:lnTo>
                        <a:lnTo>
                          <a:pt x="92" y="13"/>
                        </a:lnTo>
                        <a:lnTo>
                          <a:pt x="102" y="21"/>
                        </a:lnTo>
                        <a:lnTo>
                          <a:pt x="108" y="29"/>
                        </a:lnTo>
                        <a:lnTo>
                          <a:pt x="114" y="36"/>
                        </a:lnTo>
                        <a:lnTo>
                          <a:pt x="119" y="44"/>
                        </a:lnTo>
                        <a:lnTo>
                          <a:pt x="124" y="50"/>
                        </a:lnTo>
                        <a:lnTo>
                          <a:pt x="129" y="58"/>
                        </a:lnTo>
                        <a:lnTo>
                          <a:pt x="134" y="65"/>
                        </a:lnTo>
                        <a:lnTo>
                          <a:pt x="140" y="72"/>
                        </a:lnTo>
                        <a:lnTo>
                          <a:pt x="146" y="78"/>
                        </a:lnTo>
                        <a:lnTo>
                          <a:pt x="153" y="82"/>
                        </a:lnTo>
                        <a:lnTo>
                          <a:pt x="160" y="85"/>
                        </a:lnTo>
                        <a:lnTo>
                          <a:pt x="166" y="89"/>
                        </a:lnTo>
                        <a:lnTo>
                          <a:pt x="176" y="92"/>
                        </a:lnTo>
                        <a:lnTo>
                          <a:pt x="182" y="94"/>
                        </a:lnTo>
                        <a:lnTo>
                          <a:pt x="190" y="96"/>
                        </a:lnTo>
                        <a:lnTo>
                          <a:pt x="198" y="96"/>
                        </a:lnTo>
                        <a:lnTo>
                          <a:pt x="207" y="93"/>
                        </a:lnTo>
                        <a:lnTo>
                          <a:pt x="216" y="93"/>
                        </a:lnTo>
                        <a:lnTo>
                          <a:pt x="222" y="90"/>
                        </a:lnTo>
                        <a:lnTo>
                          <a:pt x="228" y="88"/>
                        </a:lnTo>
                        <a:lnTo>
                          <a:pt x="235" y="84"/>
                        </a:lnTo>
                        <a:lnTo>
                          <a:pt x="240" y="80"/>
                        </a:lnTo>
                        <a:lnTo>
                          <a:pt x="245" y="7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271" name="Freeform 903"/>
                  <p:cNvSpPr>
                    <a:spLocks/>
                  </p:cNvSpPr>
                  <p:nvPr/>
                </p:nvSpPr>
                <p:spPr bwMode="auto">
                  <a:xfrm>
                    <a:off x="2638" y="1886"/>
                    <a:ext cx="244" cy="98"/>
                  </a:xfrm>
                  <a:custGeom>
                    <a:avLst/>
                    <a:gdLst>
                      <a:gd name="T0" fmla="*/ 0 w 244"/>
                      <a:gd name="T1" fmla="*/ 18 h 98"/>
                      <a:gd name="T2" fmla="*/ 9 w 244"/>
                      <a:gd name="T3" fmla="*/ 11 h 98"/>
                      <a:gd name="T4" fmla="*/ 20 w 244"/>
                      <a:gd name="T5" fmla="*/ 6 h 98"/>
                      <a:gd name="T6" fmla="*/ 32 w 244"/>
                      <a:gd name="T7" fmla="*/ 2 h 98"/>
                      <a:gd name="T8" fmla="*/ 43 w 244"/>
                      <a:gd name="T9" fmla="*/ 0 h 98"/>
                      <a:gd name="T10" fmla="*/ 56 w 244"/>
                      <a:gd name="T11" fmla="*/ 0 h 98"/>
                      <a:gd name="T12" fmla="*/ 66 w 244"/>
                      <a:gd name="T13" fmla="*/ 2 h 98"/>
                      <a:gd name="T14" fmla="*/ 77 w 244"/>
                      <a:gd name="T15" fmla="*/ 6 h 98"/>
                      <a:gd name="T16" fmla="*/ 84 w 244"/>
                      <a:gd name="T17" fmla="*/ 10 h 98"/>
                      <a:gd name="T18" fmla="*/ 92 w 244"/>
                      <a:gd name="T19" fmla="*/ 15 h 98"/>
                      <a:gd name="T20" fmla="*/ 100 w 244"/>
                      <a:gd name="T21" fmla="*/ 21 h 98"/>
                      <a:gd name="T22" fmla="*/ 107 w 244"/>
                      <a:gd name="T23" fmla="*/ 28 h 98"/>
                      <a:gd name="T24" fmla="*/ 113 w 244"/>
                      <a:gd name="T25" fmla="*/ 36 h 98"/>
                      <a:gd name="T26" fmla="*/ 118 w 244"/>
                      <a:gd name="T27" fmla="*/ 44 h 98"/>
                      <a:gd name="T28" fmla="*/ 123 w 244"/>
                      <a:gd name="T29" fmla="*/ 50 h 98"/>
                      <a:gd name="T30" fmla="*/ 128 w 244"/>
                      <a:gd name="T31" fmla="*/ 59 h 98"/>
                      <a:gd name="T32" fmla="*/ 133 w 244"/>
                      <a:gd name="T33" fmla="*/ 66 h 98"/>
                      <a:gd name="T34" fmla="*/ 139 w 244"/>
                      <a:gd name="T35" fmla="*/ 73 h 98"/>
                      <a:gd name="T36" fmla="*/ 145 w 244"/>
                      <a:gd name="T37" fmla="*/ 79 h 98"/>
                      <a:gd name="T38" fmla="*/ 152 w 244"/>
                      <a:gd name="T39" fmla="*/ 83 h 98"/>
                      <a:gd name="T40" fmla="*/ 158 w 244"/>
                      <a:gd name="T41" fmla="*/ 86 h 98"/>
                      <a:gd name="T42" fmla="*/ 165 w 244"/>
                      <a:gd name="T43" fmla="*/ 90 h 98"/>
                      <a:gd name="T44" fmla="*/ 174 w 244"/>
                      <a:gd name="T45" fmla="*/ 93 h 98"/>
                      <a:gd name="T46" fmla="*/ 180 w 244"/>
                      <a:gd name="T47" fmla="*/ 95 h 98"/>
                      <a:gd name="T48" fmla="*/ 188 w 244"/>
                      <a:gd name="T49" fmla="*/ 97 h 98"/>
                      <a:gd name="T50" fmla="*/ 196 w 244"/>
                      <a:gd name="T51" fmla="*/ 97 h 98"/>
                      <a:gd name="T52" fmla="*/ 206 w 244"/>
                      <a:gd name="T53" fmla="*/ 94 h 98"/>
                      <a:gd name="T54" fmla="*/ 214 w 244"/>
                      <a:gd name="T55" fmla="*/ 94 h 98"/>
                      <a:gd name="T56" fmla="*/ 220 w 244"/>
                      <a:gd name="T57" fmla="*/ 91 h 98"/>
                      <a:gd name="T58" fmla="*/ 226 w 244"/>
                      <a:gd name="T59" fmla="*/ 89 h 98"/>
                      <a:gd name="T60" fmla="*/ 234 w 244"/>
                      <a:gd name="T61" fmla="*/ 84 h 98"/>
                      <a:gd name="T62" fmla="*/ 238 w 244"/>
                      <a:gd name="T63" fmla="*/ 80 h 98"/>
                      <a:gd name="T64" fmla="*/ 243 w 244"/>
                      <a:gd name="T65" fmla="*/ 78 h 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4" h="98">
                        <a:moveTo>
                          <a:pt x="0" y="18"/>
                        </a:moveTo>
                        <a:lnTo>
                          <a:pt x="9" y="11"/>
                        </a:lnTo>
                        <a:lnTo>
                          <a:pt x="20" y="6"/>
                        </a:lnTo>
                        <a:lnTo>
                          <a:pt x="32" y="2"/>
                        </a:lnTo>
                        <a:lnTo>
                          <a:pt x="43" y="0"/>
                        </a:lnTo>
                        <a:lnTo>
                          <a:pt x="56" y="0"/>
                        </a:lnTo>
                        <a:lnTo>
                          <a:pt x="66" y="2"/>
                        </a:lnTo>
                        <a:lnTo>
                          <a:pt x="77" y="6"/>
                        </a:lnTo>
                        <a:lnTo>
                          <a:pt x="84" y="10"/>
                        </a:lnTo>
                        <a:lnTo>
                          <a:pt x="92" y="15"/>
                        </a:lnTo>
                        <a:lnTo>
                          <a:pt x="100" y="21"/>
                        </a:lnTo>
                        <a:lnTo>
                          <a:pt x="107" y="28"/>
                        </a:lnTo>
                        <a:lnTo>
                          <a:pt x="113" y="36"/>
                        </a:lnTo>
                        <a:lnTo>
                          <a:pt x="118" y="44"/>
                        </a:lnTo>
                        <a:lnTo>
                          <a:pt x="123" y="50"/>
                        </a:lnTo>
                        <a:lnTo>
                          <a:pt x="128" y="59"/>
                        </a:lnTo>
                        <a:lnTo>
                          <a:pt x="133" y="66"/>
                        </a:lnTo>
                        <a:lnTo>
                          <a:pt x="139" y="73"/>
                        </a:lnTo>
                        <a:lnTo>
                          <a:pt x="145" y="79"/>
                        </a:lnTo>
                        <a:lnTo>
                          <a:pt x="152" y="83"/>
                        </a:lnTo>
                        <a:lnTo>
                          <a:pt x="158" y="86"/>
                        </a:lnTo>
                        <a:lnTo>
                          <a:pt x="165" y="90"/>
                        </a:lnTo>
                        <a:lnTo>
                          <a:pt x="174" y="93"/>
                        </a:lnTo>
                        <a:lnTo>
                          <a:pt x="180" y="95"/>
                        </a:lnTo>
                        <a:lnTo>
                          <a:pt x="188" y="97"/>
                        </a:lnTo>
                        <a:lnTo>
                          <a:pt x="196" y="97"/>
                        </a:lnTo>
                        <a:lnTo>
                          <a:pt x="206" y="94"/>
                        </a:lnTo>
                        <a:lnTo>
                          <a:pt x="214" y="94"/>
                        </a:lnTo>
                        <a:lnTo>
                          <a:pt x="220" y="91"/>
                        </a:lnTo>
                        <a:lnTo>
                          <a:pt x="226" y="89"/>
                        </a:lnTo>
                        <a:lnTo>
                          <a:pt x="234" y="84"/>
                        </a:lnTo>
                        <a:lnTo>
                          <a:pt x="238" y="80"/>
                        </a:lnTo>
                        <a:lnTo>
                          <a:pt x="243" y="7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272" name="Freeform 904"/>
                  <p:cNvSpPr>
                    <a:spLocks/>
                  </p:cNvSpPr>
                  <p:nvPr/>
                </p:nvSpPr>
                <p:spPr bwMode="auto">
                  <a:xfrm>
                    <a:off x="2801" y="1886"/>
                    <a:ext cx="245" cy="97"/>
                  </a:xfrm>
                  <a:custGeom>
                    <a:avLst/>
                    <a:gdLst>
                      <a:gd name="T0" fmla="*/ 0 w 245"/>
                      <a:gd name="T1" fmla="*/ 17 h 97"/>
                      <a:gd name="T2" fmla="*/ 9 w 245"/>
                      <a:gd name="T3" fmla="*/ 10 h 97"/>
                      <a:gd name="T4" fmla="*/ 20 w 245"/>
                      <a:gd name="T5" fmla="*/ 5 h 97"/>
                      <a:gd name="T6" fmla="*/ 31 w 245"/>
                      <a:gd name="T7" fmla="*/ 1 h 97"/>
                      <a:gd name="T8" fmla="*/ 43 w 245"/>
                      <a:gd name="T9" fmla="*/ 0 h 97"/>
                      <a:gd name="T10" fmla="*/ 58 w 245"/>
                      <a:gd name="T11" fmla="*/ 0 h 97"/>
                      <a:gd name="T12" fmla="*/ 66 w 245"/>
                      <a:gd name="T13" fmla="*/ 2 h 97"/>
                      <a:gd name="T14" fmla="*/ 76 w 245"/>
                      <a:gd name="T15" fmla="*/ 5 h 97"/>
                      <a:gd name="T16" fmla="*/ 85 w 245"/>
                      <a:gd name="T17" fmla="*/ 8 h 97"/>
                      <a:gd name="T18" fmla="*/ 92 w 245"/>
                      <a:gd name="T19" fmla="*/ 13 h 97"/>
                      <a:gd name="T20" fmla="*/ 101 w 245"/>
                      <a:gd name="T21" fmla="*/ 21 h 97"/>
                      <a:gd name="T22" fmla="*/ 107 w 245"/>
                      <a:gd name="T23" fmla="*/ 29 h 97"/>
                      <a:gd name="T24" fmla="*/ 113 w 245"/>
                      <a:gd name="T25" fmla="*/ 36 h 97"/>
                      <a:gd name="T26" fmla="*/ 118 w 245"/>
                      <a:gd name="T27" fmla="*/ 42 h 97"/>
                      <a:gd name="T28" fmla="*/ 123 w 245"/>
                      <a:gd name="T29" fmla="*/ 49 h 97"/>
                      <a:gd name="T30" fmla="*/ 129 w 245"/>
                      <a:gd name="T31" fmla="*/ 58 h 97"/>
                      <a:gd name="T32" fmla="*/ 133 w 245"/>
                      <a:gd name="T33" fmla="*/ 65 h 97"/>
                      <a:gd name="T34" fmla="*/ 139 w 245"/>
                      <a:gd name="T35" fmla="*/ 72 h 97"/>
                      <a:gd name="T36" fmla="*/ 145 w 245"/>
                      <a:gd name="T37" fmla="*/ 77 h 97"/>
                      <a:gd name="T38" fmla="*/ 153 w 245"/>
                      <a:gd name="T39" fmla="*/ 82 h 97"/>
                      <a:gd name="T40" fmla="*/ 159 w 245"/>
                      <a:gd name="T41" fmla="*/ 85 h 97"/>
                      <a:gd name="T42" fmla="*/ 165 w 245"/>
                      <a:gd name="T43" fmla="*/ 89 h 97"/>
                      <a:gd name="T44" fmla="*/ 175 w 245"/>
                      <a:gd name="T45" fmla="*/ 92 h 97"/>
                      <a:gd name="T46" fmla="*/ 181 w 245"/>
                      <a:gd name="T47" fmla="*/ 93 h 97"/>
                      <a:gd name="T48" fmla="*/ 189 w 245"/>
                      <a:gd name="T49" fmla="*/ 96 h 97"/>
                      <a:gd name="T50" fmla="*/ 197 w 245"/>
                      <a:gd name="T51" fmla="*/ 94 h 97"/>
                      <a:gd name="T52" fmla="*/ 206 w 245"/>
                      <a:gd name="T53" fmla="*/ 93 h 97"/>
                      <a:gd name="T54" fmla="*/ 215 w 245"/>
                      <a:gd name="T55" fmla="*/ 93 h 97"/>
                      <a:gd name="T56" fmla="*/ 221 w 245"/>
                      <a:gd name="T57" fmla="*/ 90 h 97"/>
                      <a:gd name="T58" fmla="*/ 227 w 245"/>
                      <a:gd name="T59" fmla="*/ 88 h 97"/>
                      <a:gd name="T60" fmla="*/ 234 w 245"/>
                      <a:gd name="T61" fmla="*/ 83 h 97"/>
                      <a:gd name="T62" fmla="*/ 239 w 245"/>
                      <a:gd name="T63" fmla="*/ 79 h 97"/>
                      <a:gd name="T64" fmla="*/ 244 w 245"/>
                      <a:gd name="T65" fmla="*/ 77 h 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5" h="97">
                        <a:moveTo>
                          <a:pt x="0" y="17"/>
                        </a:moveTo>
                        <a:lnTo>
                          <a:pt x="9" y="10"/>
                        </a:lnTo>
                        <a:lnTo>
                          <a:pt x="20" y="5"/>
                        </a:lnTo>
                        <a:lnTo>
                          <a:pt x="31" y="1"/>
                        </a:lnTo>
                        <a:lnTo>
                          <a:pt x="43" y="0"/>
                        </a:lnTo>
                        <a:lnTo>
                          <a:pt x="58" y="0"/>
                        </a:lnTo>
                        <a:lnTo>
                          <a:pt x="66" y="2"/>
                        </a:lnTo>
                        <a:lnTo>
                          <a:pt x="76" y="5"/>
                        </a:lnTo>
                        <a:lnTo>
                          <a:pt x="85" y="8"/>
                        </a:lnTo>
                        <a:lnTo>
                          <a:pt x="92" y="13"/>
                        </a:lnTo>
                        <a:lnTo>
                          <a:pt x="101" y="21"/>
                        </a:lnTo>
                        <a:lnTo>
                          <a:pt x="107" y="29"/>
                        </a:lnTo>
                        <a:lnTo>
                          <a:pt x="113" y="36"/>
                        </a:lnTo>
                        <a:lnTo>
                          <a:pt x="118" y="42"/>
                        </a:lnTo>
                        <a:lnTo>
                          <a:pt x="123" y="49"/>
                        </a:lnTo>
                        <a:lnTo>
                          <a:pt x="129" y="58"/>
                        </a:lnTo>
                        <a:lnTo>
                          <a:pt x="133" y="65"/>
                        </a:lnTo>
                        <a:lnTo>
                          <a:pt x="139" y="72"/>
                        </a:lnTo>
                        <a:lnTo>
                          <a:pt x="145" y="77"/>
                        </a:lnTo>
                        <a:lnTo>
                          <a:pt x="153" y="82"/>
                        </a:lnTo>
                        <a:lnTo>
                          <a:pt x="159" y="85"/>
                        </a:lnTo>
                        <a:lnTo>
                          <a:pt x="165" y="89"/>
                        </a:lnTo>
                        <a:lnTo>
                          <a:pt x="175" y="92"/>
                        </a:lnTo>
                        <a:lnTo>
                          <a:pt x="181" y="93"/>
                        </a:lnTo>
                        <a:lnTo>
                          <a:pt x="189" y="96"/>
                        </a:lnTo>
                        <a:lnTo>
                          <a:pt x="197" y="94"/>
                        </a:lnTo>
                        <a:lnTo>
                          <a:pt x="206" y="93"/>
                        </a:lnTo>
                        <a:lnTo>
                          <a:pt x="215" y="93"/>
                        </a:lnTo>
                        <a:lnTo>
                          <a:pt x="221" y="90"/>
                        </a:lnTo>
                        <a:lnTo>
                          <a:pt x="227" y="88"/>
                        </a:lnTo>
                        <a:lnTo>
                          <a:pt x="234" y="83"/>
                        </a:lnTo>
                        <a:lnTo>
                          <a:pt x="239" y="79"/>
                        </a:lnTo>
                        <a:lnTo>
                          <a:pt x="244" y="77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9273" name="Group 905"/>
                <p:cNvGrpSpPr>
                  <a:grpSpLocks/>
                </p:cNvGrpSpPr>
                <p:nvPr/>
              </p:nvGrpSpPr>
              <p:grpSpPr bwMode="auto">
                <a:xfrm>
                  <a:off x="2962" y="1886"/>
                  <a:ext cx="575" cy="98"/>
                  <a:chOff x="2962" y="1886"/>
                  <a:chExt cx="575" cy="98"/>
                </a:xfrm>
              </p:grpSpPr>
              <p:sp>
                <p:nvSpPr>
                  <p:cNvPr id="59274" name="Freeform 906"/>
                  <p:cNvSpPr>
                    <a:spLocks/>
                  </p:cNvSpPr>
                  <p:nvPr/>
                </p:nvSpPr>
                <p:spPr bwMode="auto">
                  <a:xfrm>
                    <a:off x="2962" y="1886"/>
                    <a:ext cx="247" cy="97"/>
                  </a:xfrm>
                  <a:custGeom>
                    <a:avLst/>
                    <a:gdLst>
                      <a:gd name="T0" fmla="*/ 0 w 247"/>
                      <a:gd name="T1" fmla="*/ 18 h 97"/>
                      <a:gd name="T2" fmla="*/ 9 w 247"/>
                      <a:gd name="T3" fmla="*/ 11 h 97"/>
                      <a:gd name="T4" fmla="*/ 20 w 247"/>
                      <a:gd name="T5" fmla="*/ 5 h 97"/>
                      <a:gd name="T6" fmla="*/ 32 w 247"/>
                      <a:gd name="T7" fmla="*/ 2 h 97"/>
                      <a:gd name="T8" fmla="*/ 45 w 247"/>
                      <a:gd name="T9" fmla="*/ 0 h 97"/>
                      <a:gd name="T10" fmla="*/ 58 w 247"/>
                      <a:gd name="T11" fmla="*/ 0 h 97"/>
                      <a:gd name="T12" fmla="*/ 67 w 247"/>
                      <a:gd name="T13" fmla="*/ 2 h 97"/>
                      <a:gd name="T14" fmla="*/ 77 w 247"/>
                      <a:gd name="T15" fmla="*/ 5 h 97"/>
                      <a:gd name="T16" fmla="*/ 85 w 247"/>
                      <a:gd name="T17" fmla="*/ 10 h 97"/>
                      <a:gd name="T18" fmla="*/ 92 w 247"/>
                      <a:gd name="T19" fmla="*/ 13 h 97"/>
                      <a:gd name="T20" fmla="*/ 103 w 247"/>
                      <a:gd name="T21" fmla="*/ 21 h 97"/>
                      <a:gd name="T22" fmla="*/ 109 w 247"/>
                      <a:gd name="T23" fmla="*/ 29 h 97"/>
                      <a:gd name="T24" fmla="*/ 115 w 247"/>
                      <a:gd name="T25" fmla="*/ 36 h 97"/>
                      <a:gd name="T26" fmla="*/ 120 w 247"/>
                      <a:gd name="T27" fmla="*/ 44 h 97"/>
                      <a:gd name="T28" fmla="*/ 124 w 247"/>
                      <a:gd name="T29" fmla="*/ 50 h 97"/>
                      <a:gd name="T30" fmla="*/ 129 w 247"/>
                      <a:gd name="T31" fmla="*/ 58 h 97"/>
                      <a:gd name="T32" fmla="*/ 135 w 247"/>
                      <a:gd name="T33" fmla="*/ 65 h 97"/>
                      <a:gd name="T34" fmla="*/ 141 w 247"/>
                      <a:gd name="T35" fmla="*/ 72 h 97"/>
                      <a:gd name="T36" fmla="*/ 147 w 247"/>
                      <a:gd name="T37" fmla="*/ 78 h 97"/>
                      <a:gd name="T38" fmla="*/ 154 w 247"/>
                      <a:gd name="T39" fmla="*/ 82 h 97"/>
                      <a:gd name="T40" fmla="*/ 161 w 247"/>
                      <a:gd name="T41" fmla="*/ 85 h 97"/>
                      <a:gd name="T42" fmla="*/ 167 w 247"/>
                      <a:gd name="T43" fmla="*/ 89 h 97"/>
                      <a:gd name="T44" fmla="*/ 177 w 247"/>
                      <a:gd name="T45" fmla="*/ 92 h 97"/>
                      <a:gd name="T46" fmla="*/ 183 w 247"/>
                      <a:gd name="T47" fmla="*/ 94 h 97"/>
                      <a:gd name="T48" fmla="*/ 191 w 247"/>
                      <a:gd name="T49" fmla="*/ 96 h 97"/>
                      <a:gd name="T50" fmla="*/ 199 w 247"/>
                      <a:gd name="T51" fmla="*/ 96 h 97"/>
                      <a:gd name="T52" fmla="*/ 207 w 247"/>
                      <a:gd name="T53" fmla="*/ 93 h 97"/>
                      <a:gd name="T54" fmla="*/ 217 w 247"/>
                      <a:gd name="T55" fmla="*/ 93 h 97"/>
                      <a:gd name="T56" fmla="*/ 223 w 247"/>
                      <a:gd name="T57" fmla="*/ 90 h 97"/>
                      <a:gd name="T58" fmla="*/ 229 w 247"/>
                      <a:gd name="T59" fmla="*/ 88 h 97"/>
                      <a:gd name="T60" fmla="*/ 236 w 247"/>
                      <a:gd name="T61" fmla="*/ 84 h 97"/>
                      <a:gd name="T62" fmla="*/ 241 w 247"/>
                      <a:gd name="T63" fmla="*/ 80 h 97"/>
                      <a:gd name="T64" fmla="*/ 246 w 247"/>
                      <a:gd name="T65" fmla="*/ 78 h 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7" h="97">
                        <a:moveTo>
                          <a:pt x="0" y="18"/>
                        </a:moveTo>
                        <a:lnTo>
                          <a:pt x="9" y="11"/>
                        </a:lnTo>
                        <a:lnTo>
                          <a:pt x="20" y="5"/>
                        </a:lnTo>
                        <a:lnTo>
                          <a:pt x="32" y="2"/>
                        </a:lnTo>
                        <a:lnTo>
                          <a:pt x="45" y="0"/>
                        </a:lnTo>
                        <a:lnTo>
                          <a:pt x="58" y="0"/>
                        </a:lnTo>
                        <a:lnTo>
                          <a:pt x="67" y="2"/>
                        </a:lnTo>
                        <a:lnTo>
                          <a:pt x="77" y="5"/>
                        </a:lnTo>
                        <a:lnTo>
                          <a:pt x="85" y="10"/>
                        </a:lnTo>
                        <a:lnTo>
                          <a:pt x="92" y="13"/>
                        </a:lnTo>
                        <a:lnTo>
                          <a:pt x="103" y="21"/>
                        </a:lnTo>
                        <a:lnTo>
                          <a:pt x="109" y="29"/>
                        </a:lnTo>
                        <a:lnTo>
                          <a:pt x="115" y="36"/>
                        </a:lnTo>
                        <a:lnTo>
                          <a:pt x="120" y="44"/>
                        </a:lnTo>
                        <a:lnTo>
                          <a:pt x="124" y="50"/>
                        </a:lnTo>
                        <a:lnTo>
                          <a:pt x="129" y="58"/>
                        </a:lnTo>
                        <a:lnTo>
                          <a:pt x="135" y="65"/>
                        </a:lnTo>
                        <a:lnTo>
                          <a:pt x="141" y="72"/>
                        </a:lnTo>
                        <a:lnTo>
                          <a:pt x="147" y="78"/>
                        </a:lnTo>
                        <a:lnTo>
                          <a:pt x="154" y="82"/>
                        </a:lnTo>
                        <a:lnTo>
                          <a:pt x="161" y="85"/>
                        </a:lnTo>
                        <a:lnTo>
                          <a:pt x="167" y="89"/>
                        </a:lnTo>
                        <a:lnTo>
                          <a:pt x="177" y="92"/>
                        </a:lnTo>
                        <a:lnTo>
                          <a:pt x="183" y="94"/>
                        </a:lnTo>
                        <a:lnTo>
                          <a:pt x="191" y="96"/>
                        </a:lnTo>
                        <a:lnTo>
                          <a:pt x="199" y="96"/>
                        </a:lnTo>
                        <a:lnTo>
                          <a:pt x="207" y="93"/>
                        </a:lnTo>
                        <a:lnTo>
                          <a:pt x="217" y="93"/>
                        </a:lnTo>
                        <a:lnTo>
                          <a:pt x="223" y="90"/>
                        </a:lnTo>
                        <a:lnTo>
                          <a:pt x="229" y="88"/>
                        </a:lnTo>
                        <a:lnTo>
                          <a:pt x="236" y="84"/>
                        </a:lnTo>
                        <a:lnTo>
                          <a:pt x="241" y="80"/>
                        </a:lnTo>
                        <a:lnTo>
                          <a:pt x="246" y="7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275" name="Freeform 907"/>
                  <p:cNvSpPr>
                    <a:spLocks/>
                  </p:cNvSpPr>
                  <p:nvPr/>
                </p:nvSpPr>
                <p:spPr bwMode="auto">
                  <a:xfrm>
                    <a:off x="3127" y="1886"/>
                    <a:ext cx="245" cy="98"/>
                  </a:xfrm>
                  <a:custGeom>
                    <a:avLst/>
                    <a:gdLst>
                      <a:gd name="T0" fmla="*/ 0 w 245"/>
                      <a:gd name="T1" fmla="*/ 18 h 98"/>
                      <a:gd name="T2" fmla="*/ 9 w 245"/>
                      <a:gd name="T3" fmla="*/ 11 h 98"/>
                      <a:gd name="T4" fmla="*/ 20 w 245"/>
                      <a:gd name="T5" fmla="*/ 6 h 98"/>
                      <a:gd name="T6" fmla="*/ 31 w 245"/>
                      <a:gd name="T7" fmla="*/ 2 h 98"/>
                      <a:gd name="T8" fmla="*/ 43 w 245"/>
                      <a:gd name="T9" fmla="*/ 0 h 98"/>
                      <a:gd name="T10" fmla="*/ 58 w 245"/>
                      <a:gd name="T11" fmla="*/ 0 h 98"/>
                      <a:gd name="T12" fmla="*/ 66 w 245"/>
                      <a:gd name="T13" fmla="*/ 2 h 98"/>
                      <a:gd name="T14" fmla="*/ 76 w 245"/>
                      <a:gd name="T15" fmla="*/ 6 h 98"/>
                      <a:gd name="T16" fmla="*/ 85 w 245"/>
                      <a:gd name="T17" fmla="*/ 10 h 98"/>
                      <a:gd name="T18" fmla="*/ 92 w 245"/>
                      <a:gd name="T19" fmla="*/ 15 h 98"/>
                      <a:gd name="T20" fmla="*/ 101 w 245"/>
                      <a:gd name="T21" fmla="*/ 21 h 98"/>
                      <a:gd name="T22" fmla="*/ 107 w 245"/>
                      <a:gd name="T23" fmla="*/ 28 h 98"/>
                      <a:gd name="T24" fmla="*/ 113 w 245"/>
                      <a:gd name="T25" fmla="*/ 36 h 98"/>
                      <a:gd name="T26" fmla="*/ 118 w 245"/>
                      <a:gd name="T27" fmla="*/ 44 h 98"/>
                      <a:gd name="T28" fmla="*/ 123 w 245"/>
                      <a:gd name="T29" fmla="*/ 50 h 98"/>
                      <a:gd name="T30" fmla="*/ 129 w 245"/>
                      <a:gd name="T31" fmla="*/ 59 h 98"/>
                      <a:gd name="T32" fmla="*/ 135 w 245"/>
                      <a:gd name="T33" fmla="*/ 66 h 98"/>
                      <a:gd name="T34" fmla="*/ 139 w 245"/>
                      <a:gd name="T35" fmla="*/ 73 h 98"/>
                      <a:gd name="T36" fmla="*/ 146 w 245"/>
                      <a:gd name="T37" fmla="*/ 79 h 98"/>
                      <a:gd name="T38" fmla="*/ 153 w 245"/>
                      <a:gd name="T39" fmla="*/ 83 h 98"/>
                      <a:gd name="T40" fmla="*/ 159 w 245"/>
                      <a:gd name="T41" fmla="*/ 86 h 98"/>
                      <a:gd name="T42" fmla="*/ 165 w 245"/>
                      <a:gd name="T43" fmla="*/ 90 h 98"/>
                      <a:gd name="T44" fmla="*/ 175 w 245"/>
                      <a:gd name="T45" fmla="*/ 93 h 98"/>
                      <a:gd name="T46" fmla="*/ 181 w 245"/>
                      <a:gd name="T47" fmla="*/ 95 h 98"/>
                      <a:gd name="T48" fmla="*/ 189 w 245"/>
                      <a:gd name="T49" fmla="*/ 97 h 98"/>
                      <a:gd name="T50" fmla="*/ 197 w 245"/>
                      <a:gd name="T51" fmla="*/ 97 h 98"/>
                      <a:gd name="T52" fmla="*/ 206 w 245"/>
                      <a:gd name="T53" fmla="*/ 94 h 98"/>
                      <a:gd name="T54" fmla="*/ 215 w 245"/>
                      <a:gd name="T55" fmla="*/ 94 h 98"/>
                      <a:gd name="T56" fmla="*/ 221 w 245"/>
                      <a:gd name="T57" fmla="*/ 91 h 98"/>
                      <a:gd name="T58" fmla="*/ 227 w 245"/>
                      <a:gd name="T59" fmla="*/ 89 h 98"/>
                      <a:gd name="T60" fmla="*/ 235 w 245"/>
                      <a:gd name="T61" fmla="*/ 84 h 98"/>
                      <a:gd name="T62" fmla="*/ 239 w 245"/>
                      <a:gd name="T63" fmla="*/ 80 h 98"/>
                      <a:gd name="T64" fmla="*/ 244 w 245"/>
                      <a:gd name="T65" fmla="*/ 78 h 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5" h="98">
                        <a:moveTo>
                          <a:pt x="0" y="18"/>
                        </a:moveTo>
                        <a:lnTo>
                          <a:pt x="9" y="11"/>
                        </a:lnTo>
                        <a:lnTo>
                          <a:pt x="20" y="6"/>
                        </a:lnTo>
                        <a:lnTo>
                          <a:pt x="31" y="2"/>
                        </a:lnTo>
                        <a:lnTo>
                          <a:pt x="43" y="0"/>
                        </a:lnTo>
                        <a:lnTo>
                          <a:pt x="58" y="0"/>
                        </a:lnTo>
                        <a:lnTo>
                          <a:pt x="66" y="2"/>
                        </a:lnTo>
                        <a:lnTo>
                          <a:pt x="76" y="6"/>
                        </a:lnTo>
                        <a:lnTo>
                          <a:pt x="85" y="10"/>
                        </a:lnTo>
                        <a:lnTo>
                          <a:pt x="92" y="15"/>
                        </a:lnTo>
                        <a:lnTo>
                          <a:pt x="101" y="21"/>
                        </a:lnTo>
                        <a:lnTo>
                          <a:pt x="107" y="28"/>
                        </a:lnTo>
                        <a:lnTo>
                          <a:pt x="113" y="36"/>
                        </a:lnTo>
                        <a:lnTo>
                          <a:pt x="118" y="44"/>
                        </a:lnTo>
                        <a:lnTo>
                          <a:pt x="123" y="50"/>
                        </a:lnTo>
                        <a:lnTo>
                          <a:pt x="129" y="59"/>
                        </a:lnTo>
                        <a:lnTo>
                          <a:pt x="135" y="66"/>
                        </a:lnTo>
                        <a:lnTo>
                          <a:pt x="139" y="73"/>
                        </a:lnTo>
                        <a:lnTo>
                          <a:pt x="146" y="79"/>
                        </a:lnTo>
                        <a:lnTo>
                          <a:pt x="153" y="83"/>
                        </a:lnTo>
                        <a:lnTo>
                          <a:pt x="159" y="86"/>
                        </a:lnTo>
                        <a:lnTo>
                          <a:pt x="165" y="90"/>
                        </a:lnTo>
                        <a:lnTo>
                          <a:pt x="175" y="93"/>
                        </a:lnTo>
                        <a:lnTo>
                          <a:pt x="181" y="95"/>
                        </a:lnTo>
                        <a:lnTo>
                          <a:pt x="189" y="97"/>
                        </a:lnTo>
                        <a:lnTo>
                          <a:pt x="197" y="97"/>
                        </a:lnTo>
                        <a:lnTo>
                          <a:pt x="206" y="94"/>
                        </a:lnTo>
                        <a:lnTo>
                          <a:pt x="215" y="94"/>
                        </a:lnTo>
                        <a:lnTo>
                          <a:pt x="221" y="91"/>
                        </a:lnTo>
                        <a:lnTo>
                          <a:pt x="227" y="89"/>
                        </a:lnTo>
                        <a:lnTo>
                          <a:pt x="235" y="84"/>
                        </a:lnTo>
                        <a:lnTo>
                          <a:pt x="239" y="80"/>
                        </a:lnTo>
                        <a:lnTo>
                          <a:pt x="244" y="7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276" name="Freeform 908"/>
                  <p:cNvSpPr>
                    <a:spLocks/>
                  </p:cNvSpPr>
                  <p:nvPr/>
                </p:nvSpPr>
                <p:spPr bwMode="auto">
                  <a:xfrm>
                    <a:off x="3292" y="1886"/>
                    <a:ext cx="245" cy="97"/>
                  </a:xfrm>
                  <a:custGeom>
                    <a:avLst/>
                    <a:gdLst>
                      <a:gd name="T0" fmla="*/ 0 w 245"/>
                      <a:gd name="T1" fmla="*/ 17 h 97"/>
                      <a:gd name="T2" fmla="*/ 9 w 245"/>
                      <a:gd name="T3" fmla="*/ 10 h 97"/>
                      <a:gd name="T4" fmla="*/ 20 w 245"/>
                      <a:gd name="T5" fmla="*/ 5 h 97"/>
                      <a:gd name="T6" fmla="*/ 31 w 245"/>
                      <a:gd name="T7" fmla="*/ 1 h 97"/>
                      <a:gd name="T8" fmla="*/ 43 w 245"/>
                      <a:gd name="T9" fmla="*/ 0 h 97"/>
                      <a:gd name="T10" fmla="*/ 58 w 245"/>
                      <a:gd name="T11" fmla="*/ 0 h 97"/>
                      <a:gd name="T12" fmla="*/ 66 w 245"/>
                      <a:gd name="T13" fmla="*/ 2 h 97"/>
                      <a:gd name="T14" fmla="*/ 76 w 245"/>
                      <a:gd name="T15" fmla="*/ 5 h 97"/>
                      <a:gd name="T16" fmla="*/ 85 w 245"/>
                      <a:gd name="T17" fmla="*/ 8 h 97"/>
                      <a:gd name="T18" fmla="*/ 92 w 245"/>
                      <a:gd name="T19" fmla="*/ 13 h 97"/>
                      <a:gd name="T20" fmla="*/ 101 w 245"/>
                      <a:gd name="T21" fmla="*/ 21 h 97"/>
                      <a:gd name="T22" fmla="*/ 107 w 245"/>
                      <a:gd name="T23" fmla="*/ 29 h 97"/>
                      <a:gd name="T24" fmla="*/ 113 w 245"/>
                      <a:gd name="T25" fmla="*/ 36 h 97"/>
                      <a:gd name="T26" fmla="*/ 118 w 245"/>
                      <a:gd name="T27" fmla="*/ 42 h 97"/>
                      <a:gd name="T28" fmla="*/ 123 w 245"/>
                      <a:gd name="T29" fmla="*/ 49 h 97"/>
                      <a:gd name="T30" fmla="*/ 129 w 245"/>
                      <a:gd name="T31" fmla="*/ 58 h 97"/>
                      <a:gd name="T32" fmla="*/ 133 w 245"/>
                      <a:gd name="T33" fmla="*/ 65 h 97"/>
                      <a:gd name="T34" fmla="*/ 139 w 245"/>
                      <a:gd name="T35" fmla="*/ 72 h 97"/>
                      <a:gd name="T36" fmla="*/ 145 w 245"/>
                      <a:gd name="T37" fmla="*/ 77 h 97"/>
                      <a:gd name="T38" fmla="*/ 153 w 245"/>
                      <a:gd name="T39" fmla="*/ 82 h 97"/>
                      <a:gd name="T40" fmla="*/ 159 w 245"/>
                      <a:gd name="T41" fmla="*/ 85 h 97"/>
                      <a:gd name="T42" fmla="*/ 165 w 245"/>
                      <a:gd name="T43" fmla="*/ 89 h 97"/>
                      <a:gd name="T44" fmla="*/ 175 w 245"/>
                      <a:gd name="T45" fmla="*/ 92 h 97"/>
                      <a:gd name="T46" fmla="*/ 181 w 245"/>
                      <a:gd name="T47" fmla="*/ 93 h 97"/>
                      <a:gd name="T48" fmla="*/ 189 w 245"/>
                      <a:gd name="T49" fmla="*/ 96 h 97"/>
                      <a:gd name="T50" fmla="*/ 197 w 245"/>
                      <a:gd name="T51" fmla="*/ 94 h 97"/>
                      <a:gd name="T52" fmla="*/ 206 w 245"/>
                      <a:gd name="T53" fmla="*/ 93 h 97"/>
                      <a:gd name="T54" fmla="*/ 215 w 245"/>
                      <a:gd name="T55" fmla="*/ 93 h 97"/>
                      <a:gd name="T56" fmla="*/ 221 w 245"/>
                      <a:gd name="T57" fmla="*/ 90 h 97"/>
                      <a:gd name="T58" fmla="*/ 227 w 245"/>
                      <a:gd name="T59" fmla="*/ 88 h 97"/>
                      <a:gd name="T60" fmla="*/ 234 w 245"/>
                      <a:gd name="T61" fmla="*/ 83 h 97"/>
                      <a:gd name="T62" fmla="*/ 239 w 245"/>
                      <a:gd name="T63" fmla="*/ 79 h 97"/>
                      <a:gd name="T64" fmla="*/ 244 w 245"/>
                      <a:gd name="T65" fmla="*/ 77 h 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5" h="97">
                        <a:moveTo>
                          <a:pt x="0" y="17"/>
                        </a:moveTo>
                        <a:lnTo>
                          <a:pt x="9" y="10"/>
                        </a:lnTo>
                        <a:lnTo>
                          <a:pt x="20" y="5"/>
                        </a:lnTo>
                        <a:lnTo>
                          <a:pt x="31" y="1"/>
                        </a:lnTo>
                        <a:lnTo>
                          <a:pt x="43" y="0"/>
                        </a:lnTo>
                        <a:lnTo>
                          <a:pt x="58" y="0"/>
                        </a:lnTo>
                        <a:lnTo>
                          <a:pt x="66" y="2"/>
                        </a:lnTo>
                        <a:lnTo>
                          <a:pt x="76" y="5"/>
                        </a:lnTo>
                        <a:lnTo>
                          <a:pt x="85" y="8"/>
                        </a:lnTo>
                        <a:lnTo>
                          <a:pt x="92" y="13"/>
                        </a:lnTo>
                        <a:lnTo>
                          <a:pt x="101" y="21"/>
                        </a:lnTo>
                        <a:lnTo>
                          <a:pt x="107" y="29"/>
                        </a:lnTo>
                        <a:lnTo>
                          <a:pt x="113" y="36"/>
                        </a:lnTo>
                        <a:lnTo>
                          <a:pt x="118" y="42"/>
                        </a:lnTo>
                        <a:lnTo>
                          <a:pt x="123" y="49"/>
                        </a:lnTo>
                        <a:lnTo>
                          <a:pt x="129" y="58"/>
                        </a:lnTo>
                        <a:lnTo>
                          <a:pt x="133" y="65"/>
                        </a:lnTo>
                        <a:lnTo>
                          <a:pt x="139" y="72"/>
                        </a:lnTo>
                        <a:lnTo>
                          <a:pt x="145" y="77"/>
                        </a:lnTo>
                        <a:lnTo>
                          <a:pt x="153" y="82"/>
                        </a:lnTo>
                        <a:lnTo>
                          <a:pt x="159" y="85"/>
                        </a:lnTo>
                        <a:lnTo>
                          <a:pt x="165" y="89"/>
                        </a:lnTo>
                        <a:lnTo>
                          <a:pt x="175" y="92"/>
                        </a:lnTo>
                        <a:lnTo>
                          <a:pt x="181" y="93"/>
                        </a:lnTo>
                        <a:lnTo>
                          <a:pt x="189" y="96"/>
                        </a:lnTo>
                        <a:lnTo>
                          <a:pt x="197" y="94"/>
                        </a:lnTo>
                        <a:lnTo>
                          <a:pt x="206" y="93"/>
                        </a:lnTo>
                        <a:lnTo>
                          <a:pt x="215" y="93"/>
                        </a:lnTo>
                        <a:lnTo>
                          <a:pt x="221" y="90"/>
                        </a:lnTo>
                        <a:lnTo>
                          <a:pt x="227" y="88"/>
                        </a:lnTo>
                        <a:lnTo>
                          <a:pt x="234" y="83"/>
                        </a:lnTo>
                        <a:lnTo>
                          <a:pt x="239" y="79"/>
                        </a:lnTo>
                        <a:lnTo>
                          <a:pt x="244" y="77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  <p:sp>
          <p:nvSpPr>
            <p:cNvPr id="59277" name="Freeform 909"/>
            <p:cNvSpPr>
              <a:spLocks/>
            </p:cNvSpPr>
            <p:nvPr/>
          </p:nvSpPr>
          <p:spPr bwMode="auto">
            <a:xfrm>
              <a:off x="1351" y="2763"/>
              <a:ext cx="110" cy="96"/>
            </a:xfrm>
            <a:custGeom>
              <a:avLst/>
              <a:gdLst>
                <a:gd name="T0" fmla="*/ 0 w 110"/>
                <a:gd name="T1" fmla="*/ 48 h 96"/>
                <a:gd name="T2" fmla="*/ 109 w 110"/>
                <a:gd name="T3" fmla="*/ 0 h 96"/>
                <a:gd name="T4" fmla="*/ 109 w 110"/>
                <a:gd name="T5" fmla="*/ 95 h 96"/>
                <a:gd name="T6" fmla="*/ 0 w 110"/>
                <a:gd name="T7" fmla="*/ 4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96">
                  <a:moveTo>
                    <a:pt x="0" y="48"/>
                  </a:moveTo>
                  <a:lnTo>
                    <a:pt x="109" y="0"/>
                  </a:lnTo>
                  <a:lnTo>
                    <a:pt x="109" y="95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9278" name="Group 910"/>
            <p:cNvGrpSpPr>
              <a:grpSpLocks/>
            </p:cNvGrpSpPr>
            <p:nvPr/>
          </p:nvGrpSpPr>
          <p:grpSpPr bwMode="auto">
            <a:xfrm>
              <a:off x="988" y="3105"/>
              <a:ext cx="4015" cy="98"/>
              <a:chOff x="988" y="3105"/>
              <a:chExt cx="4015" cy="98"/>
            </a:xfrm>
          </p:grpSpPr>
          <p:grpSp>
            <p:nvGrpSpPr>
              <p:cNvPr id="59279" name="Group 911"/>
              <p:cNvGrpSpPr>
                <a:grpSpLocks/>
              </p:cNvGrpSpPr>
              <p:nvPr/>
            </p:nvGrpSpPr>
            <p:grpSpPr bwMode="auto">
              <a:xfrm>
                <a:off x="2954" y="3105"/>
                <a:ext cx="2049" cy="98"/>
                <a:chOff x="2954" y="3105"/>
                <a:chExt cx="2049" cy="98"/>
              </a:xfrm>
            </p:grpSpPr>
            <p:grpSp>
              <p:nvGrpSpPr>
                <p:cNvPr id="59280" name="Group 912"/>
                <p:cNvGrpSpPr>
                  <a:grpSpLocks/>
                </p:cNvGrpSpPr>
                <p:nvPr/>
              </p:nvGrpSpPr>
              <p:grpSpPr bwMode="auto">
                <a:xfrm>
                  <a:off x="3447" y="3105"/>
                  <a:ext cx="573" cy="98"/>
                  <a:chOff x="3447" y="3105"/>
                  <a:chExt cx="573" cy="98"/>
                </a:xfrm>
              </p:grpSpPr>
              <p:sp>
                <p:nvSpPr>
                  <p:cNvPr id="59281" name="Freeform 913"/>
                  <p:cNvSpPr>
                    <a:spLocks/>
                  </p:cNvSpPr>
                  <p:nvPr/>
                </p:nvSpPr>
                <p:spPr bwMode="auto">
                  <a:xfrm>
                    <a:off x="3776" y="3106"/>
                    <a:ext cx="244" cy="97"/>
                  </a:xfrm>
                  <a:custGeom>
                    <a:avLst/>
                    <a:gdLst>
                      <a:gd name="T0" fmla="*/ 243 w 244"/>
                      <a:gd name="T1" fmla="*/ 77 h 97"/>
                      <a:gd name="T2" fmla="*/ 233 w 244"/>
                      <a:gd name="T3" fmla="*/ 84 h 97"/>
                      <a:gd name="T4" fmla="*/ 222 w 244"/>
                      <a:gd name="T5" fmla="*/ 90 h 97"/>
                      <a:gd name="T6" fmla="*/ 210 w 244"/>
                      <a:gd name="T7" fmla="*/ 93 h 97"/>
                      <a:gd name="T8" fmla="*/ 199 w 244"/>
                      <a:gd name="T9" fmla="*/ 96 h 97"/>
                      <a:gd name="T10" fmla="*/ 186 w 244"/>
                      <a:gd name="T11" fmla="*/ 96 h 97"/>
                      <a:gd name="T12" fmla="*/ 176 w 244"/>
                      <a:gd name="T13" fmla="*/ 93 h 97"/>
                      <a:gd name="T14" fmla="*/ 165 w 244"/>
                      <a:gd name="T15" fmla="*/ 90 h 97"/>
                      <a:gd name="T16" fmla="*/ 158 w 244"/>
                      <a:gd name="T17" fmla="*/ 85 h 97"/>
                      <a:gd name="T18" fmla="*/ 150 w 244"/>
                      <a:gd name="T19" fmla="*/ 82 h 97"/>
                      <a:gd name="T20" fmla="*/ 141 w 244"/>
                      <a:gd name="T21" fmla="*/ 74 h 97"/>
                      <a:gd name="T22" fmla="*/ 135 w 244"/>
                      <a:gd name="T23" fmla="*/ 66 h 97"/>
                      <a:gd name="T24" fmla="*/ 129 w 244"/>
                      <a:gd name="T25" fmla="*/ 59 h 97"/>
                      <a:gd name="T26" fmla="*/ 124 w 244"/>
                      <a:gd name="T27" fmla="*/ 51 h 97"/>
                      <a:gd name="T28" fmla="*/ 119 w 244"/>
                      <a:gd name="T29" fmla="*/ 45 h 97"/>
                      <a:gd name="T30" fmla="*/ 114 w 244"/>
                      <a:gd name="T31" fmla="*/ 37 h 97"/>
                      <a:gd name="T32" fmla="*/ 109 w 244"/>
                      <a:gd name="T33" fmla="*/ 30 h 97"/>
                      <a:gd name="T34" fmla="*/ 103 w 244"/>
                      <a:gd name="T35" fmla="*/ 24 h 97"/>
                      <a:gd name="T36" fmla="*/ 97 w 244"/>
                      <a:gd name="T37" fmla="*/ 17 h 97"/>
                      <a:gd name="T38" fmla="*/ 90 w 244"/>
                      <a:gd name="T39" fmla="*/ 13 h 97"/>
                      <a:gd name="T40" fmla="*/ 84 w 244"/>
                      <a:gd name="T41" fmla="*/ 10 h 97"/>
                      <a:gd name="T42" fmla="*/ 77 w 244"/>
                      <a:gd name="T43" fmla="*/ 6 h 97"/>
                      <a:gd name="T44" fmla="*/ 68 w 244"/>
                      <a:gd name="T45" fmla="*/ 3 h 97"/>
                      <a:gd name="T46" fmla="*/ 62 w 244"/>
                      <a:gd name="T47" fmla="*/ 1 h 97"/>
                      <a:gd name="T48" fmla="*/ 54 w 244"/>
                      <a:gd name="T49" fmla="*/ 0 h 97"/>
                      <a:gd name="T50" fmla="*/ 46 w 244"/>
                      <a:gd name="T51" fmla="*/ 0 h 97"/>
                      <a:gd name="T52" fmla="*/ 36 w 244"/>
                      <a:gd name="T53" fmla="*/ 2 h 97"/>
                      <a:gd name="T54" fmla="*/ 28 w 244"/>
                      <a:gd name="T55" fmla="*/ 2 h 97"/>
                      <a:gd name="T56" fmla="*/ 22 w 244"/>
                      <a:gd name="T57" fmla="*/ 5 h 97"/>
                      <a:gd name="T58" fmla="*/ 16 w 244"/>
                      <a:gd name="T59" fmla="*/ 7 h 97"/>
                      <a:gd name="T60" fmla="*/ 8 w 244"/>
                      <a:gd name="T61" fmla="*/ 11 h 97"/>
                      <a:gd name="T62" fmla="*/ 4 w 244"/>
                      <a:gd name="T63" fmla="*/ 15 h 97"/>
                      <a:gd name="T64" fmla="*/ 0 w 244"/>
                      <a:gd name="T65" fmla="*/ 17 h 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4" h="97">
                        <a:moveTo>
                          <a:pt x="243" y="77"/>
                        </a:moveTo>
                        <a:lnTo>
                          <a:pt x="233" y="84"/>
                        </a:lnTo>
                        <a:lnTo>
                          <a:pt x="222" y="90"/>
                        </a:lnTo>
                        <a:lnTo>
                          <a:pt x="210" y="93"/>
                        </a:lnTo>
                        <a:lnTo>
                          <a:pt x="199" y="96"/>
                        </a:lnTo>
                        <a:lnTo>
                          <a:pt x="186" y="96"/>
                        </a:lnTo>
                        <a:lnTo>
                          <a:pt x="176" y="93"/>
                        </a:lnTo>
                        <a:lnTo>
                          <a:pt x="165" y="90"/>
                        </a:lnTo>
                        <a:lnTo>
                          <a:pt x="158" y="85"/>
                        </a:lnTo>
                        <a:lnTo>
                          <a:pt x="150" y="82"/>
                        </a:lnTo>
                        <a:lnTo>
                          <a:pt x="141" y="74"/>
                        </a:lnTo>
                        <a:lnTo>
                          <a:pt x="135" y="66"/>
                        </a:lnTo>
                        <a:lnTo>
                          <a:pt x="129" y="59"/>
                        </a:lnTo>
                        <a:lnTo>
                          <a:pt x="124" y="51"/>
                        </a:lnTo>
                        <a:lnTo>
                          <a:pt x="119" y="45"/>
                        </a:lnTo>
                        <a:lnTo>
                          <a:pt x="114" y="37"/>
                        </a:lnTo>
                        <a:lnTo>
                          <a:pt x="109" y="30"/>
                        </a:lnTo>
                        <a:lnTo>
                          <a:pt x="103" y="24"/>
                        </a:lnTo>
                        <a:lnTo>
                          <a:pt x="97" y="17"/>
                        </a:lnTo>
                        <a:lnTo>
                          <a:pt x="90" y="13"/>
                        </a:lnTo>
                        <a:lnTo>
                          <a:pt x="84" y="10"/>
                        </a:lnTo>
                        <a:lnTo>
                          <a:pt x="77" y="6"/>
                        </a:lnTo>
                        <a:lnTo>
                          <a:pt x="68" y="3"/>
                        </a:lnTo>
                        <a:lnTo>
                          <a:pt x="62" y="1"/>
                        </a:lnTo>
                        <a:lnTo>
                          <a:pt x="54" y="0"/>
                        </a:lnTo>
                        <a:lnTo>
                          <a:pt x="46" y="0"/>
                        </a:lnTo>
                        <a:lnTo>
                          <a:pt x="36" y="2"/>
                        </a:lnTo>
                        <a:lnTo>
                          <a:pt x="28" y="2"/>
                        </a:lnTo>
                        <a:lnTo>
                          <a:pt x="22" y="5"/>
                        </a:lnTo>
                        <a:lnTo>
                          <a:pt x="16" y="7"/>
                        </a:lnTo>
                        <a:lnTo>
                          <a:pt x="8" y="11"/>
                        </a:lnTo>
                        <a:lnTo>
                          <a:pt x="4" y="15"/>
                        </a:lnTo>
                        <a:lnTo>
                          <a:pt x="0" y="17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282" name="Freeform 914"/>
                  <p:cNvSpPr>
                    <a:spLocks/>
                  </p:cNvSpPr>
                  <p:nvPr/>
                </p:nvSpPr>
                <p:spPr bwMode="auto">
                  <a:xfrm>
                    <a:off x="3609" y="3105"/>
                    <a:ext cx="245" cy="98"/>
                  </a:xfrm>
                  <a:custGeom>
                    <a:avLst/>
                    <a:gdLst>
                      <a:gd name="T0" fmla="*/ 244 w 245"/>
                      <a:gd name="T1" fmla="*/ 78 h 98"/>
                      <a:gd name="T2" fmla="*/ 234 w 245"/>
                      <a:gd name="T3" fmla="*/ 85 h 98"/>
                      <a:gd name="T4" fmla="*/ 223 w 245"/>
                      <a:gd name="T5" fmla="*/ 90 h 98"/>
                      <a:gd name="T6" fmla="*/ 212 w 245"/>
                      <a:gd name="T7" fmla="*/ 94 h 98"/>
                      <a:gd name="T8" fmla="*/ 200 w 245"/>
                      <a:gd name="T9" fmla="*/ 97 h 98"/>
                      <a:gd name="T10" fmla="*/ 185 w 245"/>
                      <a:gd name="T11" fmla="*/ 97 h 98"/>
                      <a:gd name="T12" fmla="*/ 177 w 245"/>
                      <a:gd name="T13" fmla="*/ 94 h 98"/>
                      <a:gd name="T14" fmla="*/ 167 w 245"/>
                      <a:gd name="T15" fmla="*/ 90 h 98"/>
                      <a:gd name="T16" fmla="*/ 158 w 245"/>
                      <a:gd name="T17" fmla="*/ 86 h 98"/>
                      <a:gd name="T18" fmla="*/ 151 w 245"/>
                      <a:gd name="T19" fmla="*/ 81 h 98"/>
                      <a:gd name="T20" fmla="*/ 142 w 245"/>
                      <a:gd name="T21" fmla="*/ 75 h 98"/>
                      <a:gd name="T22" fmla="*/ 136 w 245"/>
                      <a:gd name="T23" fmla="*/ 68 h 98"/>
                      <a:gd name="T24" fmla="*/ 130 w 245"/>
                      <a:gd name="T25" fmla="*/ 60 h 98"/>
                      <a:gd name="T26" fmla="*/ 125 w 245"/>
                      <a:gd name="T27" fmla="*/ 52 h 98"/>
                      <a:gd name="T28" fmla="*/ 120 w 245"/>
                      <a:gd name="T29" fmla="*/ 46 h 98"/>
                      <a:gd name="T30" fmla="*/ 114 w 245"/>
                      <a:gd name="T31" fmla="*/ 37 h 98"/>
                      <a:gd name="T32" fmla="*/ 108 w 245"/>
                      <a:gd name="T33" fmla="*/ 30 h 98"/>
                      <a:gd name="T34" fmla="*/ 104 w 245"/>
                      <a:gd name="T35" fmla="*/ 23 h 98"/>
                      <a:gd name="T36" fmla="*/ 97 w 245"/>
                      <a:gd name="T37" fmla="*/ 17 h 98"/>
                      <a:gd name="T38" fmla="*/ 90 w 245"/>
                      <a:gd name="T39" fmla="*/ 13 h 98"/>
                      <a:gd name="T40" fmla="*/ 84 w 245"/>
                      <a:gd name="T41" fmla="*/ 10 h 98"/>
                      <a:gd name="T42" fmla="*/ 78 w 245"/>
                      <a:gd name="T43" fmla="*/ 6 h 98"/>
                      <a:gd name="T44" fmla="*/ 68 w 245"/>
                      <a:gd name="T45" fmla="*/ 3 h 98"/>
                      <a:gd name="T46" fmla="*/ 62 w 245"/>
                      <a:gd name="T47" fmla="*/ 1 h 98"/>
                      <a:gd name="T48" fmla="*/ 54 w 245"/>
                      <a:gd name="T49" fmla="*/ 0 h 98"/>
                      <a:gd name="T50" fmla="*/ 46 w 245"/>
                      <a:gd name="T51" fmla="*/ 0 h 98"/>
                      <a:gd name="T52" fmla="*/ 37 w 245"/>
                      <a:gd name="T53" fmla="*/ 2 h 98"/>
                      <a:gd name="T54" fmla="*/ 28 w 245"/>
                      <a:gd name="T55" fmla="*/ 2 h 98"/>
                      <a:gd name="T56" fmla="*/ 22 w 245"/>
                      <a:gd name="T57" fmla="*/ 5 h 98"/>
                      <a:gd name="T58" fmla="*/ 16 w 245"/>
                      <a:gd name="T59" fmla="*/ 7 h 98"/>
                      <a:gd name="T60" fmla="*/ 8 w 245"/>
                      <a:gd name="T61" fmla="*/ 12 h 98"/>
                      <a:gd name="T62" fmla="*/ 4 w 245"/>
                      <a:gd name="T63" fmla="*/ 16 h 98"/>
                      <a:gd name="T64" fmla="*/ 0 w 245"/>
                      <a:gd name="T65" fmla="*/ 18 h 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5" h="98">
                        <a:moveTo>
                          <a:pt x="244" y="78"/>
                        </a:moveTo>
                        <a:lnTo>
                          <a:pt x="234" y="85"/>
                        </a:lnTo>
                        <a:lnTo>
                          <a:pt x="223" y="90"/>
                        </a:lnTo>
                        <a:lnTo>
                          <a:pt x="212" y="94"/>
                        </a:lnTo>
                        <a:lnTo>
                          <a:pt x="200" y="97"/>
                        </a:lnTo>
                        <a:lnTo>
                          <a:pt x="185" y="97"/>
                        </a:lnTo>
                        <a:lnTo>
                          <a:pt x="177" y="94"/>
                        </a:lnTo>
                        <a:lnTo>
                          <a:pt x="167" y="90"/>
                        </a:lnTo>
                        <a:lnTo>
                          <a:pt x="158" y="86"/>
                        </a:lnTo>
                        <a:lnTo>
                          <a:pt x="151" y="81"/>
                        </a:lnTo>
                        <a:lnTo>
                          <a:pt x="142" y="75"/>
                        </a:lnTo>
                        <a:lnTo>
                          <a:pt x="136" y="68"/>
                        </a:lnTo>
                        <a:lnTo>
                          <a:pt x="130" y="60"/>
                        </a:lnTo>
                        <a:lnTo>
                          <a:pt x="125" y="52"/>
                        </a:lnTo>
                        <a:lnTo>
                          <a:pt x="120" y="46"/>
                        </a:lnTo>
                        <a:lnTo>
                          <a:pt x="114" y="37"/>
                        </a:lnTo>
                        <a:lnTo>
                          <a:pt x="108" y="30"/>
                        </a:lnTo>
                        <a:lnTo>
                          <a:pt x="104" y="23"/>
                        </a:lnTo>
                        <a:lnTo>
                          <a:pt x="97" y="17"/>
                        </a:lnTo>
                        <a:lnTo>
                          <a:pt x="90" y="13"/>
                        </a:lnTo>
                        <a:lnTo>
                          <a:pt x="84" y="10"/>
                        </a:lnTo>
                        <a:lnTo>
                          <a:pt x="78" y="6"/>
                        </a:lnTo>
                        <a:lnTo>
                          <a:pt x="68" y="3"/>
                        </a:lnTo>
                        <a:lnTo>
                          <a:pt x="62" y="1"/>
                        </a:lnTo>
                        <a:lnTo>
                          <a:pt x="54" y="0"/>
                        </a:lnTo>
                        <a:lnTo>
                          <a:pt x="46" y="0"/>
                        </a:lnTo>
                        <a:lnTo>
                          <a:pt x="37" y="2"/>
                        </a:lnTo>
                        <a:lnTo>
                          <a:pt x="28" y="2"/>
                        </a:lnTo>
                        <a:lnTo>
                          <a:pt x="22" y="5"/>
                        </a:lnTo>
                        <a:lnTo>
                          <a:pt x="16" y="7"/>
                        </a:lnTo>
                        <a:lnTo>
                          <a:pt x="8" y="12"/>
                        </a:lnTo>
                        <a:lnTo>
                          <a:pt x="4" y="16"/>
                        </a:lnTo>
                        <a:lnTo>
                          <a:pt x="0" y="1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283" name="Freeform 915"/>
                  <p:cNvSpPr>
                    <a:spLocks/>
                  </p:cNvSpPr>
                  <p:nvPr/>
                </p:nvSpPr>
                <p:spPr bwMode="auto">
                  <a:xfrm>
                    <a:off x="3447" y="3106"/>
                    <a:ext cx="244" cy="97"/>
                  </a:xfrm>
                  <a:custGeom>
                    <a:avLst/>
                    <a:gdLst>
                      <a:gd name="T0" fmla="*/ 243 w 244"/>
                      <a:gd name="T1" fmla="*/ 78 h 97"/>
                      <a:gd name="T2" fmla="*/ 233 w 244"/>
                      <a:gd name="T3" fmla="*/ 85 h 97"/>
                      <a:gd name="T4" fmla="*/ 222 w 244"/>
                      <a:gd name="T5" fmla="*/ 90 h 97"/>
                      <a:gd name="T6" fmla="*/ 210 w 244"/>
                      <a:gd name="T7" fmla="*/ 94 h 97"/>
                      <a:gd name="T8" fmla="*/ 199 w 244"/>
                      <a:gd name="T9" fmla="*/ 96 h 97"/>
                      <a:gd name="T10" fmla="*/ 186 w 244"/>
                      <a:gd name="T11" fmla="*/ 96 h 97"/>
                      <a:gd name="T12" fmla="*/ 176 w 244"/>
                      <a:gd name="T13" fmla="*/ 93 h 97"/>
                      <a:gd name="T14" fmla="*/ 165 w 244"/>
                      <a:gd name="T15" fmla="*/ 90 h 97"/>
                      <a:gd name="T16" fmla="*/ 158 w 244"/>
                      <a:gd name="T17" fmla="*/ 87 h 97"/>
                      <a:gd name="T18" fmla="*/ 150 w 244"/>
                      <a:gd name="T19" fmla="*/ 82 h 97"/>
                      <a:gd name="T20" fmla="*/ 142 w 244"/>
                      <a:gd name="T21" fmla="*/ 74 h 97"/>
                      <a:gd name="T22" fmla="*/ 135 w 244"/>
                      <a:gd name="T23" fmla="*/ 66 h 97"/>
                      <a:gd name="T24" fmla="*/ 129 w 244"/>
                      <a:gd name="T25" fmla="*/ 59 h 97"/>
                      <a:gd name="T26" fmla="*/ 124 w 244"/>
                      <a:gd name="T27" fmla="*/ 53 h 97"/>
                      <a:gd name="T28" fmla="*/ 119 w 244"/>
                      <a:gd name="T29" fmla="*/ 46 h 97"/>
                      <a:gd name="T30" fmla="*/ 114 w 244"/>
                      <a:gd name="T31" fmla="*/ 37 h 97"/>
                      <a:gd name="T32" fmla="*/ 109 w 244"/>
                      <a:gd name="T33" fmla="*/ 30 h 97"/>
                      <a:gd name="T34" fmla="*/ 104 w 244"/>
                      <a:gd name="T35" fmla="*/ 24 h 97"/>
                      <a:gd name="T36" fmla="*/ 97 w 244"/>
                      <a:gd name="T37" fmla="*/ 18 h 97"/>
                      <a:gd name="T38" fmla="*/ 90 w 244"/>
                      <a:gd name="T39" fmla="*/ 13 h 97"/>
                      <a:gd name="T40" fmla="*/ 84 w 244"/>
                      <a:gd name="T41" fmla="*/ 10 h 97"/>
                      <a:gd name="T42" fmla="*/ 77 w 244"/>
                      <a:gd name="T43" fmla="*/ 6 h 97"/>
                      <a:gd name="T44" fmla="*/ 68 w 244"/>
                      <a:gd name="T45" fmla="*/ 3 h 97"/>
                      <a:gd name="T46" fmla="*/ 62 w 244"/>
                      <a:gd name="T47" fmla="*/ 2 h 97"/>
                      <a:gd name="T48" fmla="*/ 54 w 244"/>
                      <a:gd name="T49" fmla="*/ 0 h 97"/>
                      <a:gd name="T50" fmla="*/ 46 w 244"/>
                      <a:gd name="T51" fmla="*/ 1 h 97"/>
                      <a:gd name="T52" fmla="*/ 37 w 244"/>
                      <a:gd name="T53" fmla="*/ 2 h 97"/>
                      <a:gd name="T54" fmla="*/ 28 w 244"/>
                      <a:gd name="T55" fmla="*/ 2 h 97"/>
                      <a:gd name="T56" fmla="*/ 22 w 244"/>
                      <a:gd name="T57" fmla="*/ 5 h 97"/>
                      <a:gd name="T58" fmla="*/ 16 w 244"/>
                      <a:gd name="T59" fmla="*/ 7 h 97"/>
                      <a:gd name="T60" fmla="*/ 9 w 244"/>
                      <a:gd name="T61" fmla="*/ 12 h 97"/>
                      <a:gd name="T62" fmla="*/ 4 w 244"/>
                      <a:gd name="T63" fmla="*/ 16 h 97"/>
                      <a:gd name="T64" fmla="*/ 0 w 244"/>
                      <a:gd name="T65" fmla="*/ 18 h 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4" h="97">
                        <a:moveTo>
                          <a:pt x="243" y="78"/>
                        </a:moveTo>
                        <a:lnTo>
                          <a:pt x="233" y="85"/>
                        </a:lnTo>
                        <a:lnTo>
                          <a:pt x="222" y="90"/>
                        </a:lnTo>
                        <a:lnTo>
                          <a:pt x="210" y="94"/>
                        </a:lnTo>
                        <a:lnTo>
                          <a:pt x="199" y="96"/>
                        </a:lnTo>
                        <a:lnTo>
                          <a:pt x="186" y="96"/>
                        </a:lnTo>
                        <a:lnTo>
                          <a:pt x="176" y="93"/>
                        </a:lnTo>
                        <a:lnTo>
                          <a:pt x="165" y="90"/>
                        </a:lnTo>
                        <a:lnTo>
                          <a:pt x="158" y="87"/>
                        </a:lnTo>
                        <a:lnTo>
                          <a:pt x="150" y="82"/>
                        </a:lnTo>
                        <a:lnTo>
                          <a:pt x="142" y="74"/>
                        </a:lnTo>
                        <a:lnTo>
                          <a:pt x="135" y="66"/>
                        </a:lnTo>
                        <a:lnTo>
                          <a:pt x="129" y="59"/>
                        </a:lnTo>
                        <a:lnTo>
                          <a:pt x="124" y="53"/>
                        </a:lnTo>
                        <a:lnTo>
                          <a:pt x="119" y="46"/>
                        </a:lnTo>
                        <a:lnTo>
                          <a:pt x="114" y="37"/>
                        </a:lnTo>
                        <a:lnTo>
                          <a:pt x="109" y="30"/>
                        </a:lnTo>
                        <a:lnTo>
                          <a:pt x="104" y="24"/>
                        </a:lnTo>
                        <a:lnTo>
                          <a:pt x="97" y="18"/>
                        </a:lnTo>
                        <a:lnTo>
                          <a:pt x="90" y="13"/>
                        </a:lnTo>
                        <a:lnTo>
                          <a:pt x="84" y="10"/>
                        </a:lnTo>
                        <a:lnTo>
                          <a:pt x="77" y="6"/>
                        </a:lnTo>
                        <a:lnTo>
                          <a:pt x="68" y="3"/>
                        </a:lnTo>
                        <a:lnTo>
                          <a:pt x="62" y="2"/>
                        </a:lnTo>
                        <a:lnTo>
                          <a:pt x="54" y="0"/>
                        </a:lnTo>
                        <a:lnTo>
                          <a:pt x="46" y="1"/>
                        </a:lnTo>
                        <a:lnTo>
                          <a:pt x="37" y="2"/>
                        </a:lnTo>
                        <a:lnTo>
                          <a:pt x="28" y="2"/>
                        </a:lnTo>
                        <a:lnTo>
                          <a:pt x="22" y="5"/>
                        </a:lnTo>
                        <a:lnTo>
                          <a:pt x="16" y="7"/>
                        </a:lnTo>
                        <a:lnTo>
                          <a:pt x="9" y="12"/>
                        </a:lnTo>
                        <a:lnTo>
                          <a:pt x="4" y="16"/>
                        </a:lnTo>
                        <a:lnTo>
                          <a:pt x="0" y="1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9284" name="Group 916"/>
                <p:cNvGrpSpPr>
                  <a:grpSpLocks/>
                </p:cNvGrpSpPr>
                <p:nvPr/>
              </p:nvGrpSpPr>
              <p:grpSpPr bwMode="auto">
                <a:xfrm>
                  <a:off x="2954" y="3105"/>
                  <a:ext cx="574" cy="98"/>
                  <a:chOff x="2954" y="3105"/>
                  <a:chExt cx="574" cy="98"/>
                </a:xfrm>
              </p:grpSpPr>
              <p:sp>
                <p:nvSpPr>
                  <p:cNvPr id="59285" name="Freeform 917"/>
                  <p:cNvSpPr>
                    <a:spLocks/>
                  </p:cNvSpPr>
                  <p:nvPr/>
                </p:nvSpPr>
                <p:spPr bwMode="auto">
                  <a:xfrm>
                    <a:off x="3285" y="3106"/>
                    <a:ext cx="243" cy="97"/>
                  </a:xfrm>
                  <a:custGeom>
                    <a:avLst/>
                    <a:gdLst>
                      <a:gd name="T0" fmla="*/ 242 w 243"/>
                      <a:gd name="T1" fmla="*/ 77 h 97"/>
                      <a:gd name="T2" fmla="*/ 232 w 243"/>
                      <a:gd name="T3" fmla="*/ 84 h 97"/>
                      <a:gd name="T4" fmla="*/ 221 w 243"/>
                      <a:gd name="T5" fmla="*/ 90 h 97"/>
                      <a:gd name="T6" fmla="*/ 210 w 243"/>
                      <a:gd name="T7" fmla="*/ 93 h 97"/>
                      <a:gd name="T8" fmla="*/ 198 w 243"/>
                      <a:gd name="T9" fmla="*/ 96 h 97"/>
                      <a:gd name="T10" fmla="*/ 185 w 243"/>
                      <a:gd name="T11" fmla="*/ 96 h 97"/>
                      <a:gd name="T12" fmla="*/ 175 w 243"/>
                      <a:gd name="T13" fmla="*/ 93 h 97"/>
                      <a:gd name="T14" fmla="*/ 165 w 243"/>
                      <a:gd name="T15" fmla="*/ 90 h 97"/>
                      <a:gd name="T16" fmla="*/ 158 w 243"/>
                      <a:gd name="T17" fmla="*/ 85 h 97"/>
                      <a:gd name="T18" fmla="*/ 149 w 243"/>
                      <a:gd name="T19" fmla="*/ 82 h 97"/>
                      <a:gd name="T20" fmla="*/ 140 w 243"/>
                      <a:gd name="T21" fmla="*/ 74 h 97"/>
                      <a:gd name="T22" fmla="*/ 134 w 243"/>
                      <a:gd name="T23" fmla="*/ 66 h 97"/>
                      <a:gd name="T24" fmla="*/ 128 w 243"/>
                      <a:gd name="T25" fmla="*/ 59 h 97"/>
                      <a:gd name="T26" fmla="*/ 123 w 243"/>
                      <a:gd name="T27" fmla="*/ 51 h 97"/>
                      <a:gd name="T28" fmla="*/ 119 w 243"/>
                      <a:gd name="T29" fmla="*/ 45 h 97"/>
                      <a:gd name="T30" fmla="*/ 114 w 243"/>
                      <a:gd name="T31" fmla="*/ 37 h 97"/>
                      <a:gd name="T32" fmla="*/ 108 w 243"/>
                      <a:gd name="T33" fmla="*/ 30 h 97"/>
                      <a:gd name="T34" fmla="*/ 102 w 243"/>
                      <a:gd name="T35" fmla="*/ 24 h 97"/>
                      <a:gd name="T36" fmla="*/ 96 w 243"/>
                      <a:gd name="T37" fmla="*/ 17 h 97"/>
                      <a:gd name="T38" fmla="*/ 89 w 243"/>
                      <a:gd name="T39" fmla="*/ 13 h 97"/>
                      <a:gd name="T40" fmla="*/ 83 w 243"/>
                      <a:gd name="T41" fmla="*/ 10 h 97"/>
                      <a:gd name="T42" fmla="*/ 76 w 243"/>
                      <a:gd name="T43" fmla="*/ 6 h 97"/>
                      <a:gd name="T44" fmla="*/ 68 w 243"/>
                      <a:gd name="T45" fmla="*/ 3 h 97"/>
                      <a:gd name="T46" fmla="*/ 62 w 243"/>
                      <a:gd name="T47" fmla="*/ 1 h 97"/>
                      <a:gd name="T48" fmla="*/ 54 w 243"/>
                      <a:gd name="T49" fmla="*/ 0 h 97"/>
                      <a:gd name="T50" fmla="*/ 46 w 243"/>
                      <a:gd name="T51" fmla="*/ 0 h 97"/>
                      <a:gd name="T52" fmla="*/ 36 w 243"/>
                      <a:gd name="T53" fmla="*/ 2 h 97"/>
                      <a:gd name="T54" fmla="*/ 28 w 243"/>
                      <a:gd name="T55" fmla="*/ 2 h 97"/>
                      <a:gd name="T56" fmla="*/ 22 w 243"/>
                      <a:gd name="T57" fmla="*/ 5 h 97"/>
                      <a:gd name="T58" fmla="*/ 16 w 243"/>
                      <a:gd name="T59" fmla="*/ 7 h 97"/>
                      <a:gd name="T60" fmla="*/ 8 w 243"/>
                      <a:gd name="T61" fmla="*/ 11 h 97"/>
                      <a:gd name="T62" fmla="*/ 4 w 243"/>
                      <a:gd name="T63" fmla="*/ 15 h 97"/>
                      <a:gd name="T64" fmla="*/ 0 w 243"/>
                      <a:gd name="T65" fmla="*/ 17 h 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3" h="97">
                        <a:moveTo>
                          <a:pt x="242" y="77"/>
                        </a:moveTo>
                        <a:lnTo>
                          <a:pt x="232" y="84"/>
                        </a:lnTo>
                        <a:lnTo>
                          <a:pt x="221" y="90"/>
                        </a:lnTo>
                        <a:lnTo>
                          <a:pt x="210" y="93"/>
                        </a:lnTo>
                        <a:lnTo>
                          <a:pt x="198" y="96"/>
                        </a:lnTo>
                        <a:lnTo>
                          <a:pt x="185" y="96"/>
                        </a:lnTo>
                        <a:lnTo>
                          <a:pt x="175" y="93"/>
                        </a:lnTo>
                        <a:lnTo>
                          <a:pt x="165" y="90"/>
                        </a:lnTo>
                        <a:lnTo>
                          <a:pt x="158" y="85"/>
                        </a:lnTo>
                        <a:lnTo>
                          <a:pt x="149" y="82"/>
                        </a:lnTo>
                        <a:lnTo>
                          <a:pt x="140" y="74"/>
                        </a:lnTo>
                        <a:lnTo>
                          <a:pt x="134" y="66"/>
                        </a:lnTo>
                        <a:lnTo>
                          <a:pt x="128" y="59"/>
                        </a:lnTo>
                        <a:lnTo>
                          <a:pt x="123" y="51"/>
                        </a:lnTo>
                        <a:lnTo>
                          <a:pt x="119" y="45"/>
                        </a:lnTo>
                        <a:lnTo>
                          <a:pt x="114" y="37"/>
                        </a:lnTo>
                        <a:lnTo>
                          <a:pt x="108" y="30"/>
                        </a:lnTo>
                        <a:lnTo>
                          <a:pt x="102" y="24"/>
                        </a:lnTo>
                        <a:lnTo>
                          <a:pt x="96" y="17"/>
                        </a:lnTo>
                        <a:lnTo>
                          <a:pt x="89" y="13"/>
                        </a:lnTo>
                        <a:lnTo>
                          <a:pt x="83" y="10"/>
                        </a:lnTo>
                        <a:lnTo>
                          <a:pt x="76" y="6"/>
                        </a:lnTo>
                        <a:lnTo>
                          <a:pt x="68" y="3"/>
                        </a:lnTo>
                        <a:lnTo>
                          <a:pt x="62" y="1"/>
                        </a:lnTo>
                        <a:lnTo>
                          <a:pt x="54" y="0"/>
                        </a:lnTo>
                        <a:lnTo>
                          <a:pt x="46" y="0"/>
                        </a:lnTo>
                        <a:lnTo>
                          <a:pt x="36" y="2"/>
                        </a:lnTo>
                        <a:lnTo>
                          <a:pt x="28" y="2"/>
                        </a:lnTo>
                        <a:lnTo>
                          <a:pt x="22" y="5"/>
                        </a:lnTo>
                        <a:lnTo>
                          <a:pt x="16" y="7"/>
                        </a:lnTo>
                        <a:lnTo>
                          <a:pt x="8" y="11"/>
                        </a:lnTo>
                        <a:lnTo>
                          <a:pt x="4" y="15"/>
                        </a:lnTo>
                        <a:lnTo>
                          <a:pt x="0" y="17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286" name="Freeform 918"/>
                  <p:cNvSpPr>
                    <a:spLocks/>
                  </p:cNvSpPr>
                  <p:nvPr/>
                </p:nvSpPr>
                <p:spPr bwMode="auto">
                  <a:xfrm>
                    <a:off x="3118" y="3105"/>
                    <a:ext cx="245" cy="98"/>
                  </a:xfrm>
                  <a:custGeom>
                    <a:avLst/>
                    <a:gdLst>
                      <a:gd name="T0" fmla="*/ 244 w 245"/>
                      <a:gd name="T1" fmla="*/ 78 h 98"/>
                      <a:gd name="T2" fmla="*/ 234 w 245"/>
                      <a:gd name="T3" fmla="*/ 85 h 98"/>
                      <a:gd name="T4" fmla="*/ 223 w 245"/>
                      <a:gd name="T5" fmla="*/ 90 h 98"/>
                      <a:gd name="T6" fmla="*/ 212 w 245"/>
                      <a:gd name="T7" fmla="*/ 94 h 98"/>
                      <a:gd name="T8" fmla="*/ 200 w 245"/>
                      <a:gd name="T9" fmla="*/ 97 h 98"/>
                      <a:gd name="T10" fmla="*/ 185 w 245"/>
                      <a:gd name="T11" fmla="*/ 97 h 98"/>
                      <a:gd name="T12" fmla="*/ 177 w 245"/>
                      <a:gd name="T13" fmla="*/ 94 h 98"/>
                      <a:gd name="T14" fmla="*/ 167 w 245"/>
                      <a:gd name="T15" fmla="*/ 90 h 98"/>
                      <a:gd name="T16" fmla="*/ 158 w 245"/>
                      <a:gd name="T17" fmla="*/ 86 h 98"/>
                      <a:gd name="T18" fmla="*/ 151 w 245"/>
                      <a:gd name="T19" fmla="*/ 81 h 98"/>
                      <a:gd name="T20" fmla="*/ 142 w 245"/>
                      <a:gd name="T21" fmla="*/ 75 h 98"/>
                      <a:gd name="T22" fmla="*/ 136 w 245"/>
                      <a:gd name="T23" fmla="*/ 68 h 98"/>
                      <a:gd name="T24" fmla="*/ 130 w 245"/>
                      <a:gd name="T25" fmla="*/ 60 h 98"/>
                      <a:gd name="T26" fmla="*/ 125 w 245"/>
                      <a:gd name="T27" fmla="*/ 52 h 98"/>
                      <a:gd name="T28" fmla="*/ 120 w 245"/>
                      <a:gd name="T29" fmla="*/ 46 h 98"/>
                      <a:gd name="T30" fmla="*/ 114 w 245"/>
                      <a:gd name="T31" fmla="*/ 37 h 98"/>
                      <a:gd name="T32" fmla="*/ 108 w 245"/>
                      <a:gd name="T33" fmla="*/ 30 h 98"/>
                      <a:gd name="T34" fmla="*/ 104 w 245"/>
                      <a:gd name="T35" fmla="*/ 23 h 98"/>
                      <a:gd name="T36" fmla="*/ 97 w 245"/>
                      <a:gd name="T37" fmla="*/ 17 h 98"/>
                      <a:gd name="T38" fmla="*/ 90 w 245"/>
                      <a:gd name="T39" fmla="*/ 13 h 98"/>
                      <a:gd name="T40" fmla="*/ 84 w 245"/>
                      <a:gd name="T41" fmla="*/ 10 h 98"/>
                      <a:gd name="T42" fmla="*/ 78 w 245"/>
                      <a:gd name="T43" fmla="*/ 6 h 98"/>
                      <a:gd name="T44" fmla="*/ 68 w 245"/>
                      <a:gd name="T45" fmla="*/ 3 h 98"/>
                      <a:gd name="T46" fmla="*/ 62 w 245"/>
                      <a:gd name="T47" fmla="*/ 1 h 98"/>
                      <a:gd name="T48" fmla="*/ 54 w 245"/>
                      <a:gd name="T49" fmla="*/ 0 h 98"/>
                      <a:gd name="T50" fmla="*/ 46 w 245"/>
                      <a:gd name="T51" fmla="*/ 0 h 98"/>
                      <a:gd name="T52" fmla="*/ 37 w 245"/>
                      <a:gd name="T53" fmla="*/ 2 h 98"/>
                      <a:gd name="T54" fmla="*/ 28 w 245"/>
                      <a:gd name="T55" fmla="*/ 2 h 98"/>
                      <a:gd name="T56" fmla="*/ 22 w 245"/>
                      <a:gd name="T57" fmla="*/ 5 h 98"/>
                      <a:gd name="T58" fmla="*/ 16 w 245"/>
                      <a:gd name="T59" fmla="*/ 7 h 98"/>
                      <a:gd name="T60" fmla="*/ 8 w 245"/>
                      <a:gd name="T61" fmla="*/ 12 h 98"/>
                      <a:gd name="T62" fmla="*/ 4 w 245"/>
                      <a:gd name="T63" fmla="*/ 16 h 98"/>
                      <a:gd name="T64" fmla="*/ 0 w 245"/>
                      <a:gd name="T65" fmla="*/ 18 h 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5" h="98">
                        <a:moveTo>
                          <a:pt x="244" y="78"/>
                        </a:moveTo>
                        <a:lnTo>
                          <a:pt x="234" y="85"/>
                        </a:lnTo>
                        <a:lnTo>
                          <a:pt x="223" y="90"/>
                        </a:lnTo>
                        <a:lnTo>
                          <a:pt x="212" y="94"/>
                        </a:lnTo>
                        <a:lnTo>
                          <a:pt x="200" y="97"/>
                        </a:lnTo>
                        <a:lnTo>
                          <a:pt x="185" y="97"/>
                        </a:lnTo>
                        <a:lnTo>
                          <a:pt x="177" y="94"/>
                        </a:lnTo>
                        <a:lnTo>
                          <a:pt x="167" y="90"/>
                        </a:lnTo>
                        <a:lnTo>
                          <a:pt x="158" y="86"/>
                        </a:lnTo>
                        <a:lnTo>
                          <a:pt x="151" y="81"/>
                        </a:lnTo>
                        <a:lnTo>
                          <a:pt x="142" y="75"/>
                        </a:lnTo>
                        <a:lnTo>
                          <a:pt x="136" y="68"/>
                        </a:lnTo>
                        <a:lnTo>
                          <a:pt x="130" y="60"/>
                        </a:lnTo>
                        <a:lnTo>
                          <a:pt x="125" y="52"/>
                        </a:lnTo>
                        <a:lnTo>
                          <a:pt x="120" y="46"/>
                        </a:lnTo>
                        <a:lnTo>
                          <a:pt x="114" y="37"/>
                        </a:lnTo>
                        <a:lnTo>
                          <a:pt x="108" y="30"/>
                        </a:lnTo>
                        <a:lnTo>
                          <a:pt x="104" y="23"/>
                        </a:lnTo>
                        <a:lnTo>
                          <a:pt x="97" y="17"/>
                        </a:lnTo>
                        <a:lnTo>
                          <a:pt x="90" y="13"/>
                        </a:lnTo>
                        <a:lnTo>
                          <a:pt x="84" y="10"/>
                        </a:lnTo>
                        <a:lnTo>
                          <a:pt x="78" y="6"/>
                        </a:lnTo>
                        <a:lnTo>
                          <a:pt x="68" y="3"/>
                        </a:lnTo>
                        <a:lnTo>
                          <a:pt x="62" y="1"/>
                        </a:lnTo>
                        <a:lnTo>
                          <a:pt x="54" y="0"/>
                        </a:lnTo>
                        <a:lnTo>
                          <a:pt x="46" y="0"/>
                        </a:lnTo>
                        <a:lnTo>
                          <a:pt x="37" y="2"/>
                        </a:lnTo>
                        <a:lnTo>
                          <a:pt x="28" y="2"/>
                        </a:lnTo>
                        <a:lnTo>
                          <a:pt x="22" y="5"/>
                        </a:lnTo>
                        <a:lnTo>
                          <a:pt x="16" y="7"/>
                        </a:lnTo>
                        <a:lnTo>
                          <a:pt x="8" y="12"/>
                        </a:lnTo>
                        <a:lnTo>
                          <a:pt x="4" y="16"/>
                        </a:lnTo>
                        <a:lnTo>
                          <a:pt x="0" y="1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287" name="Freeform 919"/>
                  <p:cNvSpPr>
                    <a:spLocks/>
                  </p:cNvSpPr>
                  <p:nvPr/>
                </p:nvSpPr>
                <p:spPr bwMode="auto">
                  <a:xfrm>
                    <a:off x="2954" y="3106"/>
                    <a:ext cx="246" cy="97"/>
                  </a:xfrm>
                  <a:custGeom>
                    <a:avLst/>
                    <a:gdLst>
                      <a:gd name="T0" fmla="*/ 245 w 246"/>
                      <a:gd name="T1" fmla="*/ 78 h 97"/>
                      <a:gd name="T2" fmla="*/ 235 w 246"/>
                      <a:gd name="T3" fmla="*/ 85 h 97"/>
                      <a:gd name="T4" fmla="*/ 224 w 246"/>
                      <a:gd name="T5" fmla="*/ 90 h 97"/>
                      <a:gd name="T6" fmla="*/ 213 w 246"/>
                      <a:gd name="T7" fmla="*/ 94 h 97"/>
                      <a:gd name="T8" fmla="*/ 200 w 246"/>
                      <a:gd name="T9" fmla="*/ 96 h 97"/>
                      <a:gd name="T10" fmla="*/ 187 w 246"/>
                      <a:gd name="T11" fmla="*/ 96 h 97"/>
                      <a:gd name="T12" fmla="*/ 177 w 246"/>
                      <a:gd name="T13" fmla="*/ 93 h 97"/>
                      <a:gd name="T14" fmla="*/ 168 w 246"/>
                      <a:gd name="T15" fmla="*/ 90 h 97"/>
                      <a:gd name="T16" fmla="*/ 159 w 246"/>
                      <a:gd name="T17" fmla="*/ 87 h 97"/>
                      <a:gd name="T18" fmla="*/ 152 w 246"/>
                      <a:gd name="T19" fmla="*/ 82 h 97"/>
                      <a:gd name="T20" fmla="*/ 143 w 246"/>
                      <a:gd name="T21" fmla="*/ 74 h 97"/>
                      <a:gd name="T22" fmla="*/ 136 w 246"/>
                      <a:gd name="T23" fmla="*/ 66 h 97"/>
                      <a:gd name="T24" fmla="*/ 130 w 246"/>
                      <a:gd name="T25" fmla="*/ 59 h 97"/>
                      <a:gd name="T26" fmla="*/ 125 w 246"/>
                      <a:gd name="T27" fmla="*/ 53 h 97"/>
                      <a:gd name="T28" fmla="*/ 120 w 246"/>
                      <a:gd name="T29" fmla="*/ 46 h 97"/>
                      <a:gd name="T30" fmla="*/ 115 w 246"/>
                      <a:gd name="T31" fmla="*/ 37 h 97"/>
                      <a:gd name="T32" fmla="*/ 110 w 246"/>
                      <a:gd name="T33" fmla="*/ 30 h 97"/>
                      <a:gd name="T34" fmla="*/ 104 w 246"/>
                      <a:gd name="T35" fmla="*/ 24 h 97"/>
                      <a:gd name="T36" fmla="*/ 98 w 246"/>
                      <a:gd name="T37" fmla="*/ 18 h 97"/>
                      <a:gd name="T38" fmla="*/ 91 w 246"/>
                      <a:gd name="T39" fmla="*/ 13 h 97"/>
                      <a:gd name="T40" fmla="*/ 84 w 246"/>
                      <a:gd name="T41" fmla="*/ 10 h 97"/>
                      <a:gd name="T42" fmla="*/ 78 w 246"/>
                      <a:gd name="T43" fmla="*/ 6 h 97"/>
                      <a:gd name="T44" fmla="*/ 68 w 246"/>
                      <a:gd name="T45" fmla="*/ 3 h 97"/>
                      <a:gd name="T46" fmla="*/ 62 w 246"/>
                      <a:gd name="T47" fmla="*/ 2 h 97"/>
                      <a:gd name="T48" fmla="*/ 55 w 246"/>
                      <a:gd name="T49" fmla="*/ 0 h 97"/>
                      <a:gd name="T50" fmla="*/ 47 w 246"/>
                      <a:gd name="T51" fmla="*/ 1 h 97"/>
                      <a:gd name="T52" fmla="*/ 37 w 246"/>
                      <a:gd name="T53" fmla="*/ 2 h 97"/>
                      <a:gd name="T54" fmla="*/ 29 w 246"/>
                      <a:gd name="T55" fmla="*/ 2 h 97"/>
                      <a:gd name="T56" fmla="*/ 22 w 246"/>
                      <a:gd name="T57" fmla="*/ 5 h 97"/>
                      <a:gd name="T58" fmla="*/ 16 w 246"/>
                      <a:gd name="T59" fmla="*/ 7 h 97"/>
                      <a:gd name="T60" fmla="*/ 9 w 246"/>
                      <a:gd name="T61" fmla="*/ 12 h 97"/>
                      <a:gd name="T62" fmla="*/ 4 w 246"/>
                      <a:gd name="T63" fmla="*/ 16 h 97"/>
                      <a:gd name="T64" fmla="*/ 0 w 246"/>
                      <a:gd name="T65" fmla="*/ 18 h 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6" h="97">
                        <a:moveTo>
                          <a:pt x="245" y="78"/>
                        </a:moveTo>
                        <a:lnTo>
                          <a:pt x="235" y="85"/>
                        </a:lnTo>
                        <a:lnTo>
                          <a:pt x="224" y="90"/>
                        </a:lnTo>
                        <a:lnTo>
                          <a:pt x="213" y="94"/>
                        </a:lnTo>
                        <a:lnTo>
                          <a:pt x="200" y="96"/>
                        </a:lnTo>
                        <a:lnTo>
                          <a:pt x="187" y="96"/>
                        </a:lnTo>
                        <a:lnTo>
                          <a:pt x="177" y="93"/>
                        </a:lnTo>
                        <a:lnTo>
                          <a:pt x="168" y="90"/>
                        </a:lnTo>
                        <a:lnTo>
                          <a:pt x="159" y="87"/>
                        </a:lnTo>
                        <a:lnTo>
                          <a:pt x="152" y="82"/>
                        </a:lnTo>
                        <a:lnTo>
                          <a:pt x="143" y="74"/>
                        </a:lnTo>
                        <a:lnTo>
                          <a:pt x="136" y="66"/>
                        </a:lnTo>
                        <a:lnTo>
                          <a:pt x="130" y="59"/>
                        </a:lnTo>
                        <a:lnTo>
                          <a:pt x="125" y="53"/>
                        </a:lnTo>
                        <a:lnTo>
                          <a:pt x="120" y="46"/>
                        </a:lnTo>
                        <a:lnTo>
                          <a:pt x="115" y="37"/>
                        </a:lnTo>
                        <a:lnTo>
                          <a:pt x="110" y="30"/>
                        </a:lnTo>
                        <a:lnTo>
                          <a:pt x="104" y="24"/>
                        </a:lnTo>
                        <a:lnTo>
                          <a:pt x="98" y="18"/>
                        </a:lnTo>
                        <a:lnTo>
                          <a:pt x="91" y="13"/>
                        </a:lnTo>
                        <a:lnTo>
                          <a:pt x="84" y="10"/>
                        </a:lnTo>
                        <a:lnTo>
                          <a:pt x="78" y="6"/>
                        </a:lnTo>
                        <a:lnTo>
                          <a:pt x="68" y="3"/>
                        </a:lnTo>
                        <a:lnTo>
                          <a:pt x="62" y="2"/>
                        </a:lnTo>
                        <a:lnTo>
                          <a:pt x="55" y="0"/>
                        </a:lnTo>
                        <a:lnTo>
                          <a:pt x="47" y="1"/>
                        </a:lnTo>
                        <a:lnTo>
                          <a:pt x="37" y="2"/>
                        </a:lnTo>
                        <a:lnTo>
                          <a:pt x="29" y="2"/>
                        </a:lnTo>
                        <a:lnTo>
                          <a:pt x="22" y="5"/>
                        </a:lnTo>
                        <a:lnTo>
                          <a:pt x="16" y="7"/>
                        </a:lnTo>
                        <a:lnTo>
                          <a:pt x="9" y="12"/>
                        </a:lnTo>
                        <a:lnTo>
                          <a:pt x="4" y="16"/>
                        </a:lnTo>
                        <a:lnTo>
                          <a:pt x="0" y="1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9288" name="Group 920"/>
                <p:cNvGrpSpPr>
                  <a:grpSpLocks/>
                </p:cNvGrpSpPr>
                <p:nvPr/>
              </p:nvGrpSpPr>
              <p:grpSpPr bwMode="auto">
                <a:xfrm>
                  <a:off x="4430" y="3105"/>
                  <a:ext cx="573" cy="98"/>
                  <a:chOff x="4430" y="3105"/>
                  <a:chExt cx="573" cy="98"/>
                </a:xfrm>
              </p:grpSpPr>
              <p:sp>
                <p:nvSpPr>
                  <p:cNvPr id="59289" name="Freeform 921"/>
                  <p:cNvSpPr>
                    <a:spLocks/>
                  </p:cNvSpPr>
                  <p:nvPr/>
                </p:nvSpPr>
                <p:spPr bwMode="auto">
                  <a:xfrm>
                    <a:off x="4758" y="3106"/>
                    <a:ext cx="245" cy="97"/>
                  </a:xfrm>
                  <a:custGeom>
                    <a:avLst/>
                    <a:gdLst>
                      <a:gd name="T0" fmla="*/ 244 w 245"/>
                      <a:gd name="T1" fmla="*/ 77 h 97"/>
                      <a:gd name="T2" fmla="*/ 234 w 245"/>
                      <a:gd name="T3" fmla="*/ 84 h 97"/>
                      <a:gd name="T4" fmla="*/ 223 w 245"/>
                      <a:gd name="T5" fmla="*/ 90 h 97"/>
                      <a:gd name="T6" fmla="*/ 212 w 245"/>
                      <a:gd name="T7" fmla="*/ 93 h 97"/>
                      <a:gd name="T8" fmla="*/ 198 w 245"/>
                      <a:gd name="T9" fmla="*/ 96 h 97"/>
                      <a:gd name="T10" fmla="*/ 185 w 245"/>
                      <a:gd name="T11" fmla="*/ 96 h 97"/>
                      <a:gd name="T12" fmla="*/ 177 w 245"/>
                      <a:gd name="T13" fmla="*/ 93 h 97"/>
                      <a:gd name="T14" fmla="*/ 167 w 245"/>
                      <a:gd name="T15" fmla="*/ 90 h 97"/>
                      <a:gd name="T16" fmla="*/ 158 w 245"/>
                      <a:gd name="T17" fmla="*/ 85 h 97"/>
                      <a:gd name="T18" fmla="*/ 151 w 245"/>
                      <a:gd name="T19" fmla="*/ 82 h 97"/>
                      <a:gd name="T20" fmla="*/ 142 w 245"/>
                      <a:gd name="T21" fmla="*/ 74 h 97"/>
                      <a:gd name="T22" fmla="*/ 136 w 245"/>
                      <a:gd name="T23" fmla="*/ 66 h 97"/>
                      <a:gd name="T24" fmla="*/ 130 w 245"/>
                      <a:gd name="T25" fmla="*/ 59 h 97"/>
                      <a:gd name="T26" fmla="*/ 124 w 245"/>
                      <a:gd name="T27" fmla="*/ 51 h 97"/>
                      <a:gd name="T28" fmla="*/ 120 w 245"/>
                      <a:gd name="T29" fmla="*/ 45 h 97"/>
                      <a:gd name="T30" fmla="*/ 114 w 245"/>
                      <a:gd name="T31" fmla="*/ 37 h 97"/>
                      <a:gd name="T32" fmla="*/ 108 w 245"/>
                      <a:gd name="T33" fmla="*/ 30 h 97"/>
                      <a:gd name="T34" fmla="*/ 104 w 245"/>
                      <a:gd name="T35" fmla="*/ 24 h 97"/>
                      <a:gd name="T36" fmla="*/ 97 w 245"/>
                      <a:gd name="T37" fmla="*/ 17 h 97"/>
                      <a:gd name="T38" fmla="*/ 90 w 245"/>
                      <a:gd name="T39" fmla="*/ 13 h 97"/>
                      <a:gd name="T40" fmla="*/ 84 w 245"/>
                      <a:gd name="T41" fmla="*/ 10 h 97"/>
                      <a:gd name="T42" fmla="*/ 78 w 245"/>
                      <a:gd name="T43" fmla="*/ 6 h 97"/>
                      <a:gd name="T44" fmla="*/ 68 w 245"/>
                      <a:gd name="T45" fmla="*/ 3 h 97"/>
                      <a:gd name="T46" fmla="*/ 62 w 245"/>
                      <a:gd name="T47" fmla="*/ 1 h 97"/>
                      <a:gd name="T48" fmla="*/ 54 w 245"/>
                      <a:gd name="T49" fmla="*/ 0 h 97"/>
                      <a:gd name="T50" fmla="*/ 46 w 245"/>
                      <a:gd name="T51" fmla="*/ 0 h 97"/>
                      <a:gd name="T52" fmla="*/ 37 w 245"/>
                      <a:gd name="T53" fmla="*/ 2 h 97"/>
                      <a:gd name="T54" fmla="*/ 28 w 245"/>
                      <a:gd name="T55" fmla="*/ 2 h 97"/>
                      <a:gd name="T56" fmla="*/ 22 w 245"/>
                      <a:gd name="T57" fmla="*/ 5 h 97"/>
                      <a:gd name="T58" fmla="*/ 16 w 245"/>
                      <a:gd name="T59" fmla="*/ 7 h 97"/>
                      <a:gd name="T60" fmla="*/ 8 w 245"/>
                      <a:gd name="T61" fmla="*/ 11 h 97"/>
                      <a:gd name="T62" fmla="*/ 4 w 245"/>
                      <a:gd name="T63" fmla="*/ 15 h 97"/>
                      <a:gd name="T64" fmla="*/ 0 w 245"/>
                      <a:gd name="T65" fmla="*/ 17 h 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5" h="97">
                        <a:moveTo>
                          <a:pt x="244" y="77"/>
                        </a:moveTo>
                        <a:lnTo>
                          <a:pt x="234" y="84"/>
                        </a:lnTo>
                        <a:lnTo>
                          <a:pt x="223" y="90"/>
                        </a:lnTo>
                        <a:lnTo>
                          <a:pt x="212" y="93"/>
                        </a:lnTo>
                        <a:lnTo>
                          <a:pt x="198" y="96"/>
                        </a:lnTo>
                        <a:lnTo>
                          <a:pt x="185" y="96"/>
                        </a:lnTo>
                        <a:lnTo>
                          <a:pt x="177" y="93"/>
                        </a:lnTo>
                        <a:lnTo>
                          <a:pt x="167" y="90"/>
                        </a:lnTo>
                        <a:lnTo>
                          <a:pt x="158" y="85"/>
                        </a:lnTo>
                        <a:lnTo>
                          <a:pt x="151" y="82"/>
                        </a:lnTo>
                        <a:lnTo>
                          <a:pt x="142" y="74"/>
                        </a:lnTo>
                        <a:lnTo>
                          <a:pt x="136" y="66"/>
                        </a:lnTo>
                        <a:lnTo>
                          <a:pt x="130" y="59"/>
                        </a:lnTo>
                        <a:lnTo>
                          <a:pt x="124" y="51"/>
                        </a:lnTo>
                        <a:lnTo>
                          <a:pt x="120" y="45"/>
                        </a:lnTo>
                        <a:lnTo>
                          <a:pt x="114" y="37"/>
                        </a:lnTo>
                        <a:lnTo>
                          <a:pt x="108" y="30"/>
                        </a:lnTo>
                        <a:lnTo>
                          <a:pt x="104" y="24"/>
                        </a:lnTo>
                        <a:lnTo>
                          <a:pt x="97" y="17"/>
                        </a:lnTo>
                        <a:lnTo>
                          <a:pt x="90" y="13"/>
                        </a:lnTo>
                        <a:lnTo>
                          <a:pt x="84" y="10"/>
                        </a:lnTo>
                        <a:lnTo>
                          <a:pt x="78" y="6"/>
                        </a:lnTo>
                        <a:lnTo>
                          <a:pt x="68" y="3"/>
                        </a:lnTo>
                        <a:lnTo>
                          <a:pt x="62" y="1"/>
                        </a:lnTo>
                        <a:lnTo>
                          <a:pt x="54" y="0"/>
                        </a:lnTo>
                        <a:lnTo>
                          <a:pt x="46" y="0"/>
                        </a:lnTo>
                        <a:lnTo>
                          <a:pt x="37" y="2"/>
                        </a:lnTo>
                        <a:lnTo>
                          <a:pt x="28" y="2"/>
                        </a:lnTo>
                        <a:lnTo>
                          <a:pt x="22" y="5"/>
                        </a:lnTo>
                        <a:lnTo>
                          <a:pt x="16" y="7"/>
                        </a:lnTo>
                        <a:lnTo>
                          <a:pt x="8" y="11"/>
                        </a:lnTo>
                        <a:lnTo>
                          <a:pt x="4" y="15"/>
                        </a:lnTo>
                        <a:lnTo>
                          <a:pt x="0" y="17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290" name="Freeform 922"/>
                  <p:cNvSpPr>
                    <a:spLocks/>
                  </p:cNvSpPr>
                  <p:nvPr/>
                </p:nvSpPr>
                <p:spPr bwMode="auto">
                  <a:xfrm>
                    <a:off x="4593" y="3105"/>
                    <a:ext cx="245" cy="98"/>
                  </a:xfrm>
                  <a:custGeom>
                    <a:avLst/>
                    <a:gdLst>
                      <a:gd name="T0" fmla="*/ 244 w 245"/>
                      <a:gd name="T1" fmla="*/ 78 h 98"/>
                      <a:gd name="T2" fmla="*/ 234 w 245"/>
                      <a:gd name="T3" fmla="*/ 85 h 98"/>
                      <a:gd name="T4" fmla="*/ 223 w 245"/>
                      <a:gd name="T5" fmla="*/ 90 h 98"/>
                      <a:gd name="T6" fmla="*/ 212 w 245"/>
                      <a:gd name="T7" fmla="*/ 94 h 98"/>
                      <a:gd name="T8" fmla="*/ 200 w 245"/>
                      <a:gd name="T9" fmla="*/ 97 h 98"/>
                      <a:gd name="T10" fmla="*/ 185 w 245"/>
                      <a:gd name="T11" fmla="*/ 97 h 98"/>
                      <a:gd name="T12" fmla="*/ 177 w 245"/>
                      <a:gd name="T13" fmla="*/ 94 h 98"/>
                      <a:gd name="T14" fmla="*/ 167 w 245"/>
                      <a:gd name="T15" fmla="*/ 90 h 98"/>
                      <a:gd name="T16" fmla="*/ 158 w 245"/>
                      <a:gd name="T17" fmla="*/ 86 h 98"/>
                      <a:gd name="T18" fmla="*/ 151 w 245"/>
                      <a:gd name="T19" fmla="*/ 81 h 98"/>
                      <a:gd name="T20" fmla="*/ 142 w 245"/>
                      <a:gd name="T21" fmla="*/ 75 h 98"/>
                      <a:gd name="T22" fmla="*/ 136 w 245"/>
                      <a:gd name="T23" fmla="*/ 68 h 98"/>
                      <a:gd name="T24" fmla="*/ 130 w 245"/>
                      <a:gd name="T25" fmla="*/ 60 h 98"/>
                      <a:gd name="T26" fmla="*/ 125 w 245"/>
                      <a:gd name="T27" fmla="*/ 52 h 98"/>
                      <a:gd name="T28" fmla="*/ 120 w 245"/>
                      <a:gd name="T29" fmla="*/ 46 h 98"/>
                      <a:gd name="T30" fmla="*/ 114 w 245"/>
                      <a:gd name="T31" fmla="*/ 37 h 98"/>
                      <a:gd name="T32" fmla="*/ 108 w 245"/>
                      <a:gd name="T33" fmla="*/ 30 h 98"/>
                      <a:gd name="T34" fmla="*/ 104 w 245"/>
                      <a:gd name="T35" fmla="*/ 23 h 98"/>
                      <a:gd name="T36" fmla="*/ 97 w 245"/>
                      <a:gd name="T37" fmla="*/ 17 h 98"/>
                      <a:gd name="T38" fmla="*/ 90 w 245"/>
                      <a:gd name="T39" fmla="*/ 13 h 98"/>
                      <a:gd name="T40" fmla="*/ 84 w 245"/>
                      <a:gd name="T41" fmla="*/ 10 h 98"/>
                      <a:gd name="T42" fmla="*/ 78 w 245"/>
                      <a:gd name="T43" fmla="*/ 6 h 98"/>
                      <a:gd name="T44" fmla="*/ 68 w 245"/>
                      <a:gd name="T45" fmla="*/ 3 h 98"/>
                      <a:gd name="T46" fmla="*/ 62 w 245"/>
                      <a:gd name="T47" fmla="*/ 1 h 98"/>
                      <a:gd name="T48" fmla="*/ 54 w 245"/>
                      <a:gd name="T49" fmla="*/ 0 h 98"/>
                      <a:gd name="T50" fmla="*/ 46 w 245"/>
                      <a:gd name="T51" fmla="*/ 0 h 98"/>
                      <a:gd name="T52" fmla="*/ 37 w 245"/>
                      <a:gd name="T53" fmla="*/ 2 h 98"/>
                      <a:gd name="T54" fmla="*/ 28 w 245"/>
                      <a:gd name="T55" fmla="*/ 2 h 98"/>
                      <a:gd name="T56" fmla="*/ 22 w 245"/>
                      <a:gd name="T57" fmla="*/ 5 h 98"/>
                      <a:gd name="T58" fmla="*/ 16 w 245"/>
                      <a:gd name="T59" fmla="*/ 7 h 98"/>
                      <a:gd name="T60" fmla="*/ 8 w 245"/>
                      <a:gd name="T61" fmla="*/ 12 h 98"/>
                      <a:gd name="T62" fmla="*/ 4 w 245"/>
                      <a:gd name="T63" fmla="*/ 16 h 98"/>
                      <a:gd name="T64" fmla="*/ 0 w 245"/>
                      <a:gd name="T65" fmla="*/ 18 h 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5" h="98">
                        <a:moveTo>
                          <a:pt x="244" y="78"/>
                        </a:moveTo>
                        <a:lnTo>
                          <a:pt x="234" y="85"/>
                        </a:lnTo>
                        <a:lnTo>
                          <a:pt x="223" y="90"/>
                        </a:lnTo>
                        <a:lnTo>
                          <a:pt x="212" y="94"/>
                        </a:lnTo>
                        <a:lnTo>
                          <a:pt x="200" y="97"/>
                        </a:lnTo>
                        <a:lnTo>
                          <a:pt x="185" y="97"/>
                        </a:lnTo>
                        <a:lnTo>
                          <a:pt x="177" y="94"/>
                        </a:lnTo>
                        <a:lnTo>
                          <a:pt x="167" y="90"/>
                        </a:lnTo>
                        <a:lnTo>
                          <a:pt x="158" y="86"/>
                        </a:lnTo>
                        <a:lnTo>
                          <a:pt x="151" y="81"/>
                        </a:lnTo>
                        <a:lnTo>
                          <a:pt x="142" y="75"/>
                        </a:lnTo>
                        <a:lnTo>
                          <a:pt x="136" y="68"/>
                        </a:lnTo>
                        <a:lnTo>
                          <a:pt x="130" y="60"/>
                        </a:lnTo>
                        <a:lnTo>
                          <a:pt x="125" y="52"/>
                        </a:lnTo>
                        <a:lnTo>
                          <a:pt x="120" y="46"/>
                        </a:lnTo>
                        <a:lnTo>
                          <a:pt x="114" y="37"/>
                        </a:lnTo>
                        <a:lnTo>
                          <a:pt x="108" y="30"/>
                        </a:lnTo>
                        <a:lnTo>
                          <a:pt x="104" y="23"/>
                        </a:lnTo>
                        <a:lnTo>
                          <a:pt x="97" y="17"/>
                        </a:lnTo>
                        <a:lnTo>
                          <a:pt x="90" y="13"/>
                        </a:lnTo>
                        <a:lnTo>
                          <a:pt x="84" y="10"/>
                        </a:lnTo>
                        <a:lnTo>
                          <a:pt x="78" y="6"/>
                        </a:lnTo>
                        <a:lnTo>
                          <a:pt x="68" y="3"/>
                        </a:lnTo>
                        <a:lnTo>
                          <a:pt x="62" y="1"/>
                        </a:lnTo>
                        <a:lnTo>
                          <a:pt x="54" y="0"/>
                        </a:lnTo>
                        <a:lnTo>
                          <a:pt x="46" y="0"/>
                        </a:lnTo>
                        <a:lnTo>
                          <a:pt x="37" y="2"/>
                        </a:lnTo>
                        <a:lnTo>
                          <a:pt x="28" y="2"/>
                        </a:lnTo>
                        <a:lnTo>
                          <a:pt x="22" y="5"/>
                        </a:lnTo>
                        <a:lnTo>
                          <a:pt x="16" y="7"/>
                        </a:lnTo>
                        <a:lnTo>
                          <a:pt x="8" y="12"/>
                        </a:lnTo>
                        <a:lnTo>
                          <a:pt x="4" y="16"/>
                        </a:lnTo>
                        <a:lnTo>
                          <a:pt x="0" y="1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291" name="Freeform 923"/>
                  <p:cNvSpPr>
                    <a:spLocks/>
                  </p:cNvSpPr>
                  <p:nvPr/>
                </p:nvSpPr>
                <p:spPr bwMode="auto">
                  <a:xfrm>
                    <a:off x="4430" y="3106"/>
                    <a:ext cx="245" cy="97"/>
                  </a:xfrm>
                  <a:custGeom>
                    <a:avLst/>
                    <a:gdLst>
                      <a:gd name="T0" fmla="*/ 244 w 245"/>
                      <a:gd name="T1" fmla="*/ 78 h 97"/>
                      <a:gd name="T2" fmla="*/ 234 w 245"/>
                      <a:gd name="T3" fmla="*/ 85 h 97"/>
                      <a:gd name="T4" fmla="*/ 223 w 245"/>
                      <a:gd name="T5" fmla="*/ 90 h 97"/>
                      <a:gd name="T6" fmla="*/ 212 w 245"/>
                      <a:gd name="T7" fmla="*/ 94 h 97"/>
                      <a:gd name="T8" fmla="*/ 200 w 245"/>
                      <a:gd name="T9" fmla="*/ 96 h 97"/>
                      <a:gd name="T10" fmla="*/ 185 w 245"/>
                      <a:gd name="T11" fmla="*/ 96 h 97"/>
                      <a:gd name="T12" fmla="*/ 177 w 245"/>
                      <a:gd name="T13" fmla="*/ 93 h 97"/>
                      <a:gd name="T14" fmla="*/ 167 w 245"/>
                      <a:gd name="T15" fmla="*/ 90 h 97"/>
                      <a:gd name="T16" fmla="*/ 158 w 245"/>
                      <a:gd name="T17" fmla="*/ 87 h 97"/>
                      <a:gd name="T18" fmla="*/ 151 w 245"/>
                      <a:gd name="T19" fmla="*/ 82 h 97"/>
                      <a:gd name="T20" fmla="*/ 142 w 245"/>
                      <a:gd name="T21" fmla="*/ 74 h 97"/>
                      <a:gd name="T22" fmla="*/ 136 w 245"/>
                      <a:gd name="T23" fmla="*/ 66 h 97"/>
                      <a:gd name="T24" fmla="*/ 130 w 245"/>
                      <a:gd name="T25" fmla="*/ 59 h 97"/>
                      <a:gd name="T26" fmla="*/ 125 w 245"/>
                      <a:gd name="T27" fmla="*/ 53 h 97"/>
                      <a:gd name="T28" fmla="*/ 120 w 245"/>
                      <a:gd name="T29" fmla="*/ 46 h 97"/>
                      <a:gd name="T30" fmla="*/ 114 w 245"/>
                      <a:gd name="T31" fmla="*/ 37 h 97"/>
                      <a:gd name="T32" fmla="*/ 110 w 245"/>
                      <a:gd name="T33" fmla="*/ 30 h 97"/>
                      <a:gd name="T34" fmla="*/ 104 w 245"/>
                      <a:gd name="T35" fmla="*/ 24 h 97"/>
                      <a:gd name="T36" fmla="*/ 98 w 245"/>
                      <a:gd name="T37" fmla="*/ 18 h 97"/>
                      <a:gd name="T38" fmla="*/ 90 w 245"/>
                      <a:gd name="T39" fmla="*/ 13 h 97"/>
                      <a:gd name="T40" fmla="*/ 84 w 245"/>
                      <a:gd name="T41" fmla="*/ 10 h 97"/>
                      <a:gd name="T42" fmla="*/ 78 w 245"/>
                      <a:gd name="T43" fmla="*/ 6 h 97"/>
                      <a:gd name="T44" fmla="*/ 68 w 245"/>
                      <a:gd name="T45" fmla="*/ 3 h 97"/>
                      <a:gd name="T46" fmla="*/ 62 w 245"/>
                      <a:gd name="T47" fmla="*/ 2 h 97"/>
                      <a:gd name="T48" fmla="*/ 54 w 245"/>
                      <a:gd name="T49" fmla="*/ 0 h 97"/>
                      <a:gd name="T50" fmla="*/ 46 w 245"/>
                      <a:gd name="T51" fmla="*/ 1 h 97"/>
                      <a:gd name="T52" fmla="*/ 37 w 245"/>
                      <a:gd name="T53" fmla="*/ 2 h 97"/>
                      <a:gd name="T54" fmla="*/ 28 w 245"/>
                      <a:gd name="T55" fmla="*/ 2 h 97"/>
                      <a:gd name="T56" fmla="*/ 22 w 245"/>
                      <a:gd name="T57" fmla="*/ 5 h 97"/>
                      <a:gd name="T58" fmla="*/ 16 w 245"/>
                      <a:gd name="T59" fmla="*/ 7 h 97"/>
                      <a:gd name="T60" fmla="*/ 9 w 245"/>
                      <a:gd name="T61" fmla="*/ 12 h 97"/>
                      <a:gd name="T62" fmla="*/ 4 w 245"/>
                      <a:gd name="T63" fmla="*/ 16 h 97"/>
                      <a:gd name="T64" fmla="*/ 0 w 245"/>
                      <a:gd name="T65" fmla="*/ 18 h 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5" h="97">
                        <a:moveTo>
                          <a:pt x="244" y="78"/>
                        </a:moveTo>
                        <a:lnTo>
                          <a:pt x="234" y="85"/>
                        </a:lnTo>
                        <a:lnTo>
                          <a:pt x="223" y="90"/>
                        </a:lnTo>
                        <a:lnTo>
                          <a:pt x="212" y="94"/>
                        </a:lnTo>
                        <a:lnTo>
                          <a:pt x="200" y="96"/>
                        </a:lnTo>
                        <a:lnTo>
                          <a:pt x="185" y="96"/>
                        </a:lnTo>
                        <a:lnTo>
                          <a:pt x="177" y="93"/>
                        </a:lnTo>
                        <a:lnTo>
                          <a:pt x="167" y="90"/>
                        </a:lnTo>
                        <a:lnTo>
                          <a:pt x="158" y="87"/>
                        </a:lnTo>
                        <a:lnTo>
                          <a:pt x="151" y="82"/>
                        </a:lnTo>
                        <a:lnTo>
                          <a:pt x="142" y="74"/>
                        </a:lnTo>
                        <a:lnTo>
                          <a:pt x="136" y="66"/>
                        </a:lnTo>
                        <a:lnTo>
                          <a:pt x="130" y="59"/>
                        </a:lnTo>
                        <a:lnTo>
                          <a:pt x="125" y="53"/>
                        </a:lnTo>
                        <a:lnTo>
                          <a:pt x="120" y="46"/>
                        </a:lnTo>
                        <a:lnTo>
                          <a:pt x="114" y="37"/>
                        </a:lnTo>
                        <a:lnTo>
                          <a:pt x="110" y="30"/>
                        </a:lnTo>
                        <a:lnTo>
                          <a:pt x="104" y="24"/>
                        </a:lnTo>
                        <a:lnTo>
                          <a:pt x="98" y="18"/>
                        </a:lnTo>
                        <a:lnTo>
                          <a:pt x="90" y="13"/>
                        </a:lnTo>
                        <a:lnTo>
                          <a:pt x="84" y="10"/>
                        </a:lnTo>
                        <a:lnTo>
                          <a:pt x="78" y="6"/>
                        </a:lnTo>
                        <a:lnTo>
                          <a:pt x="68" y="3"/>
                        </a:lnTo>
                        <a:lnTo>
                          <a:pt x="62" y="2"/>
                        </a:lnTo>
                        <a:lnTo>
                          <a:pt x="54" y="0"/>
                        </a:lnTo>
                        <a:lnTo>
                          <a:pt x="46" y="1"/>
                        </a:lnTo>
                        <a:lnTo>
                          <a:pt x="37" y="2"/>
                        </a:lnTo>
                        <a:lnTo>
                          <a:pt x="28" y="2"/>
                        </a:lnTo>
                        <a:lnTo>
                          <a:pt x="22" y="5"/>
                        </a:lnTo>
                        <a:lnTo>
                          <a:pt x="16" y="7"/>
                        </a:lnTo>
                        <a:lnTo>
                          <a:pt x="9" y="12"/>
                        </a:lnTo>
                        <a:lnTo>
                          <a:pt x="4" y="16"/>
                        </a:lnTo>
                        <a:lnTo>
                          <a:pt x="0" y="1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9292" name="Group 924"/>
                <p:cNvGrpSpPr>
                  <a:grpSpLocks/>
                </p:cNvGrpSpPr>
                <p:nvPr/>
              </p:nvGrpSpPr>
              <p:grpSpPr bwMode="auto">
                <a:xfrm>
                  <a:off x="3939" y="3105"/>
                  <a:ext cx="573" cy="98"/>
                  <a:chOff x="3939" y="3105"/>
                  <a:chExt cx="573" cy="98"/>
                </a:xfrm>
              </p:grpSpPr>
              <p:sp>
                <p:nvSpPr>
                  <p:cNvPr id="59293" name="Freeform 925"/>
                  <p:cNvSpPr>
                    <a:spLocks/>
                  </p:cNvSpPr>
                  <p:nvPr/>
                </p:nvSpPr>
                <p:spPr bwMode="auto">
                  <a:xfrm>
                    <a:off x="4269" y="3106"/>
                    <a:ext cx="243" cy="97"/>
                  </a:xfrm>
                  <a:custGeom>
                    <a:avLst/>
                    <a:gdLst>
                      <a:gd name="T0" fmla="*/ 242 w 243"/>
                      <a:gd name="T1" fmla="*/ 77 h 97"/>
                      <a:gd name="T2" fmla="*/ 232 w 243"/>
                      <a:gd name="T3" fmla="*/ 84 h 97"/>
                      <a:gd name="T4" fmla="*/ 221 w 243"/>
                      <a:gd name="T5" fmla="*/ 90 h 97"/>
                      <a:gd name="T6" fmla="*/ 210 w 243"/>
                      <a:gd name="T7" fmla="*/ 93 h 97"/>
                      <a:gd name="T8" fmla="*/ 198 w 243"/>
                      <a:gd name="T9" fmla="*/ 96 h 97"/>
                      <a:gd name="T10" fmla="*/ 185 w 243"/>
                      <a:gd name="T11" fmla="*/ 96 h 97"/>
                      <a:gd name="T12" fmla="*/ 175 w 243"/>
                      <a:gd name="T13" fmla="*/ 93 h 97"/>
                      <a:gd name="T14" fmla="*/ 165 w 243"/>
                      <a:gd name="T15" fmla="*/ 90 h 97"/>
                      <a:gd name="T16" fmla="*/ 158 w 243"/>
                      <a:gd name="T17" fmla="*/ 85 h 97"/>
                      <a:gd name="T18" fmla="*/ 149 w 243"/>
                      <a:gd name="T19" fmla="*/ 82 h 97"/>
                      <a:gd name="T20" fmla="*/ 140 w 243"/>
                      <a:gd name="T21" fmla="*/ 74 h 97"/>
                      <a:gd name="T22" fmla="*/ 134 w 243"/>
                      <a:gd name="T23" fmla="*/ 66 h 97"/>
                      <a:gd name="T24" fmla="*/ 128 w 243"/>
                      <a:gd name="T25" fmla="*/ 59 h 97"/>
                      <a:gd name="T26" fmla="*/ 123 w 243"/>
                      <a:gd name="T27" fmla="*/ 51 h 97"/>
                      <a:gd name="T28" fmla="*/ 119 w 243"/>
                      <a:gd name="T29" fmla="*/ 45 h 97"/>
                      <a:gd name="T30" fmla="*/ 114 w 243"/>
                      <a:gd name="T31" fmla="*/ 37 h 97"/>
                      <a:gd name="T32" fmla="*/ 108 w 243"/>
                      <a:gd name="T33" fmla="*/ 30 h 97"/>
                      <a:gd name="T34" fmla="*/ 102 w 243"/>
                      <a:gd name="T35" fmla="*/ 24 h 97"/>
                      <a:gd name="T36" fmla="*/ 96 w 243"/>
                      <a:gd name="T37" fmla="*/ 17 h 97"/>
                      <a:gd name="T38" fmla="*/ 89 w 243"/>
                      <a:gd name="T39" fmla="*/ 13 h 97"/>
                      <a:gd name="T40" fmla="*/ 83 w 243"/>
                      <a:gd name="T41" fmla="*/ 10 h 97"/>
                      <a:gd name="T42" fmla="*/ 76 w 243"/>
                      <a:gd name="T43" fmla="*/ 6 h 97"/>
                      <a:gd name="T44" fmla="*/ 68 w 243"/>
                      <a:gd name="T45" fmla="*/ 3 h 97"/>
                      <a:gd name="T46" fmla="*/ 62 w 243"/>
                      <a:gd name="T47" fmla="*/ 1 h 97"/>
                      <a:gd name="T48" fmla="*/ 54 w 243"/>
                      <a:gd name="T49" fmla="*/ 0 h 97"/>
                      <a:gd name="T50" fmla="*/ 46 w 243"/>
                      <a:gd name="T51" fmla="*/ 0 h 97"/>
                      <a:gd name="T52" fmla="*/ 36 w 243"/>
                      <a:gd name="T53" fmla="*/ 2 h 97"/>
                      <a:gd name="T54" fmla="*/ 28 w 243"/>
                      <a:gd name="T55" fmla="*/ 2 h 97"/>
                      <a:gd name="T56" fmla="*/ 22 w 243"/>
                      <a:gd name="T57" fmla="*/ 5 h 97"/>
                      <a:gd name="T58" fmla="*/ 16 w 243"/>
                      <a:gd name="T59" fmla="*/ 7 h 97"/>
                      <a:gd name="T60" fmla="*/ 8 w 243"/>
                      <a:gd name="T61" fmla="*/ 11 h 97"/>
                      <a:gd name="T62" fmla="*/ 4 w 243"/>
                      <a:gd name="T63" fmla="*/ 15 h 97"/>
                      <a:gd name="T64" fmla="*/ 0 w 243"/>
                      <a:gd name="T65" fmla="*/ 17 h 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3" h="97">
                        <a:moveTo>
                          <a:pt x="242" y="77"/>
                        </a:moveTo>
                        <a:lnTo>
                          <a:pt x="232" y="84"/>
                        </a:lnTo>
                        <a:lnTo>
                          <a:pt x="221" y="90"/>
                        </a:lnTo>
                        <a:lnTo>
                          <a:pt x="210" y="93"/>
                        </a:lnTo>
                        <a:lnTo>
                          <a:pt x="198" y="96"/>
                        </a:lnTo>
                        <a:lnTo>
                          <a:pt x="185" y="96"/>
                        </a:lnTo>
                        <a:lnTo>
                          <a:pt x="175" y="93"/>
                        </a:lnTo>
                        <a:lnTo>
                          <a:pt x="165" y="90"/>
                        </a:lnTo>
                        <a:lnTo>
                          <a:pt x="158" y="85"/>
                        </a:lnTo>
                        <a:lnTo>
                          <a:pt x="149" y="82"/>
                        </a:lnTo>
                        <a:lnTo>
                          <a:pt x="140" y="74"/>
                        </a:lnTo>
                        <a:lnTo>
                          <a:pt x="134" y="66"/>
                        </a:lnTo>
                        <a:lnTo>
                          <a:pt x="128" y="59"/>
                        </a:lnTo>
                        <a:lnTo>
                          <a:pt x="123" y="51"/>
                        </a:lnTo>
                        <a:lnTo>
                          <a:pt x="119" y="45"/>
                        </a:lnTo>
                        <a:lnTo>
                          <a:pt x="114" y="37"/>
                        </a:lnTo>
                        <a:lnTo>
                          <a:pt x="108" y="30"/>
                        </a:lnTo>
                        <a:lnTo>
                          <a:pt x="102" y="24"/>
                        </a:lnTo>
                        <a:lnTo>
                          <a:pt x="96" y="17"/>
                        </a:lnTo>
                        <a:lnTo>
                          <a:pt x="89" y="13"/>
                        </a:lnTo>
                        <a:lnTo>
                          <a:pt x="83" y="10"/>
                        </a:lnTo>
                        <a:lnTo>
                          <a:pt x="76" y="6"/>
                        </a:lnTo>
                        <a:lnTo>
                          <a:pt x="68" y="3"/>
                        </a:lnTo>
                        <a:lnTo>
                          <a:pt x="62" y="1"/>
                        </a:lnTo>
                        <a:lnTo>
                          <a:pt x="54" y="0"/>
                        </a:lnTo>
                        <a:lnTo>
                          <a:pt x="46" y="0"/>
                        </a:lnTo>
                        <a:lnTo>
                          <a:pt x="36" y="2"/>
                        </a:lnTo>
                        <a:lnTo>
                          <a:pt x="28" y="2"/>
                        </a:lnTo>
                        <a:lnTo>
                          <a:pt x="22" y="5"/>
                        </a:lnTo>
                        <a:lnTo>
                          <a:pt x="16" y="7"/>
                        </a:lnTo>
                        <a:lnTo>
                          <a:pt x="8" y="11"/>
                        </a:lnTo>
                        <a:lnTo>
                          <a:pt x="4" y="15"/>
                        </a:lnTo>
                        <a:lnTo>
                          <a:pt x="0" y="17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294" name="Freeform 926"/>
                  <p:cNvSpPr>
                    <a:spLocks/>
                  </p:cNvSpPr>
                  <p:nvPr/>
                </p:nvSpPr>
                <p:spPr bwMode="auto">
                  <a:xfrm>
                    <a:off x="4102" y="3105"/>
                    <a:ext cx="246" cy="98"/>
                  </a:xfrm>
                  <a:custGeom>
                    <a:avLst/>
                    <a:gdLst>
                      <a:gd name="T0" fmla="*/ 245 w 246"/>
                      <a:gd name="T1" fmla="*/ 78 h 98"/>
                      <a:gd name="T2" fmla="*/ 235 w 246"/>
                      <a:gd name="T3" fmla="*/ 85 h 98"/>
                      <a:gd name="T4" fmla="*/ 224 w 246"/>
                      <a:gd name="T5" fmla="*/ 90 h 98"/>
                      <a:gd name="T6" fmla="*/ 213 w 246"/>
                      <a:gd name="T7" fmla="*/ 94 h 98"/>
                      <a:gd name="T8" fmla="*/ 200 w 246"/>
                      <a:gd name="T9" fmla="*/ 97 h 98"/>
                      <a:gd name="T10" fmla="*/ 187 w 246"/>
                      <a:gd name="T11" fmla="*/ 97 h 98"/>
                      <a:gd name="T12" fmla="*/ 177 w 246"/>
                      <a:gd name="T13" fmla="*/ 94 h 98"/>
                      <a:gd name="T14" fmla="*/ 168 w 246"/>
                      <a:gd name="T15" fmla="*/ 90 h 98"/>
                      <a:gd name="T16" fmla="*/ 159 w 246"/>
                      <a:gd name="T17" fmla="*/ 86 h 98"/>
                      <a:gd name="T18" fmla="*/ 152 w 246"/>
                      <a:gd name="T19" fmla="*/ 81 h 98"/>
                      <a:gd name="T20" fmla="*/ 143 w 246"/>
                      <a:gd name="T21" fmla="*/ 75 h 98"/>
                      <a:gd name="T22" fmla="*/ 136 w 246"/>
                      <a:gd name="T23" fmla="*/ 68 h 98"/>
                      <a:gd name="T24" fmla="*/ 130 w 246"/>
                      <a:gd name="T25" fmla="*/ 60 h 98"/>
                      <a:gd name="T26" fmla="*/ 125 w 246"/>
                      <a:gd name="T27" fmla="*/ 52 h 98"/>
                      <a:gd name="T28" fmla="*/ 120 w 246"/>
                      <a:gd name="T29" fmla="*/ 46 h 98"/>
                      <a:gd name="T30" fmla="*/ 115 w 246"/>
                      <a:gd name="T31" fmla="*/ 37 h 98"/>
                      <a:gd name="T32" fmla="*/ 110 w 246"/>
                      <a:gd name="T33" fmla="*/ 30 h 98"/>
                      <a:gd name="T34" fmla="*/ 104 w 246"/>
                      <a:gd name="T35" fmla="*/ 23 h 98"/>
                      <a:gd name="T36" fmla="*/ 98 w 246"/>
                      <a:gd name="T37" fmla="*/ 17 h 98"/>
                      <a:gd name="T38" fmla="*/ 91 w 246"/>
                      <a:gd name="T39" fmla="*/ 13 h 98"/>
                      <a:gd name="T40" fmla="*/ 84 w 246"/>
                      <a:gd name="T41" fmla="*/ 10 h 98"/>
                      <a:gd name="T42" fmla="*/ 78 w 246"/>
                      <a:gd name="T43" fmla="*/ 6 h 98"/>
                      <a:gd name="T44" fmla="*/ 69 w 246"/>
                      <a:gd name="T45" fmla="*/ 3 h 98"/>
                      <a:gd name="T46" fmla="*/ 62 w 246"/>
                      <a:gd name="T47" fmla="*/ 1 h 98"/>
                      <a:gd name="T48" fmla="*/ 54 w 246"/>
                      <a:gd name="T49" fmla="*/ 0 h 98"/>
                      <a:gd name="T50" fmla="*/ 46 w 246"/>
                      <a:gd name="T51" fmla="*/ 0 h 98"/>
                      <a:gd name="T52" fmla="*/ 37 w 246"/>
                      <a:gd name="T53" fmla="*/ 2 h 98"/>
                      <a:gd name="T54" fmla="*/ 28 w 246"/>
                      <a:gd name="T55" fmla="*/ 2 h 98"/>
                      <a:gd name="T56" fmla="*/ 22 w 246"/>
                      <a:gd name="T57" fmla="*/ 5 h 98"/>
                      <a:gd name="T58" fmla="*/ 16 w 246"/>
                      <a:gd name="T59" fmla="*/ 7 h 98"/>
                      <a:gd name="T60" fmla="*/ 9 w 246"/>
                      <a:gd name="T61" fmla="*/ 12 h 98"/>
                      <a:gd name="T62" fmla="*/ 4 w 246"/>
                      <a:gd name="T63" fmla="*/ 16 h 98"/>
                      <a:gd name="T64" fmla="*/ 0 w 246"/>
                      <a:gd name="T65" fmla="*/ 18 h 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6" h="98">
                        <a:moveTo>
                          <a:pt x="245" y="78"/>
                        </a:moveTo>
                        <a:lnTo>
                          <a:pt x="235" y="85"/>
                        </a:lnTo>
                        <a:lnTo>
                          <a:pt x="224" y="90"/>
                        </a:lnTo>
                        <a:lnTo>
                          <a:pt x="213" y="94"/>
                        </a:lnTo>
                        <a:lnTo>
                          <a:pt x="200" y="97"/>
                        </a:lnTo>
                        <a:lnTo>
                          <a:pt x="187" y="97"/>
                        </a:lnTo>
                        <a:lnTo>
                          <a:pt x="177" y="94"/>
                        </a:lnTo>
                        <a:lnTo>
                          <a:pt x="168" y="90"/>
                        </a:lnTo>
                        <a:lnTo>
                          <a:pt x="159" y="86"/>
                        </a:lnTo>
                        <a:lnTo>
                          <a:pt x="152" y="81"/>
                        </a:lnTo>
                        <a:lnTo>
                          <a:pt x="143" y="75"/>
                        </a:lnTo>
                        <a:lnTo>
                          <a:pt x="136" y="68"/>
                        </a:lnTo>
                        <a:lnTo>
                          <a:pt x="130" y="60"/>
                        </a:lnTo>
                        <a:lnTo>
                          <a:pt x="125" y="52"/>
                        </a:lnTo>
                        <a:lnTo>
                          <a:pt x="120" y="46"/>
                        </a:lnTo>
                        <a:lnTo>
                          <a:pt x="115" y="37"/>
                        </a:lnTo>
                        <a:lnTo>
                          <a:pt x="110" y="30"/>
                        </a:lnTo>
                        <a:lnTo>
                          <a:pt x="104" y="23"/>
                        </a:lnTo>
                        <a:lnTo>
                          <a:pt x="98" y="17"/>
                        </a:lnTo>
                        <a:lnTo>
                          <a:pt x="91" y="13"/>
                        </a:lnTo>
                        <a:lnTo>
                          <a:pt x="84" y="10"/>
                        </a:lnTo>
                        <a:lnTo>
                          <a:pt x="78" y="6"/>
                        </a:lnTo>
                        <a:lnTo>
                          <a:pt x="69" y="3"/>
                        </a:lnTo>
                        <a:lnTo>
                          <a:pt x="62" y="1"/>
                        </a:lnTo>
                        <a:lnTo>
                          <a:pt x="54" y="0"/>
                        </a:lnTo>
                        <a:lnTo>
                          <a:pt x="46" y="0"/>
                        </a:lnTo>
                        <a:lnTo>
                          <a:pt x="37" y="2"/>
                        </a:lnTo>
                        <a:lnTo>
                          <a:pt x="28" y="2"/>
                        </a:lnTo>
                        <a:lnTo>
                          <a:pt x="22" y="5"/>
                        </a:lnTo>
                        <a:lnTo>
                          <a:pt x="16" y="7"/>
                        </a:lnTo>
                        <a:lnTo>
                          <a:pt x="9" y="12"/>
                        </a:lnTo>
                        <a:lnTo>
                          <a:pt x="4" y="16"/>
                        </a:lnTo>
                        <a:lnTo>
                          <a:pt x="0" y="1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295" name="Freeform 927"/>
                  <p:cNvSpPr>
                    <a:spLocks/>
                  </p:cNvSpPr>
                  <p:nvPr/>
                </p:nvSpPr>
                <p:spPr bwMode="auto">
                  <a:xfrm>
                    <a:off x="3939" y="3106"/>
                    <a:ext cx="245" cy="97"/>
                  </a:xfrm>
                  <a:custGeom>
                    <a:avLst/>
                    <a:gdLst>
                      <a:gd name="T0" fmla="*/ 244 w 245"/>
                      <a:gd name="T1" fmla="*/ 78 h 97"/>
                      <a:gd name="T2" fmla="*/ 234 w 245"/>
                      <a:gd name="T3" fmla="*/ 85 h 97"/>
                      <a:gd name="T4" fmla="*/ 223 w 245"/>
                      <a:gd name="T5" fmla="*/ 90 h 97"/>
                      <a:gd name="T6" fmla="*/ 212 w 245"/>
                      <a:gd name="T7" fmla="*/ 94 h 97"/>
                      <a:gd name="T8" fmla="*/ 200 w 245"/>
                      <a:gd name="T9" fmla="*/ 96 h 97"/>
                      <a:gd name="T10" fmla="*/ 185 w 245"/>
                      <a:gd name="T11" fmla="*/ 96 h 97"/>
                      <a:gd name="T12" fmla="*/ 177 w 245"/>
                      <a:gd name="T13" fmla="*/ 93 h 97"/>
                      <a:gd name="T14" fmla="*/ 167 w 245"/>
                      <a:gd name="T15" fmla="*/ 90 h 97"/>
                      <a:gd name="T16" fmla="*/ 158 w 245"/>
                      <a:gd name="T17" fmla="*/ 87 h 97"/>
                      <a:gd name="T18" fmla="*/ 151 w 245"/>
                      <a:gd name="T19" fmla="*/ 82 h 97"/>
                      <a:gd name="T20" fmla="*/ 142 w 245"/>
                      <a:gd name="T21" fmla="*/ 74 h 97"/>
                      <a:gd name="T22" fmla="*/ 136 w 245"/>
                      <a:gd name="T23" fmla="*/ 66 h 97"/>
                      <a:gd name="T24" fmla="*/ 130 w 245"/>
                      <a:gd name="T25" fmla="*/ 59 h 97"/>
                      <a:gd name="T26" fmla="*/ 125 w 245"/>
                      <a:gd name="T27" fmla="*/ 53 h 97"/>
                      <a:gd name="T28" fmla="*/ 120 w 245"/>
                      <a:gd name="T29" fmla="*/ 46 h 97"/>
                      <a:gd name="T30" fmla="*/ 114 w 245"/>
                      <a:gd name="T31" fmla="*/ 37 h 97"/>
                      <a:gd name="T32" fmla="*/ 110 w 245"/>
                      <a:gd name="T33" fmla="*/ 30 h 97"/>
                      <a:gd name="T34" fmla="*/ 104 w 245"/>
                      <a:gd name="T35" fmla="*/ 24 h 97"/>
                      <a:gd name="T36" fmla="*/ 98 w 245"/>
                      <a:gd name="T37" fmla="*/ 18 h 97"/>
                      <a:gd name="T38" fmla="*/ 90 w 245"/>
                      <a:gd name="T39" fmla="*/ 13 h 97"/>
                      <a:gd name="T40" fmla="*/ 84 w 245"/>
                      <a:gd name="T41" fmla="*/ 10 h 97"/>
                      <a:gd name="T42" fmla="*/ 78 w 245"/>
                      <a:gd name="T43" fmla="*/ 6 h 97"/>
                      <a:gd name="T44" fmla="*/ 68 w 245"/>
                      <a:gd name="T45" fmla="*/ 3 h 97"/>
                      <a:gd name="T46" fmla="*/ 62 w 245"/>
                      <a:gd name="T47" fmla="*/ 2 h 97"/>
                      <a:gd name="T48" fmla="*/ 54 w 245"/>
                      <a:gd name="T49" fmla="*/ 0 h 97"/>
                      <a:gd name="T50" fmla="*/ 46 w 245"/>
                      <a:gd name="T51" fmla="*/ 1 h 97"/>
                      <a:gd name="T52" fmla="*/ 37 w 245"/>
                      <a:gd name="T53" fmla="*/ 2 h 97"/>
                      <a:gd name="T54" fmla="*/ 28 w 245"/>
                      <a:gd name="T55" fmla="*/ 2 h 97"/>
                      <a:gd name="T56" fmla="*/ 22 w 245"/>
                      <a:gd name="T57" fmla="*/ 5 h 97"/>
                      <a:gd name="T58" fmla="*/ 16 w 245"/>
                      <a:gd name="T59" fmla="*/ 7 h 97"/>
                      <a:gd name="T60" fmla="*/ 9 w 245"/>
                      <a:gd name="T61" fmla="*/ 12 h 97"/>
                      <a:gd name="T62" fmla="*/ 4 w 245"/>
                      <a:gd name="T63" fmla="*/ 16 h 97"/>
                      <a:gd name="T64" fmla="*/ 0 w 245"/>
                      <a:gd name="T65" fmla="*/ 18 h 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5" h="97">
                        <a:moveTo>
                          <a:pt x="244" y="78"/>
                        </a:moveTo>
                        <a:lnTo>
                          <a:pt x="234" y="85"/>
                        </a:lnTo>
                        <a:lnTo>
                          <a:pt x="223" y="90"/>
                        </a:lnTo>
                        <a:lnTo>
                          <a:pt x="212" y="94"/>
                        </a:lnTo>
                        <a:lnTo>
                          <a:pt x="200" y="96"/>
                        </a:lnTo>
                        <a:lnTo>
                          <a:pt x="185" y="96"/>
                        </a:lnTo>
                        <a:lnTo>
                          <a:pt x="177" y="93"/>
                        </a:lnTo>
                        <a:lnTo>
                          <a:pt x="167" y="90"/>
                        </a:lnTo>
                        <a:lnTo>
                          <a:pt x="158" y="87"/>
                        </a:lnTo>
                        <a:lnTo>
                          <a:pt x="151" y="82"/>
                        </a:lnTo>
                        <a:lnTo>
                          <a:pt x="142" y="74"/>
                        </a:lnTo>
                        <a:lnTo>
                          <a:pt x="136" y="66"/>
                        </a:lnTo>
                        <a:lnTo>
                          <a:pt x="130" y="59"/>
                        </a:lnTo>
                        <a:lnTo>
                          <a:pt x="125" y="53"/>
                        </a:lnTo>
                        <a:lnTo>
                          <a:pt x="120" y="46"/>
                        </a:lnTo>
                        <a:lnTo>
                          <a:pt x="114" y="37"/>
                        </a:lnTo>
                        <a:lnTo>
                          <a:pt x="110" y="30"/>
                        </a:lnTo>
                        <a:lnTo>
                          <a:pt x="104" y="24"/>
                        </a:lnTo>
                        <a:lnTo>
                          <a:pt x="98" y="18"/>
                        </a:lnTo>
                        <a:lnTo>
                          <a:pt x="90" y="13"/>
                        </a:lnTo>
                        <a:lnTo>
                          <a:pt x="84" y="10"/>
                        </a:lnTo>
                        <a:lnTo>
                          <a:pt x="78" y="6"/>
                        </a:lnTo>
                        <a:lnTo>
                          <a:pt x="68" y="3"/>
                        </a:lnTo>
                        <a:lnTo>
                          <a:pt x="62" y="2"/>
                        </a:lnTo>
                        <a:lnTo>
                          <a:pt x="54" y="0"/>
                        </a:lnTo>
                        <a:lnTo>
                          <a:pt x="46" y="1"/>
                        </a:lnTo>
                        <a:lnTo>
                          <a:pt x="37" y="2"/>
                        </a:lnTo>
                        <a:lnTo>
                          <a:pt x="28" y="2"/>
                        </a:lnTo>
                        <a:lnTo>
                          <a:pt x="22" y="5"/>
                        </a:lnTo>
                        <a:lnTo>
                          <a:pt x="16" y="7"/>
                        </a:lnTo>
                        <a:lnTo>
                          <a:pt x="9" y="12"/>
                        </a:lnTo>
                        <a:lnTo>
                          <a:pt x="4" y="16"/>
                        </a:lnTo>
                        <a:lnTo>
                          <a:pt x="0" y="1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59296" name="Group 928"/>
              <p:cNvGrpSpPr>
                <a:grpSpLocks/>
              </p:cNvGrpSpPr>
              <p:nvPr/>
            </p:nvGrpSpPr>
            <p:grpSpPr bwMode="auto">
              <a:xfrm>
                <a:off x="988" y="3105"/>
                <a:ext cx="2050" cy="98"/>
                <a:chOff x="988" y="3105"/>
                <a:chExt cx="2050" cy="98"/>
              </a:xfrm>
            </p:grpSpPr>
            <p:grpSp>
              <p:nvGrpSpPr>
                <p:cNvPr id="59297" name="Group 929"/>
                <p:cNvGrpSpPr>
                  <a:grpSpLocks/>
                </p:cNvGrpSpPr>
                <p:nvPr/>
              </p:nvGrpSpPr>
              <p:grpSpPr bwMode="auto">
                <a:xfrm>
                  <a:off x="1480" y="3105"/>
                  <a:ext cx="575" cy="98"/>
                  <a:chOff x="1480" y="3105"/>
                  <a:chExt cx="575" cy="98"/>
                </a:xfrm>
              </p:grpSpPr>
              <p:sp>
                <p:nvSpPr>
                  <p:cNvPr id="59298" name="Freeform 930"/>
                  <p:cNvSpPr>
                    <a:spLocks/>
                  </p:cNvSpPr>
                  <p:nvPr/>
                </p:nvSpPr>
                <p:spPr bwMode="auto">
                  <a:xfrm>
                    <a:off x="1808" y="3106"/>
                    <a:ext cx="247" cy="97"/>
                  </a:xfrm>
                  <a:custGeom>
                    <a:avLst/>
                    <a:gdLst>
                      <a:gd name="T0" fmla="*/ 246 w 247"/>
                      <a:gd name="T1" fmla="*/ 77 h 97"/>
                      <a:gd name="T2" fmla="*/ 236 w 247"/>
                      <a:gd name="T3" fmla="*/ 84 h 97"/>
                      <a:gd name="T4" fmla="*/ 225 w 247"/>
                      <a:gd name="T5" fmla="*/ 90 h 97"/>
                      <a:gd name="T6" fmla="*/ 212 w 247"/>
                      <a:gd name="T7" fmla="*/ 93 h 97"/>
                      <a:gd name="T8" fmla="*/ 201 w 247"/>
                      <a:gd name="T9" fmla="*/ 96 h 97"/>
                      <a:gd name="T10" fmla="*/ 188 w 247"/>
                      <a:gd name="T11" fmla="*/ 96 h 97"/>
                      <a:gd name="T12" fmla="*/ 178 w 247"/>
                      <a:gd name="T13" fmla="*/ 93 h 97"/>
                      <a:gd name="T14" fmla="*/ 167 w 247"/>
                      <a:gd name="T15" fmla="*/ 90 h 97"/>
                      <a:gd name="T16" fmla="*/ 160 w 247"/>
                      <a:gd name="T17" fmla="*/ 85 h 97"/>
                      <a:gd name="T18" fmla="*/ 152 w 247"/>
                      <a:gd name="T19" fmla="*/ 82 h 97"/>
                      <a:gd name="T20" fmla="*/ 143 w 247"/>
                      <a:gd name="T21" fmla="*/ 74 h 97"/>
                      <a:gd name="T22" fmla="*/ 137 w 247"/>
                      <a:gd name="T23" fmla="*/ 66 h 97"/>
                      <a:gd name="T24" fmla="*/ 131 w 247"/>
                      <a:gd name="T25" fmla="*/ 59 h 97"/>
                      <a:gd name="T26" fmla="*/ 126 w 247"/>
                      <a:gd name="T27" fmla="*/ 51 h 97"/>
                      <a:gd name="T28" fmla="*/ 121 w 247"/>
                      <a:gd name="T29" fmla="*/ 45 h 97"/>
                      <a:gd name="T30" fmla="*/ 115 w 247"/>
                      <a:gd name="T31" fmla="*/ 37 h 97"/>
                      <a:gd name="T32" fmla="*/ 109 w 247"/>
                      <a:gd name="T33" fmla="*/ 30 h 97"/>
                      <a:gd name="T34" fmla="*/ 105 w 247"/>
                      <a:gd name="T35" fmla="*/ 24 h 97"/>
                      <a:gd name="T36" fmla="*/ 98 w 247"/>
                      <a:gd name="T37" fmla="*/ 17 h 97"/>
                      <a:gd name="T38" fmla="*/ 91 w 247"/>
                      <a:gd name="T39" fmla="*/ 13 h 97"/>
                      <a:gd name="T40" fmla="*/ 85 w 247"/>
                      <a:gd name="T41" fmla="*/ 10 h 97"/>
                      <a:gd name="T42" fmla="*/ 78 w 247"/>
                      <a:gd name="T43" fmla="*/ 6 h 97"/>
                      <a:gd name="T44" fmla="*/ 69 w 247"/>
                      <a:gd name="T45" fmla="*/ 3 h 97"/>
                      <a:gd name="T46" fmla="*/ 62 w 247"/>
                      <a:gd name="T47" fmla="*/ 1 h 97"/>
                      <a:gd name="T48" fmla="*/ 55 w 247"/>
                      <a:gd name="T49" fmla="*/ 0 h 97"/>
                      <a:gd name="T50" fmla="*/ 46 w 247"/>
                      <a:gd name="T51" fmla="*/ 0 h 97"/>
                      <a:gd name="T52" fmla="*/ 37 w 247"/>
                      <a:gd name="T53" fmla="*/ 2 h 97"/>
                      <a:gd name="T54" fmla="*/ 28 w 247"/>
                      <a:gd name="T55" fmla="*/ 2 h 97"/>
                      <a:gd name="T56" fmla="*/ 22 w 247"/>
                      <a:gd name="T57" fmla="*/ 5 h 97"/>
                      <a:gd name="T58" fmla="*/ 16 w 247"/>
                      <a:gd name="T59" fmla="*/ 7 h 97"/>
                      <a:gd name="T60" fmla="*/ 9 w 247"/>
                      <a:gd name="T61" fmla="*/ 11 h 97"/>
                      <a:gd name="T62" fmla="*/ 4 w 247"/>
                      <a:gd name="T63" fmla="*/ 15 h 97"/>
                      <a:gd name="T64" fmla="*/ 0 w 247"/>
                      <a:gd name="T65" fmla="*/ 17 h 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7" h="97">
                        <a:moveTo>
                          <a:pt x="246" y="77"/>
                        </a:moveTo>
                        <a:lnTo>
                          <a:pt x="236" y="84"/>
                        </a:lnTo>
                        <a:lnTo>
                          <a:pt x="225" y="90"/>
                        </a:lnTo>
                        <a:lnTo>
                          <a:pt x="212" y="93"/>
                        </a:lnTo>
                        <a:lnTo>
                          <a:pt x="201" y="96"/>
                        </a:lnTo>
                        <a:lnTo>
                          <a:pt x="188" y="96"/>
                        </a:lnTo>
                        <a:lnTo>
                          <a:pt x="178" y="93"/>
                        </a:lnTo>
                        <a:lnTo>
                          <a:pt x="167" y="90"/>
                        </a:lnTo>
                        <a:lnTo>
                          <a:pt x="160" y="85"/>
                        </a:lnTo>
                        <a:lnTo>
                          <a:pt x="152" y="82"/>
                        </a:lnTo>
                        <a:lnTo>
                          <a:pt x="143" y="74"/>
                        </a:lnTo>
                        <a:lnTo>
                          <a:pt x="137" y="66"/>
                        </a:lnTo>
                        <a:lnTo>
                          <a:pt x="131" y="59"/>
                        </a:lnTo>
                        <a:lnTo>
                          <a:pt x="126" y="51"/>
                        </a:lnTo>
                        <a:lnTo>
                          <a:pt x="121" y="45"/>
                        </a:lnTo>
                        <a:lnTo>
                          <a:pt x="115" y="37"/>
                        </a:lnTo>
                        <a:lnTo>
                          <a:pt x="109" y="30"/>
                        </a:lnTo>
                        <a:lnTo>
                          <a:pt x="105" y="24"/>
                        </a:lnTo>
                        <a:lnTo>
                          <a:pt x="98" y="17"/>
                        </a:lnTo>
                        <a:lnTo>
                          <a:pt x="91" y="13"/>
                        </a:lnTo>
                        <a:lnTo>
                          <a:pt x="85" y="10"/>
                        </a:lnTo>
                        <a:lnTo>
                          <a:pt x="78" y="6"/>
                        </a:lnTo>
                        <a:lnTo>
                          <a:pt x="69" y="3"/>
                        </a:lnTo>
                        <a:lnTo>
                          <a:pt x="62" y="1"/>
                        </a:lnTo>
                        <a:lnTo>
                          <a:pt x="55" y="0"/>
                        </a:lnTo>
                        <a:lnTo>
                          <a:pt x="46" y="0"/>
                        </a:lnTo>
                        <a:lnTo>
                          <a:pt x="37" y="2"/>
                        </a:lnTo>
                        <a:lnTo>
                          <a:pt x="28" y="2"/>
                        </a:lnTo>
                        <a:lnTo>
                          <a:pt x="22" y="5"/>
                        </a:lnTo>
                        <a:lnTo>
                          <a:pt x="16" y="7"/>
                        </a:lnTo>
                        <a:lnTo>
                          <a:pt x="9" y="11"/>
                        </a:lnTo>
                        <a:lnTo>
                          <a:pt x="4" y="15"/>
                        </a:lnTo>
                        <a:lnTo>
                          <a:pt x="0" y="17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299" name="Freeform 931"/>
                  <p:cNvSpPr>
                    <a:spLocks/>
                  </p:cNvSpPr>
                  <p:nvPr/>
                </p:nvSpPr>
                <p:spPr bwMode="auto">
                  <a:xfrm>
                    <a:off x="1644" y="3105"/>
                    <a:ext cx="244" cy="98"/>
                  </a:xfrm>
                  <a:custGeom>
                    <a:avLst/>
                    <a:gdLst>
                      <a:gd name="T0" fmla="*/ 243 w 244"/>
                      <a:gd name="T1" fmla="*/ 78 h 98"/>
                      <a:gd name="T2" fmla="*/ 233 w 244"/>
                      <a:gd name="T3" fmla="*/ 85 h 98"/>
                      <a:gd name="T4" fmla="*/ 222 w 244"/>
                      <a:gd name="T5" fmla="*/ 90 h 98"/>
                      <a:gd name="T6" fmla="*/ 210 w 244"/>
                      <a:gd name="T7" fmla="*/ 94 h 98"/>
                      <a:gd name="T8" fmla="*/ 199 w 244"/>
                      <a:gd name="T9" fmla="*/ 97 h 98"/>
                      <a:gd name="T10" fmla="*/ 186 w 244"/>
                      <a:gd name="T11" fmla="*/ 97 h 98"/>
                      <a:gd name="T12" fmla="*/ 176 w 244"/>
                      <a:gd name="T13" fmla="*/ 94 h 98"/>
                      <a:gd name="T14" fmla="*/ 165 w 244"/>
                      <a:gd name="T15" fmla="*/ 90 h 98"/>
                      <a:gd name="T16" fmla="*/ 158 w 244"/>
                      <a:gd name="T17" fmla="*/ 86 h 98"/>
                      <a:gd name="T18" fmla="*/ 150 w 244"/>
                      <a:gd name="T19" fmla="*/ 81 h 98"/>
                      <a:gd name="T20" fmla="*/ 142 w 244"/>
                      <a:gd name="T21" fmla="*/ 75 h 98"/>
                      <a:gd name="T22" fmla="*/ 135 w 244"/>
                      <a:gd name="T23" fmla="*/ 68 h 98"/>
                      <a:gd name="T24" fmla="*/ 129 w 244"/>
                      <a:gd name="T25" fmla="*/ 60 h 98"/>
                      <a:gd name="T26" fmla="*/ 124 w 244"/>
                      <a:gd name="T27" fmla="*/ 52 h 98"/>
                      <a:gd name="T28" fmla="*/ 119 w 244"/>
                      <a:gd name="T29" fmla="*/ 46 h 98"/>
                      <a:gd name="T30" fmla="*/ 114 w 244"/>
                      <a:gd name="T31" fmla="*/ 37 h 98"/>
                      <a:gd name="T32" fmla="*/ 109 w 244"/>
                      <a:gd name="T33" fmla="*/ 30 h 98"/>
                      <a:gd name="T34" fmla="*/ 103 w 244"/>
                      <a:gd name="T35" fmla="*/ 23 h 98"/>
                      <a:gd name="T36" fmla="*/ 97 w 244"/>
                      <a:gd name="T37" fmla="*/ 17 h 98"/>
                      <a:gd name="T38" fmla="*/ 90 w 244"/>
                      <a:gd name="T39" fmla="*/ 13 h 98"/>
                      <a:gd name="T40" fmla="*/ 84 w 244"/>
                      <a:gd name="T41" fmla="*/ 10 h 98"/>
                      <a:gd name="T42" fmla="*/ 77 w 244"/>
                      <a:gd name="T43" fmla="*/ 6 h 98"/>
                      <a:gd name="T44" fmla="*/ 68 w 244"/>
                      <a:gd name="T45" fmla="*/ 3 h 98"/>
                      <a:gd name="T46" fmla="*/ 62 w 244"/>
                      <a:gd name="T47" fmla="*/ 1 h 98"/>
                      <a:gd name="T48" fmla="*/ 54 w 244"/>
                      <a:gd name="T49" fmla="*/ 0 h 98"/>
                      <a:gd name="T50" fmla="*/ 46 w 244"/>
                      <a:gd name="T51" fmla="*/ 0 h 98"/>
                      <a:gd name="T52" fmla="*/ 36 w 244"/>
                      <a:gd name="T53" fmla="*/ 2 h 98"/>
                      <a:gd name="T54" fmla="*/ 28 w 244"/>
                      <a:gd name="T55" fmla="*/ 2 h 98"/>
                      <a:gd name="T56" fmla="*/ 22 w 244"/>
                      <a:gd name="T57" fmla="*/ 5 h 98"/>
                      <a:gd name="T58" fmla="*/ 16 w 244"/>
                      <a:gd name="T59" fmla="*/ 7 h 98"/>
                      <a:gd name="T60" fmla="*/ 8 w 244"/>
                      <a:gd name="T61" fmla="*/ 12 h 98"/>
                      <a:gd name="T62" fmla="*/ 4 w 244"/>
                      <a:gd name="T63" fmla="*/ 16 h 98"/>
                      <a:gd name="T64" fmla="*/ 0 w 244"/>
                      <a:gd name="T65" fmla="*/ 18 h 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4" h="98">
                        <a:moveTo>
                          <a:pt x="243" y="78"/>
                        </a:moveTo>
                        <a:lnTo>
                          <a:pt x="233" y="85"/>
                        </a:lnTo>
                        <a:lnTo>
                          <a:pt x="222" y="90"/>
                        </a:lnTo>
                        <a:lnTo>
                          <a:pt x="210" y="94"/>
                        </a:lnTo>
                        <a:lnTo>
                          <a:pt x="199" y="97"/>
                        </a:lnTo>
                        <a:lnTo>
                          <a:pt x="186" y="97"/>
                        </a:lnTo>
                        <a:lnTo>
                          <a:pt x="176" y="94"/>
                        </a:lnTo>
                        <a:lnTo>
                          <a:pt x="165" y="90"/>
                        </a:lnTo>
                        <a:lnTo>
                          <a:pt x="158" y="86"/>
                        </a:lnTo>
                        <a:lnTo>
                          <a:pt x="150" y="81"/>
                        </a:lnTo>
                        <a:lnTo>
                          <a:pt x="142" y="75"/>
                        </a:lnTo>
                        <a:lnTo>
                          <a:pt x="135" y="68"/>
                        </a:lnTo>
                        <a:lnTo>
                          <a:pt x="129" y="60"/>
                        </a:lnTo>
                        <a:lnTo>
                          <a:pt x="124" y="52"/>
                        </a:lnTo>
                        <a:lnTo>
                          <a:pt x="119" y="46"/>
                        </a:lnTo>
                        <a:lnTo>
                          <a:pt x="114" y="37"/>
                        </a:lnTo>
                        <a:lnTo>
                          <a:pt x="109" y="30"/>
                        </a:lnTo>
                        <a:lnTo>
                          <a:pt x="103" y="23"/>
                        </a:lnTo>
                        <a:lnTo>
                          <a:pt x="97" y="17"/>
                        </a:lnTo>
                        <a:lnTo>
                          <a:pt x="90" y="13"/>
                        </a:lnTo>
                        <a:lnTo>
                          <a:pt x="84" y="10"/>
                        </a:lnTo>
                        <a:lnTo>
                          <a:pt x="77" y="6"/>
                        </a:lnTo>
                        <a:lnTo>
                          <a:pt x="68" y="3"/>
                        </a:lnTo>
                        <a:lnTo>
                          <a:pt x="62" y="1"/>
                        </a:lnTo>
                        <a:lnTo>
                          <a:pt x="54" y="0"/>
                        </a:lnTo>
                        <a:lnTo>
                          <a:pt x="46" y="0"/>
                        </a:lnTo>
                        <a:lnTo>
                          <a:pt x="36" y="2"/>
                        </a:lnTo>
                        <a:lnTo>
                          <a:pt x="28" y="2"/>
                        </a:lnTo>
                        <a:lnTo>
                          <a:pt x="22" y="5"/>
                        </a:lnTo>
                        <a:lnTo>
                          <a:pt x="16" y="7"/>
                        </a:lnTo>
                        <a:lnTo>
                          <a:pt x="8" y="12"/>
                        </a:lnTo>
                        <a:lnTo>
                          <a:pt x="4" y="16"/>
                        </a:lnTo>
                        <a:lnTo>
                          <a:pt x="0" y="1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300" name="Freeform 932"/>
                  <p:cNvSpPr>
                    <a:spLocks/>
                  </p:cNvSpPr>
                  <p:nvPr/>
                </p:nvSpPr>
                <p:spPr bwMode="auto">
                  <a:xfrm>
                    <a:off x="1480" y="3106"/>
                    <a:ext cx="244" cy="97"/>
                  </a:xfrm>
                  <a:custGeom>
                    <a:avLst/>
                    <a:gdLst>
                      <a:gd name="T0" fmla="*/ 243 w 244"/>
                      <a:gd name="T1" fmla="*/ 78 h 97"/>
                      <a:gd name="T2" fmla="*/ 233 w 244"/>
                      <a:gd name="T3" fmla="*/ 85 h 97"/>
                      <a:gd name="T4" fmla="*/ 222 w 244"/>
                      <a:gd name="T5" fmla="*/ 90 h 97"/>
                      <a:gd name="T6" fmla="*/ 210 w 244"/>
                      <a:gd name="T7" fmla="*/ 94 h 97"/>
                      <a:gd name="T8" fmla="*/ 199 w 244"/>
                      <a:gd name="T9" fmla="*/ 96 h 97"/>
                      <a:gd name="T10" fmla="*/ 186 w 244"/>
                      <a:gd name="T11" fmla="*/ 96 h 97"/>
                      <a:gd name="T12" fmla="*/ 176 w 244"/>
                      <a:gd name="T13" fmla="*/ 93 h 97"/>
                      <a:gd name="T14" fmla="*/ 165 w 244"/>
                      <a:gd name="T15" fmla="*/ 90 h 97"/>
                      <a:gd name="T16" fmla="*/ 158 w 244"/>
                      <a:gd name="T17" fmla="*/ 87 h 97"/>
                      <a:gd name="T18" fmla="*/ 150 w 244"/>
                      <a:gd name="T19" fmla="*/ 82 h 97"/>
                      <a:gd name="T20" fmla="*/ 142 w 244"/>
                      <a:gd name="T21" fmla="*/ 74 h 97"/>
                      <a:gd name="T22" fmla="*/ 135 w 244"/>
                      <a:gd name="T23" fmla="*/ 66 h 97"/>
                      <a:gd name="T24" fmla="*/ 129 w 244"/>
                      <a:gd name="T25" fmla="*/ 59 h 97"/>
                      <a:gd name="T26" fmla="*/ 124 w 244"/>
                      <a:gd name="T27" fmla="*/ 53 h 97"/>
                      <a:gd name="T28" fmla="*/ 119 w 244"/>
                      <a:gd name="T29" fmla="*/ 46 h 97"/>
                      <a:gd name="T30" fmla="*/ 114 w 244"/>
                      <a:gd name="T31" fmla="*/ 37 h 97"/>
                      <a:gd name="T32" fmla="*/ 109 w 244"/>
                      <a:gd name="T33" fmla="*/ 30 h 97"/>
                      <a:gd name="T34" fmla="*/ 104 w 244"/>
                      <a:gd name="T35" fmla="*/ 24 h 97"/>
                      <a:gd name="T36" fmla="*/ 97 w 244"/>
                      <a:gd name="T37" fmla="*/ 18 h 97"/>
                      <a:gd name="T38" fmla="*/ 90 w 244"/>
                      <a:gd name="T39" fmla="*/ 13 h 97"/>
                      <a:gd name="T40" fmla="*/ 84 w 244"/>
                      <a:gd name="T41" fmla="*/ 10 h 97"/>
                      <a:gd name="T42" fmla="*/ 77 w 244"/>
                      <a:gd name="T43" fmla="*/ 6 h 97"/>
                      <a:gd name="T44" fmla="*/ 68 w 244"/>
                      <a:gd name="T45" fmla="*/ 3 h 97"/>
                      <a:gd name="T46" fmla="*/ 62 w 244"/>
                      <a:gd name="T47" fmla="*/ 2 h 97"/>
                      <a:gd name="T48" fmla="*/ 54 w 244"/>
                      <a:gd name="T49" fmla="*/ 0 h 97"/>
                      <a:gd name="T50" fmla="*/ 46 w 244"/>
                      <a:gd name="T51" fmla="*/ 1 h 97"/>
                      <a:gd name="T52" fmla="*/ 37 w 244"/>
                      <a:gd name="T53" fmla="*/ 2 h 97"/>
                      <a:gd name="T54" fmla="*/ 28 w 244"/>
                      <a:gd name="T55" fmla="*/ 2 h 97"/>
                      <a:gd name="T56" fmla="*/ 22 w 244"/>
                      <a:gd name="T57" fmla="*/ 5 h 97"/>
                      <a:gd name="T58" fmla="*/ 16 w 244"/>
                      <a:gd name="T59" fmla="*/ 7 h 97"/>
                      <a:gd name="T60" fmla="*/ 9 w 244"/>
                      <a:gd name="T61" fmla="*/ 12 h 97"/>
                      <a:gd name="T62" fmla="*/ 4 w 244"/>
                      <a:gd name="T63" fmla="*/ 16 h 97"/>
                      <a:gd name="T64" fmla="*/ 0 w 244"/>
                      <a:gd name="T65" fmla="*/ 18 h 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4" h="97">
                        <a:moveTo>
                          <a:pt x="243" y="78"/>
                        </a:moveTo>
                        <a:lnTo>
                          <a:pt x="233" y="85"/>
                        </a:lnTo>
                        <a:lnTo>
                          <a:pt x="222" y="90"/>
                        </a:lnTo>
                        <a:lnTo>
                          <a:pt x="210" y="94"/>
                        </a:lnTo>
                        <a:lnTo>
                          <a:pt x="199" y="96"/>
                        </a:lnTo>
                        <a:lnTo>
                          <a:pt x="186" y="96"/>
                        </a:lnTo>
                        <a:lnTo>
                          <a:pt x="176" y="93"/>
                        </a:lnTo>
                        <a:lnTo>
                          <a:pt x="165" y="90"/>
                        </a:lnTo>
                        <a:lnTo>
                          <a:pt x="158" y="87"/>
                        </a:lnTo>
                        <a:lnTo>
                          <a:pt x="150" y="82"/>
                        </a:lnTo>
                        <a:lnTo>
                          <a:pt x="142" y="74"/>
                        </a:lnTo>
                        <a:lnTo>
                          <a:pt x="135" y="66"/>
                        </a:lnTo>
                        <a:lnTo>
                          <a:pt x="129" y="59"/>
                        </a:lnTo>
                        <a:lnTo>
                          <a:pt x="124" y="53"/>
                        </a:lnTo>
                        <a:lnTo>
                          <a:pt x="119" y="46"/>
                        </a:lnTo>
                        <a:lnTo>
                          <a:pt x="114" y="37"/>
                        </a:lnTo>
                        <a:lnTo>
                          <a:pt x="109" y="30"/>
                        </a:lnTo>
                        <a:lnTo>
                          <a:pt x="104" y="24"/>
                        </a:lnTo>
                        <a:lnTo>
                          <a:pt x="97" y="18"/>
                        </a:lnTo>
                        <a:lnTo>
                          <a:pt x="90" y="13"/>
                        </a:lnTo>
                        <a:lnTo>
                          <a:pt x="84" y="10"/>
                        </a:lnTo>
                        <a:lnTo>
                          <a:pt x="77" y="6"/>
                        </a:lnTo>
                        <a:lnTo>
                          <a:pt x="68" y="3"/>
                        </a:lnTo>
                        <a:lnTo>
                          <a:pt x="62" y="2"/>
                        </a:lnTo>
                        <a:lnTo>
                          <a:pt x="54" y="0"/>
                        </a:lnTo>
                        <a:lnTo>
                          <a:pt x="46" y="1"/>
                        </a:lnTo>
                        <a:lnTo>
                          <a:pt x="37" y="2"/>
                        </a:lnTo>
                        <a:lnTo>
                          <a:pt x="28" y="2"/>
                        </a:lnTo>
                        <a:lnTo>
                          <a:pt x="22" y="5"/>
                        </a:lnTo>
                        <a:lnTo>
                          <a:pt x="16" y="7"/>
                        </a:lnTo>
                        <a:lnTo>
                          <a:pt x="9" y="12"/>
                        </a:lnTo>
                        <a:lnTo>
                          <a:pt x="4" y="16"/>
                        </a:lnTo>
                        <a:lnTo>
                          <a:pt x="0" y="1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9301" name="Group 933"/>
                <p:cNvGrpSpPr>
                  <a:grpSpLocks/>
                </p:cNvGrpSpPr>
                <p:nvPr/>
              </p:nvGrpSpPr>
              <p:grpSpPr bwMode="auto">
                <a:xfrm>
                  <a:off x="988" y="3105"/>
                  <a:ext cx="574" cy="98"/>
                  <a:chOff x="988" y="3105"/>
                  <a:chExt cx="574" cy="98"/>
                </a:xfrm>
              </p:grpSpPr>
              <p:sp>
                <p:nvSpPr>
                  <p:cNvPr id="59302" name="Freeform 934"/>
                  <p:cNvSpPr>
                    <a:spLocks/>
                  </p:cNvSpPr>
                  <p:nvPr/>
                </p:nvSpPr>
                <p:spPr bwMode="auto">
                  <a:xfrm>
                    <a:off x="1316" y="3106"/>
                    <a:ext cx="246" cy="97"/>
                  </a:xfrm>
                  <a:custGeom>
                    <a:avLst/>
                    <a:gdLst>
                      <a:gd name="T0" fmla="*/ 245 w 246"/>
                      <a:gd name="T1" fmla="*/ 77 h 97"/>
                      <a:gd name="T2" fmla="*/ 235 w 246"/>
                      <a:gd name="T3" fmla="*/ 84 h 97"/>
                      <a:gd name="T4" fmla="*/ 224 w 246"/>
                      <a:gd name="T5" fmla="*/ 90 h 97"/>
                      <a:gd name="T6" fmla="*/ 213 w 246"/>
                      <a:gd name="T7" fmla="*/ 93 h 97"/>
                      <a:gd name="T8" fmla="*/ 200 w 246"/>
                      <a:gd name="T9" fmla="*/ 96 h 97"/>
                      <a:gd name="T10" fmla="*/ 187 w 246"/>
                      <a:gd name="T11" fmla="*/ 96 h 97"/>
                      <a:gd name="T12" fmla="*/ 177 w 246"/>
                      <a:gd name="T13" fmla="*/ 93 h 97"/>
                      <a:gd name="T14" fmla="*/ 168 w 246"/>
                      <a:gd name="T15" fmla="*/ 90 h 97"/>
                      <a:gd name="T16" fmla="*/ 159 w 246"/>
                      <a:gd name="T17" fmla="*/ 85 h 97"/>
                      <a:gd name="T18" fmla="*/ 152 w 246"/>
                      <a:gd name="T19" fmla="*/ 82 h 97"/>
                      <a:gd name="T20" fmla="*/ 142 w 246"/>
                      <a:gd name="T21" fmla="*/ 74 h 97"/>
                      <a:gd name="T22" fmla="*/ 136 w 246"/>
                      <a:gd name="T23" fmla="*/ 66 h 97"/>
                      <a:gd name="T24" fmla="*/ 130 w 246"/>
                      <a:gd name="T25" fmla="*/ 59 h 97"/>
                      <a:gd name="T26" fmla="*/ 125 w 246"/>
                      <a:gd name="T27" fmla="*/ 51 h 97"/>
                      <a:gd name="T28" fmla="*/ 120 w 246"/>
                      <a:gd name="T29" fmla="*/ 45 h 97"/>
                      <a:gd name="T30" fmla="*/ 115 w 246"/>
                      <a:gd name="T31" fmla="*/ 37 h 97"/>
                      <a:gd name="T32" fmla="*/ 110 w 246"/>
                      <a:gd name="T33" fmla="*/ 30 h 97"/>
                      <a:gd name="T34" fmla="*/ 104 w 246"/>
                      <a:gd name="T35" fmla="*/ 24 h 97"/>
                      <a:gd name="T36" fmla="*/ 98 w 246"/>
                      <a:gd name="T37" fmla="*/ 17 h 97"/>
                      <a:gd name="T38" fmla="*/ 91 w 246"/>
                      <a:gd name="T39" fmla="*/ 13 h 97"/>
                      <a:gd name="T40" fmla="*/ 84 w 246"/>
                      <a:gd name="T41" fmla="*/ 10 h 97"/>
                      <a:gd name="T42" fmla="*/ 78 w 246"/>
                      <a:gd name="T43" fmla="*/ 6 h 97"/>
                      <a:gd name="T44" fmla="*/ 68 w 246"/>
                      <a:gd name="T45" fmla="*/ 3 h 97"/>
                      <a:gd name="T46" fmla="*/ 62 w 246"/>
                      <a:gd name="T47" fmla="*/ 1 h 97"/>
                      <a:gd name="T48" fmla="*/ 54 w 246"/>
                      <a:gd name="T49" fmla="*/ 0 h 97"/>
                      <a:gd name="T50" fmla="*/ 46 w 246"/>
                      <a:gd name="T51" fmla="*/ 0 h 97"/>
                      <a:gd name="T52" fmla="*/ 37 w 246"/>
                      <a:gd name="T53" fmla="*/ 2 h 97"/>
                      <a:gd name="T54" fmla="*/ 28 w 246"/>
                      <a:gd name="T55" fmla="*/ 2 h 97"/>
                      <a:gd name="T56" fmla="*/ 22 w 246"/>
                      <a:gd name="T57" fmla="*/ 5 h 97"/>
                      <a:gd name="T58" fmla="*/ 16 w 246"/>
                      <a:gd name="T59" fmla="*/ 7 h 97"/>
                      <a:gd name="T60" fmla="*/ 9 w 246"/>
                      <a:gd name="T61" fmla="*/ 11 h 97"/>
                      <a:gd name="T62" fmla="*/ 4 w 246"/>
                      <a:gd name="T63" fmla="*/ 15 h 97"/>
                      <a:gd name="T64" fmla="*/ 0 w 246"/>
                      <a:gd name="T65" fmla="*/ 17 h 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6" h="97">
                        <a:moveTo>
                          <a:pt x="245" y="77"/>
                        </a:moveTo>
                        <a:lnTo>
                          <a:pt x="235" y="84"/>
                        </a:lnTo>
                        <a:lnTo>
                          <a:pt x="224" y="90"/>
                        </a:lnTo>
                        <a:lnTo>
                          <a:pt x="213" y="93"/>
                        </a:lnTo>
                        <a:lnTo>
                          <a:pt x="200" y="96"/>
                        </a:lnTo>
                        <a:lnTo>
                          <a:pt x="187" y="96"/>
                        </a:lnTo>
                        <a:lnTo>
                          <a:pt x="177" y="93"/>
                        </a:lnTo>
                        <a:lnTo>
                          <a:pt x="168" y="90"/>
                        </a:lnTo>
                        <a:lnTo>
                          <a:pt x="159" y="85"/>
                        </a:lnTo>
                        <a:lnTo>
                          <a:pt x="152" y="82"/>
                        </a:lnTo>
                        <a:lnTo>
                          <a:pt x="142" y="74"/>
                        </a:lnTo>
                        <a:lnTo>
                          <a:pt x="136" y="66"/>
                        </a:lnTo>
                        <a:lnTo>
                          <a:pt x="130" y="59"/>
                        </a:lnTo>
                        <a:lnTo>
                          <a:pt x="125" y="51"/>
                        </a:lnTo>
                        <a:lnTo>
                          <a:pt x="120" y="45"/>
                        </a:lnTo>
                        <a:lnTo>
                          <a:pt x="115" y="37"/>
                        </a:lnTo>
                        <a:lnTo>
                          <a:pt x="110" y="30"/>
                        </a:lnTo>
                        <a:lnTo>
                          <a:pt x="104" y="24"/>
                        </a:lnTo>
                        <a:lnTo>
                          <a:pt x="98" y="17"/>
                        </a:lnTo>
                        <a:lnTo>
                          <a:pt x="91" y="13"/>
                        </a:lnTo>
                        <a:lnTo>
                          <a:pt x="84" y="10"/>
                        </a:lnTo>
                        <a:lnTo>
                          <a:pt x="78" y="6"/>
                        </a:lnTo>
                        <a:lnTo>
                          <a:pt x="68" y="3"/>
                        </a:lnTo>
                        <a:lnTo>
                          <a:pt x="62" y="1"/>
                        </a:lnTo>
                        <a:lnTo>
                          <a:pt x="54" y="0"/>
                        </a:lnTo>
                        <a:lnTo>
                          <a:pt x="46" y="0"/>
                        </a:lnTo>
                        <a:lnTo>
                          <a:pt x="37" y="2"/>
                        </a:lnTo>
                        <a:lnTo>
                          <a:pt x="28" y="2"/>
                        </a:lnTo>
                        <a:lnTo>
                          <a:pt x="22" y="5"/>
                        </a:lnTo>
                        <a:lnTo>
                          <a:pt x="16" y="7"/>
                        </a:lnTo>
                        <a:lnTo>
                          <a:pt x="9" y="11"/>
                        </a:lnTo>
                        <a:lnTo>
                          <a:pt x="4" y="15"/>
                        </a:lnTo>
                        <a:lnTo>
                          <a:pt x="0" y="17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303" name="Freeform 935"/>
                  <p:cNvSpPr>
                    <a:spLocks/>
                  </p:cNvSpPr>
                  <p:nvPr/>
                </p:nvSpPr>
                <p:spPr bwMode="auto">
                  <a:xfrm>
                    <a:off x="1153" y="3105"/>
                    <a:ext cx="244" cy="98"/>
                  </a:xfrm>
                  <a:custGeom>
                    <a:avLst/>
                    <a:gdLst>
                      <a:gd name="T0" fmla="*/ 243 w 244"/>
                      <a:gd name="T1" fmla="*/ 78 h 98"/>
                      <a:gd name="T2" fmla="*/ 233 w 244"/>
                      <a:gd name="T3" fmla="*/ 85 h 98"/>
                      <a:gd name="T4" fmla="*/ 222 w 244"/>
                      <a:gd name="T5" fmla="*/ 90 h 98"/>
                      <a:gd name="T6" fmla="*/ 210 w 244"/>
                      <a:gd name="T7" fmla="*/ 94 h 98"/>
                      <a:gd name="T8" fmla="*/ 199 w 244"/>
                      <a:gd name="T9" fmla="*/ 97 h 98"/>
                      <a:gd name="T10" fmla="*/ 186 w 244"/>
                      <a:gd name="T11" fmla="*/ 97 h 98"/>
                      <a:gd name="T12" fmla="*/ 176 w 244"/>
                      <a:gd name="T13" fmla="*/ 94 h 98"/>
                      <a:gd name="T14" fmla="*/ 165 w 244"/>
                      <a:gd name="T15" fmla="*/ 90 h 98"/>
                      <a:gd name="T16" fmla="*/ 158 w 244"/>
                      <a:gd name="T17" fmla="*/ 86 h 98"/>
                      <a:gd name="T18" fmla="*/ 150 w 244"/>
                      <a:gd name="T19" fmla="*/ 81 h 98"/>
                      <a:gd name="T20" fmla="*/ 142 w 244"/>
                      <a:gd name="T21" fmla="*/ 75 h 98"/>
                      <a:gd name="T22" fmla="*/ 135 w 244"/>
                      <a:gd name="T23" fmla="*/ 68 h 98"/>
                      <a:gd name="T24" fmla="*/ 129 w 244"/>
                      <a:gd name="T25" fmla="*/ 60 h 98"/>
                      <a:gd name="T26" fmla="*/ 124 w 244"/>
                      <a:gd name="T27" fmla="*/ 52 h 98"/>
                      <a:gd name="T28" fmla="*/ 119 w 244"/>
                      <a:gd name="T29" fmla="*/ 46 h 98"/>
                      <a:gd name="T30" fmla="*/ 114 w 244"/>
                      <a:gd name="T31" fmla="*/ 37 h 98"/>
                      <a:gd name="T32" fmla="*/ 109 w 244"/>
                      <a:gd name="T33" fmla="*/ 30 h 98"/>
                      <a:gd name="T34" fmla="*/ 103 w 244"/>
                      <a:gd name="T35" fmla="*/ 23 h 98"/>
                      <a:gd name="T36" fmla="*/ 97 w 244"/>
                      <a:gd name="T37" fmla="*/ 17 h 98"/>
                      <a:gd name="T38" fmla="*/ 90 w 244"/>
                      <a:gd name="T39" fmla="*/ 13 h 98"/>
                      <a:gd name="T40" fmla="*/ 84 w 244"/>
                      <a:gd name="T41" fmla="*/ 10 h 98"/>
                      <a:gd name="T42" fmla="*/ 77 w 244"/>
                      <a:gd name="T43" fmla="*/ 6 h 98"/>
                      <a:gd name="T44" fmla="*/ 68 w 244"/>
                      <a:gd name="T45" fmla="*/ 3 h 98"/>
                      <a:gd name="T46" fmla="*/ 62 w 244"/>
                      <a:gd name="T47" fmla="*/ 1 h 98"/>
                      <a:gd name="T48" fmla="*/ 54 w 244"/>
                      <a:gd name="T49" fmla="*/ 0 h 98"/>
                      <a:gd name="T50" fmla="*/ 46 w 244"/>
                      <a:gd name="T51" fmla="*/ 0 h 98"/>
                      <a:gd name="T52" fmla="*/ 36 w 244"/>
                      <a:gd name="T53" fmla="*/ 2 h 98"/>
                      <a:gd name="T54" fmla="*/ 28 w 244"/>
                      <a:gd name="T55" fmla="*/ 2 h 98"/>
                      <a:gd name="T56" fmla="*/ 22 w 244"/>
                      <a:gd name="T57" fmla="*/ 5 h 98"/>
                      <a:gd name="T58" fmla="*/ 16 w 244"/>
                      <a:gd name="T59" fmla="*/ 7 h 98"/>
                      <a:gd name="T60" fmla="*/ 8 w 244"/>
                      <a:gd name="T61" fmla="*/ 12 h 98"/>
                      <a:gd name="T62" fmla="*/ 4 w 244"/>
                      <a:gd name="T63" fmla="*/ 16 h 98"/>
                      <a:gd name="T64" fmla="*/ 0 w 244"/>
                      <a:gd name="T65" fmla="*/ 18 h 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4" h="98">
                        <a:moveTo>
                          <a:pt x="243" y="78"/>
                        </a:moveTo>
                        <a:lnTo>
                          <a:pt x="233" y="85"/>
                        </a:lnTo>
                        <a:lnTo>
                          <a:pt x="222" y="90"/>
                        </a:lnTo>
                        <a:lnTo>
                          <a:pt x="210" y="94"/>
                        </a:lnTo>
                        <a:lnTo>
                          <a:pt x="199" y="97"/>
                        </a:lnTo>
                        <a:lnTo>
                          <a:pt x="186" y="97"/>
                        </a:lnTo>
                        <a:lnTo>
                          <a:pt x="176" y="94"/>
                        </a:lnTo>
                        <a:lnTo>
                          <a:pt x="165" y="90"/>
                        </a:lnTo>
                        <a:lnTo>
                          <a:pt x="158" y="86"/>
                        </a:lnTo>
                        <a:lnTo>
                          <a:pt x="150" y="81"/>
                        </a:lnTo>
                        <a:lnTo>
                          <a:pt x="142" y="75"/>
                        </a:lnTo>
                        <a:lnTo>
                          <a:pt x="135" y="68"/>
                        </a:lnTo>
                        <a:lnTo>
                          <a:pt x="129" y="60"/>
                        </a:lnTo>
                        <a:lnTo>
                          <a:pt x="124" y="52"/>
                        </a:lnTo>
                        <a:lnTo>
                          <a:pt x="119" y="46"/>
                        </a:lnTo>
                        <a:lnTo>
                          <a:pt x="114" y="37"/>
                        </a:lnTo>
                        <a:lnTo>
                          <a:pt x="109" y="30"/>
                        </a:lnTo>
                        <a:lnTo>
                          <a:pt x="103" y="23"/>
                        </a:lnTo>
                        <a:lnTo>
                          <a:pt x="97" y="17"/>
                        </a:lnTo>
                        <a:lnTo>
                          <a:pt x="90" y="13"/>
                        </a:lnTo>
                        <a:lnTo>
                          <a:pt x="84" y="10"/>
                        </a:lnTo>
                        <a:lnTo>
                          <a:pt x="77" y="6"/>
                        </a:lnTo>
                        <a:lnTo>
                          <a:pt x="68" y="3"/>
                        </a:lnTo>
                        <a:lnTo>
                          <a:pt x="62" y="1"/>
                        </a:lnTo>
                        <a:lnTo>
                          <a:pt x="54" y="0"/>
                        </a:lnTo>
                        <a:lnTo>
                          <a:pt x="46" y="0"/>
                        </a:lnTo>
                        <a:lnTo>
                          <a:pt x="36" y="2"/>
                        </a:lnTo>
                        <a:lnTo>
                          <a:pt x="28" y="2"/>
                        </a:lnTo>
                        <a:lnTo>
                          <a:pt x="22" y="5"/>
                        </a:lnTo>
                        <a:lnTo>
                          <a:pt x="16" y="7"/>
                        </a:lnTo>
                        <a:lnTo>
                          <a:pt x="8" y="12"/>
                        </a:lnTo>
                        <a:lnTo>
                          <a:pt x="4" y="16"/>
                        </a:lnTo>
                        <a:lnTo>
                          <a:pt x="0" y="1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304" name="Freeform 936"/>
                  <p:cNvSpPr>
                    <a:spLocks/>
                  </p:cNvSpPr>
                  <p:nvPr/>
                </p:nvSpPr>
                <p:spPr bwMode="auto">
                  <a:xfrm>
                    <a:off x="988" y="3106"/>
                    <a:ext cx="245" cy="97"/>
                  </a:xfrm>
                  <a:custGeom>
                    <a:avLst/>
                    <a:gdLst>
                      <a:gd name="T0" fmla="*/ 244 w 245"/>
                      <a:gd name="T1" fmla="*/ 78 h 97"/>
                      <a:gd name="T2" fmla="*/ 234 w 245"/>
                      <a:gd name="T3" fmla="*/ 85 h 97"/>
                      <a:gd name="T4" fmla="*/ 223 w 245"/>
                      <a:gd name="T5" fmla="*/ 90 h 97"/>
                      <a:gd name="T6" fmla="*/ 212 w 245"/>
                      <a:gd name="T7" fmla="*/ 94 h 97"/>
                      <a:gd name="T8" fmla="*/ 200 w 245"/>
                      <a:gd name="T9" fmla="*/ 96 h 97"/>
                      <a:gd name="T10" fmla="*/ 185 w 245"/>
                      <a:gd name="T11" fmla="*/ 96 h 97"/>
                      <a:gd name="T12" fmla="*/ 177 w 245"/>
                      <a:gd name="T13" fmla="*/ 93 h 97"/>
                      <a:gd name="T14" fmla="*/ 167 w 245"/>
                      <a:gd name="T15" fmla="*/ 90 h 97"/>
                      <a:gd name="T16" fmla="*/ 158 w 245"/>
                      <a:gd name="T17" fmla="*/ 87 h 97"/>
                      <a:gd name="T18" fmla="*/ 151 w 245"/>
                      <a:gd name="T19" fmla="*/ 82 h 97"/>
                      <a:gd name="T20" fmla="*/ 142 w 245"/>
                      <a:gd name="T21" fmla="*/ 74 h 97"/>
                      <a:gd name="T22" fmla="*/ 136 w 245"/>
                      <a:gd name="T23" fmla="*/ 66 h 97"/>
                      <a:gd name="T24" fmla="*/ 130 w 245"/>
                      <a:gd name="T25" fmla="*/ 59 h 97"/>
                      <a:gd name="T26" fmla="*/ 125 w 245"/>
                      <a:gd name="T27" fmla="*/ 53 h 97"/>
                      <a:gd name="T28" fmla="*/ 120 w 245"/>
                      <a:gd name="T29" fmla="*/ 46 h 97"/>
                      <a:gd name="T30" fmla="*/ 114 w 245"/>
                      <a:gd name="T31" fmla="*/ 37 h 97"/>
                      <a:gd name="T32" fmla="*/ 110 w 245"/>
                      <a:gd name="T33" fmla="*/ 30 h 97"/>
                      <a:gd name="T34" fmla="*/ 104 w 245"/>
                      <a:gd name="T35" fmla="*/ 24 h 97"/>
                      <a:gd name="T36" fmla="*/ 98 w 245"/>
                      <a:gd name="T37" fmla="*/ 18 h 97"/>
                      <a:gd name="T38" fmla="*/ 90 w 245"/>
                      <a:gd name="T39" fmla="*/ 13 h 97"/>
                      <a:gd name="T40" fmla="*/ 84 w 245"/>
                      <a:gd name="T41" fmla="*/ 10 h 97"/>
                      <a:gd name="T42" fmla="*/ 78 w 245"/>
                      <a:gd name="T43" fmla="*/ 6 h 97"/>
                      <a:gd name="T44" fmla="*/ 68 w 245"/>
                      <a:gd name="T45" fmla="*/ 3 h 97"/>
                      <a:gd name="T46" fmla="*/ 62 w 245"/>
                      <a:gd name="T47" fmla="*/ 2 h 97"/>
                      <a:gd name="T48" fmla="*/ 54 w 245"/>
                      <a:gd name="T49" fmla="*/ 0 h 97"/>
                      <a:gd name="T50" fmla="*/ 46 w 245"/>
                      <a:gd name="T51" fmla="*/ 1 h 97"/>
                      <a:gd name="T52" fmla="*/ 37 w 245"/>
                      <a:gd name="T53" fmla="*/ 2 h 97"/>
                      <a:gd name="T54" fmla="*/ 28 w 245"/>
                      <a:gd name="T55" fmla="*/ 2 h 97"/>
                      <a:gd name="T56" fmla="*/ 22 w 245"/>
                      <a:gd name="T57" fmla="*/ 5 h 97"/>
                      <a:gd name="T58" fmla="*/ 16 w 245"/>
                      <a:gd name="T59" fmla="*/ 7 h 97"/>
                      <a:gd name="T60" fmla="*/ 9 w 245"/>
                      <a:gd name="T61" fmla="*/ 12 h 97"/>
                      <a:gd name="T62" fmla="*/ 4 w 245"/>
                      <a:gd name="T63" fmla="*/ 16 h 97"/>
                      <a:gd name="T64" fmla="*/ 0 w 245"/>
                      <a:gd name="T65" fmla="*/ 18 h 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5" h="97">
                        <a:moveTo>
                          <a:pt x="244" y="78"/>
                        </a:moveTo>
                        <a:lnTo>
                          <a:pt x="234" y="85"/>
                        </a:lnTo>
                        <a:lnTo>
                          <a:pt x="223" y="90"/>
                        </a:lnTo>
                        <a:lnTo>
                          <a:pt x="212" y="94"/>
                        </a:lnTo>
                        <a:lnTo>
                          <a:pt x="200" y="96"/>
                        </a:lnTo>
                        <a:lnTo>
                          <a:pt x="185" y="96"/>
                        </a:lnTo>
                        <a:lnTo>
                          <a:pt x="177" y="93"/>
                        </a:lnTo>
                        <a:lnTo>
                          <a:pt x="167" y="90"/>
                        </a:lnTo>
                        <a:lnTo>
                          <a:pt x="158" y="87"/>
                        </a:lnTo>
                        <a:lnTo>
                          <a:pt x="151" y="82"/>
                        </a:lnTo>
                        <a:lnTo>
                          <a:pt x="142" y="74"/>
                        </a:lnTo>
                        <a:lnTo>
                          <a:pt x="136" y="66"/>
                        </a:lnTo>
                        <a:lnTo>
                          <a:pt x="130" y="59"/>
                        </a:lnTo>
                        <a:lnTo>
                          <a:pt x="125" y="53"/>
                        </a:lnTo>
                        <a:lnTo>
                          <a:pt x="120" y="46"/>
                        </a:lnTo>
                        <a:lnTo>
                          <a:pt x="114" y="37"/>
                        </a:lnTo>
                        <a:lnTo>
                          <a:pt x="110" y="30"/>
                        </a:lnTo>
                        <a:lnTo>
                          <a:pt x="104" y="24"/>
                        </a:lnTo>
                        <a:lnTo>
                          <a:pt x="98" y="18"/>
                        </a:lnTo>
                        <a:lnTo>
                          <a:pt x="90" y="13"/>
                        </a:lnTo>
                        <a:lnTo>
                          <a:pt x="84" y="10"/>
                        </a:lnTo>
                        <a:lnTo>
                          <a:pt x="78" y="6"/>
                        </a:lnTo>
                        <a:lnTo>
                          <a:pt x="68" y="3"/>
                        </a:lnTo>
                        <a:lnTo>
                          <a:pt x="62" y="2"/>
                        </a:lnTo>
                        <a:lnTo>
                          <a:pt x="54" y="0"/>
                        </a:lnTo>
                        <a:lnTo>
                          <a:pt x="46" y="1"/>
                        </a:lnTo>
                        <a:lnTo>
                          <a:pt x="37" y="2"/>
                        </a:lnTo>
                        <a:lnTo>
                          <a:pt x="28" y="2"/>
                        </a:lnTo>
                        <a:lnTo>
                          <a:pt x="22" y="5"/>
                        </a:lnTo>
                        <a:lnTo>
                          <a:pt x="16" y="7"/>
                        </a:lnTo>
                        <a:lnTo>
                          <a:pt x="9" y="12"/>
                        </a:lnTo>
                        <a:lnTo>
                          <a:pt x="4" y="16"/>
                        </a:lnTo>
                        <a:lnTo>
                          <a:pt x="0" y="1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9305" name="Group 937"/>
                <p:cNvGrpSpPr>
                  <a:grpSpLocks/>
                </p:cNvGrpSpPr>
                <p:nvPr/>
              </p:nvGrpSpPr>
              <p:grpSpPr bwMode="auto">
                <a:xfrm>
                  <a:off x="2463" y="3105"/>
                  <a:ext cx="575" cy="98"/>
                  <a:chOff x="2463" y="3105"/>
                  <a:chExt cx="575" cy="98"/>
                </a:xfrm>
              </p:grpSpPr>
              <p:sp>
                <p:nvSpPr>
                  <p:cNvPr id="59306" name="Freeform 938"/>
                  <p:cNvSpPr>
                    <a:spLocks/>
                  </p:cNvSpPr>
                  <p:nvPr/>
                </p:nvSpPr>
                <p:spPr bwMode="auto">
                  <a:xfrm>
                    <a:off x="2792" y="3106"/>
                    <a:ext cx="246" cy="97"/>
                  </a:xfrm>
                  <a:custGeom>
                    <a:avLst/>
                    <a:gdLst>
                      <a:gd name="T0" fmla="*/ 245 w 246"/>
                      <a:gd name="T1" fmla="*/ 77 h 97"/>
                      <a:gd name="T2" fmla="*/ 235 w 246"/>
                      <a:gd name="T3" fmla="*/ 84 h 97"/>
                      <a:gd name="T4" fmla="*/ 224 w 246"/>
                      <a:gd name="T5" fmla="*/ 90 h 97"/>
                      <a:gd name="T6" fmla="*/ 213 w 246"/>
                      <a:gd name="T7" fmla="*/ 93 h 97"/>
                      <a:gd name="T8" fmla="*/ 200 w 246"/>
                      <a:gd name="T9" fmla="*/ 96 h 97"/>
                      <a:gd name="T10" fmla="*/ 187 w 246"/>
                      <a:gd name="T11" fmla="*/ 96 h 97"/>
                      <a:gd name="T12" fmla="*/ 177 w 246"/>
                      <a:gd name="T13" fmla="*/ 93 h 97"/>
                      <a:gd name="T14" fmla="*/ 168 w 246"/>
                      <a:gd name="T15" fmla="*/ 90 h 97"/>
                      <a:gd name="T16" fmla="*/ 159 w 246"/>
                      <a:gd name="T17" fmla="*/ 85 h 97"/>
                      <a:gd name="T18" fmla="*/ 152 w 246"/>
                      <a:gd name="T19" fmla="*/ 82 h 97"/>
                      <a:gd name="T20" fmla="*/ 142 w 246"/>
                      <a:gd name="T21" fmla="*/ 74 h 97"/>
                      <a:gd name="T22" fmla="*/ 136 w 246"/>
                      <a:gd name="T23" fmla="*/ 66 h 97"/>
                      <a:gd name="T24" fmla="*/ 130 w 246"/>
                      <a:gd name="T25" fmla="*/ 59 h 97"/>
                      <a:gd name="T26" fmla="*/ 125 w 246"/>
                      <a:gd name="T27" fmla="*/ 51 h 97"/>
                      <a:gd name="T28" fmla="*/ 120 w 246"/>
                      <a:gd name="T29" fmla="*/ 45 h 97"/>
                      <a:gd name="T30" fmla="*/ 115 w 246"/>
                      <a:gd name="T31" fmla="*/ 37 h 97"/>
                      <a:gd name="T32" fmla="*/ 110 w 246"/>
                      <a:gd name="T33" fmla="*/ 30 h 97"/>
                      <a:gd name="T34" fmla="*/ 104 w 246"/>
                      <a:gd name="T35" fmla="*/ 24 h 97"/>
                      <a:gd name="T36" fmla="*/ 98 w 246"/>
                      <a:gd name="T37" fmla="*/ 17 h 97"/>
                      <a:gd name="T38" fmla="*/ 91 w 246"/>
                      <a:gd name="T39" fmla="*/ 13 h 97"/>
                      <a:gd name="T40" fmla="*/ 84 w 246"/>
                      <a:gd name="T41" fmla="*/ 10 h 97"/>
                      <a:gd name="T42" fmla="*/ 78 w 246"/>
                      <a:gd name="T43" fmla="*/ 6 h 97"/>
                      <a:gd name="T44" fmla="*/ 68 w 246"/>
                      <a:gd name="T45" fmla="*/ 3 h 97"/>
                      <a:gd name="T46" fmla="*/ 62 w 246"/>
                      <a:gd name="T47" fmla="*/ 1 h 97"/>
                      <a:gd name="T48" fmla="*/ 54 w 246"/>
                      <a:gd name="T49" fmla="*/ 0 h 97"/>
                      <a:gd name="T50" fmla="*/ 46 w 246"/>
                      <a:gd name="T51" fmla="*/ 0 h 97"/>
                      <a:gd name="T52" fmla="*/ 37 w 246"/>
                      <a:gd name="T53" fmla="*/ 2 h 97"/>
                      <a:gd name="T54" fmla="*/ 28 w 246"/>
                      <a:gd name="T55" fmla="*/ 2 h 97"/>
                      <a:gd name="T56" fmla="*/ 22 w 246"/>
                      <a:gd name="T57" fmla="*/ 5 h 97"/>
                      <a:gd name="T58" fmla="*/ 16 w 246"/>
                      <a:gd name="T59" fmla="*/ 7 h 97"/>
                      <a:gd name="T60" fmla="*/ 9 w 246"/>
                      <a:gd name="T61" fmla="*/ 11 h 97"/>
                      <a:gd name="T62" fmla="*/ 4 w 246"/>
                      <a:gd name="T63" fmla="*/ 15 h 97"/>
                      <a:gd name="T64" fmla="*/ 0 w 246"/>
                      <a:gd name="T65" fmla="*/ 17 h 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6" h="97">
                        <a:moveTo>
                          <a:pt x="245" y="77"/>
                        </a:moveTo>
                        <a:lnTo>
                          <a:pt x="235" y="84"/>
                        </a:lnTo>
                        <a:lnTo>
                          <a:pt x="224" y="90"/>
                        </a:lnTo>
                        <a:lnTo>
                          <a:pt x="213" y="93"/>
                        </a:lnTo>
                        <a:lnTo>
                          <a:pt x="200" y="96"/>
                        </a:lnTo>
                        <a:lnTo>
                          <a:pt x="187" y="96"/>
                        </a:lnTo>
                        <a:lnTo>
                          <a:pt x="177" y="93"/>
                        </a:lnTo>
                        <a:lnTo>
                          <a:pt x="168" y="90"/>
                        </a:lnTo>
                        <a:lnTo>
                          <a:pt x="159" y="85"/>
                        </a:lnTo>
                        <a:lnTo>
                          <a:pt x="152" y="82"/>
                        </a:lnTo>
                        <a:lnTo>
                          <a:pt x="142" y="74"/>
                        </a:lnTo>
                        <a:lnTo>
                          <a:pt x="136" y="66"/>
                        </a:lnTo>
                        <a:lnTo>
                          <a:pt x="130" y="59"/>
                        </a:lnTo>
                        <a:lnTo>
                          <a:pt x="125" y="51"/>
                        </a:lnTo>
                        <a:lnTo>
                          <a:pt x="120" y="45"/>
                        </a:lnTo>
                        <a:lnTo>
                          <a:pt x="115" y="37"/>
                        </a:lnTo>
                        <a:lnTo>
                          <a:pt x="110" y="30"/>
                        </a:lnTo>
                        <a:lnTo>
                          <a:pt x="104" y="24"/>
                        </a:lnTo>
                        <a:lnTo>
                          <a:pt x="98" y="17"/>
                        </a:lnTo>
                        <a:lnTo>
                          <a:pt x="91" y="13"/>
                        </a:lnTo>
                        <a:lnTo>
                          <a:pt x="84" y="10"/>
                        </a:lnTo>
                        <a:lnTo>
                          <a:pt x="78" y="6"/>
                        </a:lnTo>
                        <a:lnTo>
                          <a:pt x="68" y="3"/>
                        </a:lnTo>
                        <a:lnTo>
                          <a:pt x="62" y="1"/>
                        </a:lnTo>
                        <a:lnTo>
                          <a:pt x="54" y="0"/>
                        </a:lnTo>
                        <a:lnTo>
                          <a:pt x="46" y="0"/>
                        </a:lnTo>
                        <a:lnTo>
                          <a:pt x="37" y="2"/>
                        </a:lnTo>
                        <a:lnTo>
                          <a:pt x="28" y="2"/>
                        </a:lnTo>
                        <a:lnTo>
                          <a:pt x="22" y="5"/>
                        </a:lnTo>
                        <a:lnTo>
                          <a:pt x="16" y="7"/>
                        </a:lnTo>
                        <a:lnTo>
                          <a:pt x="9" y="11"/>
                        </a:lnTo>
                        <a:lnTo>
                          <a:pt x="4" y="15"/>
                        </a:lnTo>
                        <a:lnTo>
                          <a:pt x="0" y="17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307" name="Freeform 939"/>
                  <p:cNvSpPr>
                    <a:spLocks/>
                  </p:cNvSpPr>
                  <p:nvPr/>
                </p:nvSpPr>
                <p:spPr bwMode="auto">
                  <a:xfrm>
                    <a:off x="2627" y="3105"/>
                    <a:ext cx="244" cy="98"/>
                  </a:xfrm>
                  <a:custGeom>
                    <a:avLst/>
                    <a:gdLst>
                      <a:gd name="T0" fmla="*/ 243 w 244"/>
                      <a:gd name="T1" fmla="*/ 78 h 98"/>
                      <a:gd name="T2" fmla="*/ 233 w 244"/>
                      <a:gd name="T3" fmla="*/ 85 h 98"/>
                      <a:gd name="T4" fmla="*/ 222 w 244"/>
                      <a:gd name="T5" fmla="*/ 90 h 98"/>
                      <a:gd name="T6" fmla="*/ 210 w 244"/>
                      <a:gd name="T7" fmla="*/ 94 h 98"/>
                      <a:gd name="T8" fmla="*/ 199 w 244"/>
                      <a:gd name="T9" fmla="*/ 97 h 98"/>
                      <a:gd name="T10" fmla="*/ 186 w 244"/>
                      <a:gd name="T11" fmla="*/ 97 h 98"/>
                      <a:gd name="T12" fmla="*/ 176 w 244"/>
                      <a:gd name="T13" fmla="*/ 94 h 98"/>
                      <a:gd name="T14" fmla="*/ 165 w 244"/>
                      <a:gd name="T15" fmla="*/ 90 h 98"/>
                      <a:gd name="T16" fmla="*/ 158 w 244"/>
                      <a:gd name="T17" fmla="*/ 86 h 98"/>
                      <a:gd name="T18" fmla="*/ 150 w 244"/>
                      <a:gd name="T19" fmla="*/ 81 h 98"/>
                      <a:gd name="T20" fmla="*/ 142 w 244"/>
                      <a:gd name="T21" fmla="*/ 75 h 98"/>
                      <a:gd name="T22" fmla="*/ 135 w 244"/>
                      <a:gd name="T23" fmla="*/ 68 h 98"/>
                      <a:gd name="T24" fmla="*/ 129 w 244"/>
                      <a:gd name="T25" fmla="*/ 60 h 98"/>
                      <a:gd name="T26" fmla="*/ 124 w 244"/>
                      <a:gd name="T27" fmla="*/ 52 h 98"/>
                      <a:gd name="T28" fmla="*/ 119 w 244"/>
                      <a:gd name="T29" fmla="*/ 46 h 98"/>
                      <a:gd name="T30" fmla="*/ 114 w 244"/>
                      <a:gd name="T31" fmla="*/ 37 h 98"/>
                      <a:gd name="T32" fmla="*/ 109 w 244"/>
                      <a:gd name="T33" fmla="*/ 30 h 98"/>
                      <a:gd name="T34" fmla="*/ 103 w 244"/>
                      <a:gd name="T35" fmla="*/ 23 h 98"/>
                      <a:gd name="T36" fmla="*/ 97 w 244"/>
                      <a:gd name="T37" fmla="*/ 17 h 98"/>
                      <a:gd name="T38" fmla="*/ 90 w 244"/>
                      <a:gd name="T39" fmla="*/ 13 h 98"/>
                      <a:gd name="T40" fmla="*/ 84 w 244"/>
                      <a:gd name="T41" fmla="*/ 10 h 98"/>
                      <a:gd name="T42" fmla="*/ 77 w 244"/>
                      <a:gd name="T43" fmla="*/ 6 h 98"/>
                      <a:gd name="T44" fmla="*/ 68 w 244"/>
                      <a:gd name="T45" fmla="*/ 3 h 98"/>
                      <a:gd name="T46" fmla="*/ 62 w 244"/>
                      <a:gd name="T47" fmla="*/ 1 h 98"/>
                      <a:gd name="T48" fmla="*/ 54 w 244"/>
                      <a:gd name="T49" fmla="*/ 0 h 98"/>
                      <a:gd name="T50" fmla="*/ 46 w 244"/>
                      <a:gd name="T51" fmla="*/ 0 h 98"/>
                      <a:gd name="T52" fmla="*/ 36 w 244"/>
                      <a:gd name="T53" fmla="*/ 2 h 98"/>
                      <a:gd name="T54" fmla="*/ 28 w 244"/>
                      <a:gd name="T55" fmla="*/ 2 h 98"/>
                      <a:gd name="T56" fmla="*/ 22 w 244"/>
                      <a:gd name="T57" fmla="*/ 5 h 98"/>
                      <a:gd name="T58" fmla="*/ 16 w 244"/>
                      <a:gd name="T59" fmla="*/ 7 h 98"/>
                      <a:gd name="T60" fmla="*/ 8 w 244"/>
                      <a:gd name="T61" fmla="*/ 12 h 98"/>
                      <a:gd name="T62" fmla="*/ 4 w 244"/>
                      <a:gd name="T63" fmla="*/ 16 h 98"/>
                      <a:gd name="T64" fmla="*/ 0 w 244"/>
                      <a:gd name="T65" fmla="*/ 18 h 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4" h="98">
                        <a:moveTo>
                          <a:pt x="243" y="78"/>
                        </a:moveTo>
                        <a:lnTo>
                          <a:pt x="233" y="85"/>
                        </a:lnTo>
                        <a:lnTo>
                          <a:pt x="222" y="90"/>
                        </a:lnTo>
                        <a:lnTo>
                          <a:pt x="210" y="94"/>
                        </a:lnTo>
                        <a:lnTo>
                          <a:pt x="199" y="97"/>
                        </a:lnTo>
                        <a:lnTo>
                          <a:pt x="186" y="97"/>
                        </a:lnTo>
                        <a:lnTo>
                          <a:pt x="176" y="94"/>
                        </a:lnTo>
                        <a:lnTo>
                          <a:pt x="165" y="90"/>
                        </a:lnTo>
                        <a:lnTo>
                          <a:pt x="158" y="86"/>
                        </a:lnTo>
                        <a:lnTo>
                          <a:pt x="150" y="81"/>
                        </a:lnTo>
                        <a:lnTo>
                          <a:pt x="142" y="75"/>
                        </a:lnTo>
                        <a:lnTo>
                          <a:pt x="135" y="68"/>
                        </a:lnTo>
                        <a:lnTo>
                          <a:pt x="129" y="60"/>
                        </a:lnTo>
                        <a:lnTo>
                          <a:pt x="124" y="52"/>
                        </a:lnTo>
                        <a:lnTo>
                          <a:pt x="119" y="46"/>
                        </a:lnTo>
                        <a:lnTo>
                          <a:pt x="114" y="37"/>
                        </a:lnTo>
                        <a:lnTo>
                          <a:pt x="109" y="30"/>
                        </a:lnTo>
                        <a:lnTo>
                          <a:pt x="103" y="23"/>
                        </a:lnTo>
                        <a:lnTo>
                          <a:pt x="97" y="17"/>
                        </a:lnTo>
                        <a:lnTo>
                          <a:pt x="90" y="13"/>
                        </a:lnTo>
                        <a:lnTo>
                          <a:pt x="84" y="10"/>
                        </a:lnTo>
                        <a:lnTo>
                          <a:pt x="77" y="6"/>
                        </a:lnTo>
                        <a:lnTo>
                          <a:pt x="68" y="3"/>
                        </a:lnTo>
                        <a:lnTo>
                          <a:pt x="62" y="1"/>
                        </a:lnTo>
                        <a:lnTo>
                          <a:pt x="54" y="0"/>
                        </a:lnTo>
                        <a:lnTo>
                          <a:pt x="46" y="0"/>
                        </a:lnTo>
                        <a:lnTo>
                          <a:pt x="36" y="2"/>
                        </a:lnTo>
                        <a:lnTo>
                          <a:pt x="28" y="2"/>
                        </a:lnTo>
                        <a:lnTo>
                          <a:pt x="22" y="5"/>
                        </a:lnTo>
                        <a:lnTo>
                          <a:pt x="16" y="7"/>
                        </a:lnTo>
                        <a:lnTo>
                          <a:pt x="8" y="12"/>
                        </a:lnTo>
                        <a:lnTo>
                          <a:pt x="4" y="16"/>
                        </a:lnTo>
                        <a:lnTo>
                          <a:pt x="0" y="1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308" name="Freeform 940"/>
                  <p:cNvSpPr>
                    <a:spLocks/>
                  </p:cNvSpPr>
                  <p:nvPr/>
                </p:nvSpPr>
                <p:spPr bwMode="auto">
                  <a:xfrm>
                    <a:off x="2463" y="3106"/>
                    <a:ext cx="245" cy="97"/>
                  </a:xfrm>
                  <a:custGeom>
                    <a:avLst/>
                    <a:gdLst>
                      <a:gd name="T0" fmla="*/ 244 w 245"/>
                      <a:gd name="T1" fmla="*/ 78 h 97"/>
                      <a:gd name="T2" fmla="*/ 234 w 245"/>
                      <a:gd name="T3" fmla="*/ 85 h 97"/>
                      <a:gd name="T4" fmla="*/ 223 w 245"/>
                      <a:gd name="T5" fmla="*/ 90 h 97"/>
                      <a:gd name="T6" fmla="*/ 212 w 245"/>
                      <a:gd name="T7" fmla="*/ 94 h 97"/>
                      <a:gd name="T8" fmla="*/ 200 w 245"/>
                      <a:gd name="T9" fmla="*/ 96 h 97"/>
                      <a:gd name="T10" fmla="*/ 185 w 245"/>
                      <a:gd name="T11" fmla="*/ 96 h 97"/>
                      <a:gd name="T12" fmla="*/ 177 w 245"/>
                      <a:gd name="T13" fmla="*/ 93 h 97"/>
                      <a:gd name="T14" fmla="*/ 167 w 245"/>
                      <a:gd name="T15" fmla="*/ 90 h 97"/>
                      <a:gd name="T16" fmla="*/ 158 w 245"/>
                      <a:gd name="T17" fmla="*/ 87 h 97"/>
                      <a:gd name="T18" fmla="*/ 151 w 245"/>
                      <a:gd name="T19" fmla="*/ 82 h 97"/>
                      <a:gd name="T20" fmla="*/ 142 w 245"/>
                      <a:gd name="T21" fmla="*/ 74 h 97"/>
                      <a:gd name="T22" fmla="*/ 136 w 245"/>
                      <a:gd name="T23" fmla="*/ 66 h 97"/>
                      <a:gd name="T24" fmla="*/ 130 w 245"/>
                      <a:gd name="T25" fmla="*/ 59 h 97"/>
                      <a:gd name="T26" fmla="*/ 125 w 245"/>
                      <a:gd name="T27" fmla="*/ 53 h 97"/>
                      <a:gd name="T28" fmla="*/ 120 w 245"/>
                      <a:gd name="T29" fmla="*/ 46 h 97"/>
                      <a:gd name="T30" fmla="*/ 114 w 245"/>
                      <a:gd name="T31" fmla="*/ 37 h 97"/>
                      <a:gd name="T32" fmla="*/ 110 w 245"/>
                      <a:gd name="T33" fmla="*/ 30 h 97"/>
                      <a:gd name="T34" fmla="*/ 104 w 245"/>
                      <a:gd name="T35" fmla="*/ 24 h 97"/>
                      <a:gd name="T36" fmla="*/ 98 w 245"/>
                      <a:gd name="T37" fmla="*/ 18 h 97"/>
                      <a:gd name="T38" fmla="*/ 90 w 245"/>
                      <a:gd name="T39" fmla="*/ 13 h 97"/>
                      <a:gd name="T40" fmla="*/ 84 w 245"/>
                      <a:gd name="T41" fmla="*/ 10 h 97"/>
                      <a:gd name="T42" fmla="*/ 78 w 245"/>
                      <a:gd name="T43" fmla="*/ 6 h 97"/>
                      <a:gd name="T44" fmla="*/ 68 w 245"/>
                      <a:gd name="T45" fmla="*/ 3 h 97"/>
                      <a:gd name="T46" fmla="*/ 62 w 245"/>
                      <a:gd name="T47" fmla="*/ 2 h 97"/>
                      <a:gd name="T48" fmla="*/ 54 w 245"/>
                      <a:gd name="T49" fmla="*/ 0 h 97"/>
                      <a:gd name="T50" fmla="*/ 46 w 245"/>
                      <a:gd name="T51" fmla="*/ 1 h 97"/>
                      <a:gd name="T52" fmla="*/ 37 w 245"/>
                      <a:gd name="T53" fmla="*/ 2 h 97"/>
                      <a:gd name="T54" fmla="*/ 28 w 245"/>
                      <a:gd name="T55" fmla="*/ 2 h 97"/>
                      <a:gd name="T56" fmla="*/ 22 w 245"/>
                      <a:gd name="T57" fmla="*/ 5 h 97"/>
                      <a:gd name="T58" fmla="*/ 16 w 245"/>
                      <a:gd name="T59" fmla="*/ 7 h 97"/>
                      <a:gd name="T60" fmla="*/ 9 w 245"/>
                      <a:gd name="T61" fmla="*/ 12 h 97"/>
                      <a:gd name="T62" fmla="*/ 4 w 245"/>
                      <a:gd name="T63" fmla="*/ 16 h 97"/>
                      <a:gd name="T64" fmla="*/ 0 w 245"/>
                      <a:gd name="T65" fmla="*/ 18 h 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5" h="97">
                        <a:moveTo>
                          <a:pt x="244" y="78"/>
                        </a:moveTo>
                        <a:lnTo>
                          <a:pt x="234" y="85"/>
                        </a:lnTo>
                        <a:lnTo>
                          <a:pt x="223" y="90"/>
                        </a:lnTo>
                        <a:lnTo>
                          <a:pt x="212" y="94"/>
                        </a:lnTo>
                        <a:lnTo>
                          <a:pt x="200" y="96"/>
                        </a:lnTo>
                        <a:lnTo>
                          <a:pt x="185" y="96"/>
                        </a:lnTo>
                        <a:lnTo>
                          <a:pt x="177" y="93"/>
                        </a:lnTo>
                        <a:lnTo>
                          <a:pt x="167" y="90"/>
                        </a:lnTo>
                        <a:lnTo>
                          <a:pt x="158" y="87"/>
                        </a:lnTo>
                        <a:lnTo>
                          <a:pt x="151" y="82"/>
                        </a:lnTo>
                        <a:lnTo>
                          <a:pt x="142" y="74"/>
                        </a:lnTo>
                        <a:lnTo>
                          <a:pt x="136" y="66"/>
                        </a:lnTo>
                        <a:lnTo>
                          <a:pt x="130" y="59"/>
                        </a:lnTo>
                        <a:lnTo>
                          <a:pt x="125" y="53"/>
                        </a:lnTo>
                        <a:lnTo>
                          <a:pt x="120" y="46"/>
                        </a:lnTo>
                        <a:lnTo>
                          <a:pt x="114" y="37"/>
                        </a:lnTo>
                        <a:lnTo>
                          <a:pt x="110" y="30"/>
                        </a:lnTo>
                        <a:lnTo>
                          <a:pt x="104" y="24"/>
                        </a:lnTo>
                        <a:lnTo>
                          <a:pt x="98" y="18"/>
                        </a:lnTo>
                        <a:lnTo>
                          <a:pt x="90" y="13"/>
                        </a:lnTo>
                        <a:lnTo>
                          <a:pt x="84" y="10"/>
                        </a:lnTo>
                        <a:lnTo>
                          <a:pt x="78" y="6"/>
                        </a:lnTo>
                        <a:lnTo>
                          <a:pt x="68" y="3"/>
                        </a:lnTo>
                        <a:lnTo>
                          <a:pt x="62" y="2"/>
                        </a:lnTo>
                        <a:lnTo>
                          <a:pt x="54" y="0"/>
                        </a:lnTo>
                        <a:lnTo>
                          <a:pt x="46" y="1"/>
                        </a:lnTo>
                        <a:lnTo>
                          <a:pt x="37" y="2"/>
                        </a:lnTo>
                        <a:lnTo>
                          <a:pt x="28" y="2"/>
                        </a:lnTo>
                        <a:lnTo>
                          <a:pt x="22" y="5"/>
                        </a:lnTo>
                        <a:lnTo>
                          <a:pt x="16" y="7"/>
                        </a:lnTo>
                        <a:lnTo>
                          <a:pt x="9" y="12"/>
                        </a:lnTo>
                        <a:lnTo>
                          <a:pt x="4" y="16"/>
                        </a:lnTo>
                        <a:lnTo>
                          <a:pt x="0" y="1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9309" name="Group 941"/>
                <p:cNvGrpSpPr>
                  <a:grpSpLocks/>
                </p:cNvGrpSpPr>
                <p:nvPr/>
              </p:nvGrpSpPr>
              <p:grpSpPr bwMode="auto">
                <a:xfrm>
                  <a:off x="1972" y="3105"/>
                  <a:ext cx="575" cy="98"/>
                  <a:chOff x="1972" y="3105"/>
                  <a:chExt cx="575" cy="98"/>
                </a:xfrm>
              </p:grpSpPr>
              <p:sp>
                <p:nvSpPr>
                  <p:cNvPr id="59310" name="Freeform 942"/>
                  <p:cNvSpPr>
                    <a:spLocks/>
                  </p:cNvSpPr>
                  <p:nvPr/>
                </p:nvSpPr>
                <p:spPr bwMode="auto">
                  <a:xfrm>
                    <a:off x="2300" y="3106"/>
                    <a:ext cx="247" cy="97"/>
                  </a:xfrm>
                  <a:custGeom>
                    <a:avLst/>
                    <a:gdLst>
                      <a:gd name="T0" fmla="*/ 246 w 247"/>
                      <a:gd name="T1" fmla="*/ 77 h 97"/>
                      <a:gd name="T2" fmla="*/ 236 w 247"/>
                      <a:gd name="T3" fmla="*/ 84 h 97"/>
                      <a:gd name="T4" fmla="*/ 225 w 247"/>
                      <a:gd name="T5" fmla="*/ 90 h 97"/>
                      <a:gd name="T6" fmla="*/ 213 w 247"/>
                      <a:gd name="T7" fmla="*/ 93 h 97"/>
                      <a:gd name="T8" fmla="*/ 200 w 247"/>
                      <a:gd name="T9" fmla="*/ 96 h 97"/>
                      <a:gd name="T10" fmla="*/ 187 w 247"/>
                      <a:gd name="T11" fmla="*/ 96 h 97"/>
                      <a:gd name="T12" fmla="*/ 178 w 247"/>
                      <a:gd name="T13" fmla="*/ 93 h 97"/>
                      <a:gd name="T14" fmla="*/ 168 w 247"/>
                      <a:gd name="T15" fmla="*/ 90 h 97"/>
                      <a:gd name="T16" fmla="*/ 160 w 247"/>
                      <a:gd name="T17" fmla="*/ 85 h 97"/>
                      <a:gd name="T18" fmla="*/ 153 w 247"/>
                      <a:gd name="T19" fmla="*/ 82 h 97"/>
                      <a:gd name="T20" fmla="*/ 142 w 247"/>
                      <a:gd name="T21" fmla="*/ 74 h 97"/>
                      <a:gd name="T22" fmla="*/ 136 w 247"/>
                      <a:gd name="T23" fmla="*/ 66 h 97"/>
                      <a:gd name="T24" fmla="*/ 130 w 247"/>
                      <a:gd name="T25" fmla="*/ 59 h 97"/>
                      <a:gd name="T26" fmla="*/ 125 w 247"/>
                      <a:gd name="T27" fmla="*/ 51 h 97"/>
                      <a:gd name="T28" fmla="*/ 121 w 247"/>
                      <a:gd name="T29" fmla="*/ 45 h 97"/>
                      <a:gd name="T30" fmla="*/ 116 w 247"/>
                      <a:gd name="T31" fmla="*/ 37 h 97"/>
                      <a:gd name="T32" fmla="*/ 110 w 247"/>
                      <a:gd name="T33" fmla="*/ 30 h 97"/>
                      <a:gd name="T34" fmla="*/ 104 w 247"/>
                      <a:gd name="T35" fmla="*/ 24 h 97"/>
                      <a:gd name="T36" fmla="*/ 98 w 247"/>
                      <a:gd name="T37" fmla="*/ 17 h 97"/>
                      <a:gd name="T38" fmla="*/ 91 w 247"/>
                      <a:gd name="T39" fmla="*/ 13 h 97"/>
                      <a:gd name="T40" fmla="*/ 84 w 247"/>
                      <a:gd name="T41" fmla="*/ 10 h 97"/>
                      <a:gd name="T42" fmla="*/ 78 w 247"/>
                      <a:gd name="T43" fmla="*/ 6 h 97"/>
                      <a:gd name="T44" fmla="*/ 68 w 247"/>
                      <a:gd name="T45" fmla="*/ 3 h 97"/>
                      <a:gd name="T46" fmla="*/ 62 w 247"/>
                      <a:gd name="T47" fmla="*/ 1 h 97"/>
                      <a:gd name="T48" fmla="*/ 54 w 247"/>
                      <a:gd name="T49" fmla="*/ 0 h 97"/>
                      <a:gd name="T50" fmla="*/ 46 w 247"/>
                      <a:gd name="T51" fmla="*/ 0 h 97"/>
                      <a:gd name="T52" fmla="*/ 38 w 247"/>
                      <a:gd name="T53" fmla="*/ 2 h 97"/>
                      <a:gd name="T54" fmla="*/ 28 w 247"/>
                      <a:gd name="T55" fmla="*/ 2 h 97"/>
                      <a:gd name="T56" fmla="*/ 22 w 247"/>
                      <a:gd name="T57" fmla="*/ 5 h 97"/>
                      <a:gd name="T58" fmla="*/ 16 w 247"/>
                      <a:gd name="T59" fmla="*/ 7 h 97"/>
                      <a:gd name="T60" fmla="*/ 9 w 247"/>
                      <a:gd name="T61" fmla="*/ 11 h 97"/>
                      <a:gd name="T62" fmla="*/ 4 w 247"/>
                      <a:gd name="T63" fmla="*/ 15 h 97"/>
                      <a:gd name="T64" fmla="*/ 0 w 247"/>
                      <a:gd name="T65" fmla="*/ 17 h 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7" h="97">
                        <a:moveTo>
                          <a:pt x="246" y="77"/>
                        </a:moveTo>
                        <a:lnTo>
                          <a:pt x="236" y="84"/>
                        </a:lnTo>
                        <a:lnTo>
                          <a:pt x="225" y="90"/>
                        </a:lnTo>
                        <a:lnTo>
                          <a:pt x="213" y="93"/>
                        </a:lnTo>
                        <a:lnTo>
                          <a:pt x="200" y="96"/>
                        </a:lnTo>
                        <a:lnTo>
                          <a:pt x="187" y="96"/>
                        </a:lnTo>
                        <a:lnTo>
                          <a:pt x="178" y="93"/>
                        </a:lnTo>
                        <a:lnTo>
                          <a:pt x="168" y="90"/>
                        </a:lnTo>
                        <a:lnTo>
                          <a:pt x="160" y="85"/>
                        </a:lnTo>
                        <a:lnTo>
                          <a:pt x="153" y="82"/>
                        </a:lnTo>
                        <a:lnTo>
                          <a:pt x="142" y="74"/>
                        </a:lnTo>
                        <a:lnTo>
                          <a:pt x="136" y="66"/>
                        </a:lnTo>
                        <a:lnTo>
                          <a:pt x="130" y="59"/>
                        </a:lnTo>
                        <a:lnTo>
                          <a:pt x="125" y="51"/>
                        </a:lnTo>
                        <a:lnTo>
                          <a:pt x="121" y="45"/>
                        </a:lnTo>
                        <a:lnTo>
                          <a:pt x="116" y="37"/>
                        </a:lnTo>
                        <a:lnTo>
                          <a:pt x="110" y="30"/>
                        </a:lnTo>
                        <a:lnTo>
                          <a:pt x="104" y="24"/>
                        </a:lnTo>
                        <a:lnTo>
                          <a:pt x="98" y="17"/>
                        </a:lnTo>
                        <a:lnTo>
                          <a:pt x="91" y="13"/>
                        </a:lnTo>
                        <a:lnTo>
                          <a:pt x="84" y="10"/>
                        </a:lnTo>
                        <a:lnTo>
                          <a:pt x="78" y="6"/>
                        </a:lnTo>
                        <a:lnTo>
                          <a:pt x="68" y="3"/>
                        </a:lnTo>
                        <a:lnTo>
                          <a:pt x="62" y="1"/>
                        </a:lnTo>
                        <a:lnTo>
                          <a:pt x="54" y="0"/>
                        </a:lnTo>
                        <a:lnTo>
                          <a:pt x="46" y="0"/>
                        </a:lnTo>
                        <a:lnTo>
                          <a:pt x="38" y="2"/>
                        </a:lnTo>
                        <a:lnTo>
                          <a:pt x="28" y="2"/>
                        </a:lnTo>
                        <a:lnTo>
                          <a:pt x="22" y="5"/>
                        </a:lnTo>
                        <a:lnTo>
                          <a:pt x="16" y="7"/>
                        </a:lnTo>
                        <a:lnTo>
                          <a:pt x="9" y="11"/>
                        </a:lnTo>
                        <a:lnTo>
                          <a:pt x="4" y="15"/>
                        </a:lnTo>
                        <a:lnTo>
                          <a:pt x="0" y="17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311" name="Freeform 943"/>
                  <p:cNvSpPr>
                    <a:spLocks/>
                  </p:cNvSpPr>
                  <p:nvPr/>
                </p:nvSpPr>
                <p:spPr bwMode="auto">
                  <a:xfrm>
                    <a:off x="2137" y="3105"/>
                    <a:ext cx="245" cy="98"/>
                  </a:xfrm>
                  <a:custGeom>
                    <a:avLst/>
                    <a:gdLst>
                      <a:gd name="T0" fmla="*/ 244 w 245"/>
                      <a:gd name="T1" fmla="*/ 78 h 98"/>
                      <a:gd name="T2" fmla="*/ 234 w 245"/>
                      <a:gd name="T3" fmla="*/ 85 h 98"/>
                      <a:gd name="T4" fmla="*/ 223 w 245"/>
                      <a:gd name="T5" fmla="*/ 90 h 98"/>
                      <a:gd name="T6" fmla="*/ 212 w 245"/>
                      <a:gd name="T7" fmla="*/ 94 h 98"/>
                      <a:gd name="T8" fmla="*/ 200 w 245"/>
                      <a:gd name="T9" fmla="*/ 97 h 98"/>
                      <a:gd name="T10" fmla="*/ 185 w 245"/>
                      <a:gd name="T11" fmla="*/ 97 h 98"/>
                      <a:gd name="T12" fmla="*/ 177 w 245"/>
                      <a:gd name="T13" fmla="*/ 94 h 98"/>
                      <a:gd name="T14" fmla="*/ 167 w 245"/>
                      <a:gd name="T15" fmla="*/ 90 h 98"/>
                      <a:gd name="T16" fmla="*/ 158 w 245"/>
                      <a:gd name="T17" fmla="*/ 86 h 98"/>
                      <a:gd name="T18" fmla="*/ 151 w 245"/>
                      <a:gd name="T19" fmla="*/ 81 h 98"/>
                      <a:gd name="T20" fmla="*/ 142 w 245"/>
                      <a:gd name="T21" fmla="*/ 75 h 98"/>
                      <a:gd name="T22" fmla="*/ 136 w 245"/>
                      <a:gd name="T23" fmla="*/ 68 h 98"/>
                      <a:gd name="T24" fmla="*/ 130 w 245"/>
                      <a:gd name="T25" fmla="*/ 60 h 98"/>
                      <a:gd name="T26" fmla="*/ 125 w 245"/>
                      <a:gd name="T27" fmla="*/ 52 h 98"/>
                      <a:gd name="T28" fmla="*/ 120 w 245"/>
                      <a:gd name="T29" fmla="*/ 46 h 98"/>
                      <a:gd name="T30" fmla="*/ 114 w 245"/>
                      <a:gd name="T31" fmla="*/ 37 h 98"/>
                      <a:gd name="T32" fmla="*/ 108 w 245"/>
                      <a:gd name="T33" fmla="*/ 30 h 98"/>
                      <a:gd name="T34" fmla="*/ 104 w 245"/>
                      <a:gd name="T35" fmla="*/ 23 h 98"/>
                      <a:gd name="T36" fmla="*/ 97 w 245"/>
                      <a:gd name="T37" fmla="*/ 17 h 98"/>
                      <a:gd name="T38" fmla="*/ 90 w 245"/>
                      <a:gd name="T39" fmla="*/ 13 h 98"/>
                      <a:gd name="T40" fmla="*/ 84 w 245"/>
                      <a:gd name="T41" fmla="*/ 10 h 98"/>
                      <a:gd name="T42" fmla="*/ 78 w 245"/>
                      <a:gd name="T43" fmla="*/ 6 h 98"/>
                      <a:gd name="T44" fmla="*/ 68 w 245"/>
                      <a:gd name="T45" fmla="*/ 3 h 98"/>
                      <a:gd name="T46" fmla="*/ 62 w 245"/>
                      <a:gd name="T47" fmla="*/ 1 h 98"/>
                      <a:gd name="T48" fmla="*/ 54 w 245"/>
                      <a:gd name="T49" fmla="*/ 0 h 98"/>
                      <a:gd name="T50" fmla="*/ 46 w 245"/>
                      <a:gd name="T51" fmla="*/ 0 h 98"/>
                      <a:gd name="T52" fmla="*/ 37 w 245"/>
                      <a:gd name="T53" fmla="*/ 2 h 98"/>
                      <a:gd name="T54" fmla="*/ 28 w 245"/>
                      <a:gd name="T55" fmla="*/ 2 h 98"/>
                      <a:gd name="T56" fmla="*/ 22 w 245"/>
                      <a:gd name="T57" fmla="*/ 5 h 98"/>
                      <a:gd name="T58" fmla="*/ 16 w 245"/>
                      <a:gd name="T59" fmla="*/ 7 h 98"/>
                      <a:gd name="T60" fmla="*/ 8 w 245"/>
                      <a:gd name="T61" fmla="*/ 12 h 98"/>
                      <a:gd name="T62" fmla="*/ 4 w 245"/>
                      <a:gd name="T63" fmla="*/ 16 h 98"/>
                      <a:gd name="T64" fmla="*/ 0 w 245"/>
                      <a:gd name="T65" fmla="*/ 18 h 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5" h="98">
                        <a:moveTo>
                          <a:pt x="244" y="78"/>
                        </a:moveTo>
                        <a:lnTo>
                          <a:pt x="234" y="85"/>
                        </a:lnTo>
                        <a:lnTo>
                          <a:pt x="223" y="90"/>
                        </a:lnTo>
                        <a:lnTo>
                          <a:pt x="212" y="94"/>
                        </a:lnTo>
                        <a:lnTo>
                          <a:pt x="200" y="97"/>
                        </a:lnTo>
                        <a:lnTo>
                          <a:pt x="185" y="97"/>
                        </a:lnTo>
                        <a:lnTo>
                          <a:pt x="177" y="94"/>
                        </a:lnTo>
                        <a:lnTo>
                          <a:pt x="167" y="90"/>
                        </a:lnTo>
                        <a:lnTo>
                          <a:pt x="158" y="86"/>
                        </a:lnTo>
                        <a:lnTo>
                          <a:pt x="151" y="81"/>
                        </a:lnTo>
                        <a:lnTo>
                          <a:pt x="142" y="75"/>
                        </a:lnTo>
                        <a:lnTo>
                          <a:pt x="136" y="68"/>
                        </a:lnTo>
                        <a:lnTo>
                          <a:pt x="130" y="60"/>
                        </a:lnTo>
                        <a:lnTo>
                          <a:pt x="125" y="52"/>
                        </a:lnTo>
                        <a:lnTo>
                          <a:pt x="120" y="46"/>
                        </a:lnTo>
                        <a:lnTo>
                          <a:pt x="114" y="37"/>
                        </a:lnTo>
                        <a:lnTo>
                          <a:pt x="108" y="30"/>
                        </a:lnTo>
                        <a:lnTo>
                          <a:pt x="104" y="23"/>
                        </a:lnTo>
                        <a:lnTo>
                          <a:pt x="97" y="17"/>
                        </a:lnTo>
                        <a:lnTo>
                          <a:pt x="90" y="13"/>
                        </a:lnTo>
                        <a:lnTo>
                          <a:pt x="84" y="10"/>
                        </a:lnTo>
                        <a:lnTo>
                          <a:pt x="78" y="6"/>
                        </a:lnTo>
                        <a:lnTo>
                          <a:pt x="68" y="3"/>
                        </a:lnTo>
                        <a:lnTo>
                          <a:pt x="62" y="1"/>
                        </a:lnTo>
                        <a:lnTo>
                          <a:pt x="54" y="0"/>
                        </a:lnTo>
                        <a:lnTo>
                          <a:pt x="46" y="0"/>
                        </a:lnTo>
                        <a:lnTo>
                          <a:pt x="37" y="2"/>
                        </a:lnTo>
                        <a:lnTo>
                          <a:pt x="28" y="2"/>
                        </a:lnTo>
                        <a:lnTo>
                          <a:pt x="22" y="5"/>
                        </a:lnTo>
                        <a:lnTo>
                          <a:pt x="16" y="7"/>
                        </a:lnTo>
                        <a:lnTo>
                          <a:pt x="8" y="12"/>
                        </a:lnTo>
                        <a:lnTo>
                          <a:pt x="4" y="16"/>
                        </a:lnTo>
                        <a:lnTo>
                          <a:pt x="0" y="1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312" name="Freeform 944"/>
                  <p:cNvSpPr>
                    <a:spLocks/>
                  </p:cNvSpPr>
                  <p:nvPr/>
                </p:nvSpPr>
                <p:spPr bwMode="auto">
                  <a:xfrm>
                    <a:off x="1972" y="3106"/>
                    <a:ext cx="245" cy="97"/>
                  </a:xfrm>
                  <a:custGeom>
                    <a:avLst/>
                    <a:gdLst>
                      <a:gd name="T0" fmla="*/ 244 w 245"/>
                      <a:gd name="T1" fmla="*/ 78 h 97"/>
                      <a:gd name="T2" fmla="*/ 234 w 245"/>
                      <a:gd name="T3" fmla="*/ 85 h 97"/>
                      <a:gd name="T4" fmla="*/ 223 w 245"/>
                      <a:gd name="T5" fmla="*/ 90 h 97"/>
                      <a:gd name="T6" fmla="*/ 212 w 245"/>
                      <a:gd name="T7" fmla="*/ 94 h 97"/>
                      <a:gd name="T8" fmla="*/ 200 w 245"/>
                      <a:gd name="T9" fmla="*/ 96 h 97"/>
                      <a:gd name="T10" fmla="*/ 185 w 245"/>
                      <a:gd name="T11" fmla="*/ 96 h 97"/>
                      <a:gd name="T12" fmla="*/ 177 w 245"/>
                      <a:gd name="T13" fmla="*/ 93 h 97"/>
                      <a:gd name="T14" fmla="*/ 167 w 245"/>
                      <a:gd name="T15" fmla="*/ 90 h 97"/>
                      <a:gd name="T16" fmla="*/ 158 w 245"/>
                      <a:gd name="T17" fmla="*/ 87 h 97"/>
                      <a:gd name="T18" fmla="*/ 151 w 245"/>
                      <a:gd name="T19" fmla="*/ 82 h 97"/>
                      <a:gd name="T20" fmla="*/ 142 w 245"/>
                      <a:gd name="T21" fmla="*/ 74 h 97"/>
                      <a:gd name="T22" fmla="*/ 136 w 245"/>
                      <a:gd name="T23" fmla="*/ 66 h 97"/>
                      <a:gd name="T24" fmla="*/ 130 w 245"/>
                      <a:gd name="T25" fmla="*/ 59 h 97"/>
                      <a:gd name="T26" fmla="*/ 125 w 245"/>
                      <a:gd name="T27" fmla="*/ 53 h 97"/>
                      <a:gd name="T28" fmla="*/ 120 w 245"/>
                      <a:gd name="T29" fmla="*/ 46 h 97"/>
                      <a:gd name="T30" fmla="*/ 114 w 245"/>
                      <a:gd name="T31" fmla="*/ 37 h 97"/>
                      <a:gd name="T32" fmla="*/ 110 w 245"/>
                      <a:gd name="T33" fmla="*/ 30 h 97"/>
                      <a:gd name="T34" fmla="*/ 104 w 245"/>
                      <a:gd name="T35" fmla="*/ 24 h 97"/>
                      <a:gd name="T36" fmla="*/ 98 w 245"/>
                      <a:gd name="T37" fmla="*/ 18 h 97"/>
                      <a:gd name="T38" fmla="*/ 90 w 245"/>
                      <a:gd name="T39" fmla="*/ 13 h 97"/>
                      <a:gd name="T40" fmla="*/ 84 w 245"/>
                      <a:gd name="T41" fmla="*/ 10 h 97"/>
                      <a:gd name="T42" fmla="*/ 78 w 245"/>
                      <a:gd name="T43" fmla="*/ 6 h 97"/>
                      <a:gd name="T44" fmla="*/ 68 w 245"/>
                      <a:gd name="T45" fmla="*/ 3 h 97"/>
                      <a:gd name="T46" fmla="*/ 62 w 245"/>
                      <a:gd name="T47" fmla="*/ 2 h 97"/>
                      <a:gd name="T48" fmla="*/ 54 w 245"/>
                      <a:gd name="T49" fmla="*/ 0 h 97"/>
                      <a:gd name="T50" fmla="*/ 46 w 245"/>
                      <a:gd name="T51" fmla="*/ 1 h 97"/>
                      <a:gd name="T52" fmla="*/ 37 w 245"/>
                      <a:gd name="T53" fmla="*/ 2 h 97"/>
                      <a:gd name="T54" fmla="*/ 28 w 245"/>
                      <a:gd name="T55" fmla="*/ 2 h 97"/>
                      <a:gd name="T56" fmla="*/ 22 w 245"/>
                      <a:gd name="T57" fmla="*/ 5 h 97"/>
                      <a:gd name="T58" fmla="*/ 16 w 245"/>
                      <a:gd name="T59" fmla="*/ 7 h 97"/>
                      <a:gd name="T60" fmla="*/ 9 w 245"/>
                      <a:gd name="T61" fmla="*/ 12 h 97"/>
                      <a:gd name="T62" fmla="*/ 4 w 245"/>
                      <a:gd name="T63" fmla="*/ 16 h 97"/>
                      <a:gd name="T64" fmla="*/ 0 w 245"/>
                      <a:gd name="T65" fmla="*/ 18 h 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5" h="97">
                        <a:moveTo>
                          <a:pt x="244" y="78"/>
                        </a:moveTo>
                        <a:lnTo>
                          <a:pt x="234" y="85"/>
                        </a:lnTo>
                        <a:lnTo>
                          <a:pt x="223" y="90"/>
                        </a:lnTo>
                        <a:lnTo>
                          <a:pt x="212" y="94"/>
                        </a:lnTo>
                        <a:lnTo>
                          <a:pt x="200" y="96"/>
                        </a:lnTo>
                        <a:lnTo>
                          <a:pt x="185" y="96"/>
                        </a:lnTo>
                        <a:lnTo>
                          <a:pt x="177" y="93"/>
                        </a:lnTo>
                        <a:lnTo>
                          <a:pt x="167" y="90"/>
                        </a:lnTo>
                        <a:lnTo>
                          <a:pt x="158" y="87"/>
                        </a:lnTo>
                        <a:lnTo>
                          <a:pt x="151" y="82"/>
                        </a:lnTo>
                        <a:lnTo>
                          <a:pt x="142" y="74"/>
                        </a:lnTo>
                        <a:lnTo>
                          <a:pt x="136" y="66"/>
                        </a:lnTo>
                        <a:lnTo>
                          <a:pt x="130" y="59"/>
                        </a:lnTo>
                        <a:lnTo>
                          <a:pt x="125" y="53"/>
                        </a:lnTo>
                        <a:lnTo>
                          <a:pt x="120" y="46"/>
                        </a:lnTo>
                        <a:lnTo>
                          <a:pt x="114" y="37"/>
                        </a:lnTo>
                        <a:lnTo>
                          <a:pt x="110" y="30"/>
                        </a:lnTo>
                        <a:lnTo>
                          <a:pt x="104" y="24"/>
                        </a:lnTo>
                        <a:lnTo>
                          <a:pt x="98" y="18"/>
                        </a:lnTo>
                        <a:lnTo>
                          <a:pt x="90" y="13"/>
                        </a:lnTo>
                        <a:lnTo>
                          <a:pt x="84" y="10"/>
                        </a:lnTo>
                        <a:lnTo>
                          <a:pt x="78" y="6"/>
                        </a:lnTo>
                        <a:lnTo>
                          <a:pt x="68" y="3"/>
                        </a:lnTo>
                        <a:lnTo>
                          <a:pt x="62" y="2"/>
                        </a:lnTo>
                        <a:lnTo>
                          <a:pt x="54" y="0"/>
                        </a:lnTo>
                        <a:lnTo>
                          <a:pt x="46" y="1"/>
                        </a:lnTo>
                        <a:lnTo>
                          <a:pt x="37" y="2"/>
                        </a:lnTo>
                        <a:lnTo>
                          <a:pt x="28" y="2"/>
                        </a:lnTo>
                        <a:lnTo>
                          <a:pt x="22" y="5"/>
                        </a:lnTo>
                        <a:lnTo>
                          <a:pt x="16" y="7"/>
                        </a:lnTo>
                        <a:lnTo>
                          <a:pt x="9" y="12"/>
                        </a:lnTo>
                        <a:lnTo>
                          <a:pt x="4" y="16"/>
                        </a:lnTo>
                        <a:lnTo>
                          <a:pt x="0" y="1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  <p:sp>
          <p:nvSpPr>
            <p:cNvPr id="59313" name="Rectangle 945"/>
            <p:cNvSpPr>
              <a:spLocks noChangeArrowheads="1"/>
            </p:cNvSpPr>
            <p:nvPr/>
          </p:nvSpPr>
          <p:spPr bwMode="auto">
            <a:xfrm>
              <a:off x="3710" y="2330"/>
              <a:ext cx="1144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zh-CN" sz="1800">
                  <a:solidFill>
                    <a:schemeClr val="tx2"/>
                  </a:solidFill>
                  <a:latin typeface="Arial" pitchFamily="34" charset="0"/>
                </a:rPr>
                <a:t>FEXT</a:t>
              </a:r>
            </a:p>
          </p:txBody>
        </p:sp>
        <p:grpSp>
          <p:nvGrpSpPr>
            <p:cNvPr id="59314" name="Group 946"/>
            <p:cNvGrpSpPr>
              <a:grpSpLocks/>
            </p:cNvGrpSpPr>
            <p:nvPr/>
          </p:nvGrpSpPr>
          <p:grpSpPr bwMode="auto">
            <a:xfrm>
              <a:off x="1598" y="2118"/>
              <a:ext cx="2432" cy="654"/>
              <a:chOff x="1598" y="2118"/>
              <a:chExt cx="2432" cy="654"/>
            </a:xfrm>
          </p:grpSpPr>
          <p:sp>
            <p:nvSpPr>
              <p:cNvPr id="59315" name="Freeform 947"/>
              <p:cNvSpPr>
                <a:spLocks/>
              </p:cNvSpPr>
              <p:nvPr/>
            </p:nvSpPr>
            <p:spPr bwMode="auto">
              <a:xfrm>
                <a:off x="3037" y="2118"/>
                <a:ext cx="993" cy="654"/>
              </a:xfrm>
              <a:custGeom>
                <a:avLst/>
                <a:gdLst>
                  <a:gd name="T0" fmla="*/ 0 w 993"/>
                  <a:gd name="T1" fmla="*/ 0 h 654"/>
                  <a:gd name="T2" fmla="*/ 124 w 993"/>
                  <a:gd name="T3" fmla="*/ 5 h 654"/>
                  <a:gd name="T4" fmla="*/ 220 w 993"/>
                  <a:gd name="T5" fmla="*/ 21 h 654"/>
                  <a:gd name="T6" fmla="*/ 310 w 993"/>
                  <a:gd name="T7" fmla="*/ 61 h 654"/>
                  <a:gd name="T8" fmla="*/ 396 w 993"/>
                  <a:gd name="T9" fmla="*/ 131 h 654"/>
                  <a:gd name="T10" fmla="*/ 452 w 993"/>
                  <a:gd name="T11" fmla="*/ 214 h 654"/>
                  <a:gd name="T12" fmla="*/ 514 w 993"/>
                  <a:gd name="T13" fmla="*/ 329 h 654"/>
                  <a:gd name="T14" fmla="*/ 562 w 993"/>
                  <a:gd name="T15" fmla="*/ 419 h 654"/>
                  <a:gd name="T16" fmla="*/ 610 w 993"/>
                  <a:gd name="T17" fmla="*/ 501 h 654"/>
                  <a:gd name="T18" fmla="*/ 656 w 993"/>
                  <a:gd name="T19" fmla="*/ 550 h 654"/>
                  <a:gd name="T20" fmla="*/ 706 w 993"/>
                  <a:gd name="T21" fmla="*/ 599 h 654"/>
                  <a:gd name="T22" fmla="*/ 773 w 993"/>
                  <a:gd name="T23" fmla="*/ 635 h 654"/>
                  <a:gd name="T24" fmla="*/ 861 w 993"/>
                  <a:gd name="T25" fmla="*/ 653 h 654"/>
                  <a:gd name="T26" fmla="*/ 992 w 993"/>
                  <a:gd name="T27" fmla="*/ 653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93" h="654">
                    <a:moveTo>
                      <a:pt x="0" y="0"/>
                    </a:moveTo>
                    <a:lnTo>
                      <a:pt x="124" y="5"/>
                    </a:lnTo>
                    <a:lnTo>
                      <a:pt x="220" y="21"/>
                    </a:lnTo>
                    <a:lnTo>
                      <a:pt x="310" y="61"/>
                    </a:lnTo>
                    <a:lnTo>
                      <a:pt x="396" y="131"/>
                    </a:lnTo>
                    <a:lnTo>
                      <a:pt x="452" y="214"/>
                    </a:lnTo>
                    <a:lnTo>
                      <a:pt x="514" y="329"/>
                    </a:lnTo>
                    <a:lnTo>
                      <a:pt x="562" y="419"/>
                    </a:lnTo>
                    <a:lnTo>
                      <a:pt x="610" y="501"/>
                    </a:lnTo>
                    <a:lnTo>
                      <a:pt x="656" y="550"/>
                    </a:lnTo>
                    <a:lnTo>
                      <a:pt x="706" y="599"/>
                    </a:lnTo>
                    <a:lnTo>
                      <a:pt x="773" y="635"/>
                    </a:lnTo>
                    <a:lnTo>
                      <a:pt x="861" y="653"/>
                    </a:lnTo>
                    <a:lnTo>
                      <a:pt x="992" y="653"/>
                    </a:lnTo>
                  </a:path>
                </a:pathLst>
              </a:custGeom>
              <a:noFill/>
              <a:ln w="25400" cap="rnd" cmpd="sng">
                <a:solidFill>
                  <a:schemeClr val="tx2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316" name="Freeform 948"/>
              <p:cNvSpPr>
                <a:spLocks/>
              </p:cNvSpPr>
              <p:nvPr/>
            </p:nvSpPr>
            <p:spPr bwMode="auto">
              <a:xfrm>
                <a:off x="2554" y="2118"/>
                <a:ext cx="993" cy="654"/>
              </a:xfrm>
              <a:custGeom>
                <a:avLst/>
                <a:gdLst>
                  <a:gd name="T0" fmla="*/ 0 w 993"/>
                  <a:gd name="T1" fmla="*/ 0 h 654"/>
                  <a:gd name="T2" fmla="*/ 124 w 993"/>
                  <a:gd name="T3" fmla="*/ 5 h 654"/>
                  <a:gd name="T4" fmla="*/ 220 w 993"/>
                  <a:gd name="T5" fmla="*/ 21 h 654"/>
                  <a:gd name="T6" fmla="*/ 310 w 993"/>
                  <a:gd name="T7" fmla="*/ 61 h 654"/>
                  <a:gd name="T8" fmla="*/ 396 w 993"/>
                  <a:gd name="T9" fmla="*/ 131 h 654"/>
                  <a:gd name="T10" fmla="*/ 452 w 993"/>
                  <a:gd name="T11" fmla="*/ 214 h 654"/>
                  <a:gd name="T12" fmla="*/ 514 w 993"/>
                  <a:gd name="T13" fmla="*/ 329 h 654"/>
                  <a:gd name="T14" fmla="*/ 562 w 993"/>
                  <a:gd name="T15" fmla="*/ 419 h 654"/>
                  <a:gd name="T16" fmla="*/ 610 w 993"/>
                  <a:gd name="T17" fmla="*/ 501 h 654"/>
                  <a:gd name="T18" fmla="*/ 656 w 993"/>
                  <a:gd name="T19" fmla="*/ 550 h 654"/>
                  <a:gd name="T20" fmla="*/ 706 w 993"/>
                  <a:gd name="T21" fmla="*/ 599 h 654"/>
                  <a:gd name="T22" fmla="*/ 773 w 993"/>
                  <a:gd name="T23" fmla="*/ 635 h 654"/>
                  <a:gd name="T24" fmla="*/ 861 w 993"/>
                  <a:gd name="T25" fmla="*/ 653 h 654"/>
                  <a:gd name="T26" fmla="*/ 992 w 993"/>
                  <a:gd name="T27" fmla="*/ 653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93" h="654">
                    <a:moveTo>
                      <a:pt x="0" y="0"/>
                    </a:moveTo>
                    <a:lnTo>
                      <a:pt x="124" y="5"/>
                    </a:lnTo>
                    <a:lnTo>
                      <a:pt x="220" y="21"/>
                    </a:lnTo>
                    <a:lnTo>
                      <a:pt x="310" y="61"/>
                    </a:lnTo>
                    <a:lnTo>
                      <a:pt x="396" y="131"/>
                    </a:lnTo>
                    <a:lnTo>
                      <a:pt x="452" y="214"/>
                    </a:lnTo>
                    <a:lnTo>
                      <a:pt x="514" y="329"/>
                    </a:lnTo>
                    <a:lnTo>
                      <a:pt x="562" y="419"/>
                    </a:lnTo>
                    <a:lnTo>
                      <a:pt x="610" y="501"/>
                    </a:lnTo>
                    <a:lnTo>
                      <a:pt x="656" y="550"/>
                    </a:lnTo>
                    <a:lnTo>
                      <a:pt x="706" y="599"/>
                    </a:lnTo>
                    <a:lnTo>
                      <a:pt x="773" y="635"/>
                    </a:lnTo>
                    <a:lnTo>
                      <a:pt x="861" y="653"/>
                    </a:lnTo>
                    <a:lnTo>
                      <a:pt x="992" y="653"/>
                    </a:lnTo>
                  </a:path>
                </a:pathLst>
              </a:custGeom>
              <a:noFill/>
              <a:ln w="25400" cap="rnd" cmpd="sng">
                <a:solidFill>
                  <a:schemeClr val="tx2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317" name="Freeform 949"/>
              <p:cNvSpPr>
                <a:spLocks/>
              </p:cNvSpPr>
              <p:nvPr/>
            </p:nvSpPr>
            <p:spPr bwMode="auto">
              <a:xfrm>
                <a:off x="2087" y="2118"/>
                <a:ext cx="995" cy="654"/>
              </a:xfrm>
              <a:custGeom>
                <a:avLst/>
                <a:gdLst>
                  <a:gd name="T0" fmla="*/ 0 w 995"/>
                  <a:gd name="T1" fmla="*/ 0 h 654"/>
                  <a:gd name="T2" fmla="*/ 124 w 995"/>
                  <a:gd name="T3" fmla="*/ 5 h 654"/>
                  <a:gd name="T4" fmla="*/ 220 w 995"/>
                  <a:gd name="T5" fmla="*/ 21 h 654"/>
                  <a:gd name="T6" fmla="*/ 310 w 995"/>
                  <a:gd name="T7" fmla="*/ 61 h 654"/>
                  <a:gd name="T8" fmla="*/ 396 w 995"/>
                  <a:gd name="T9" fmla="*/ 131 h 654"/>
                  <a:gd name="T10" fmla="*/ 453 w 995"/>
                  <a:gd name="T11" fmla="*/ 214 h 654"/>
                  <a:gd name="T12" fmla="*/ 516 w 995"/>
                  <a:gd name="T13" fmla="*/ 329 h 654"/>
                  <a:gd name="T14" fmla="*/ 563 w 995"/>
                  <a:gd name="T15" fmla="*/ 419 h 654"/>
                  <a:gd name="T16" fmla="*/ 612 w 995"/>
                  <a:gd name="T17" fmla="*/ 501 h 654"/>
                  <a:gd name="T18" fmla="*/ 657 w 995"/>
                  <a:gd name="T19" fmla="*/ 550 h 654"/>
                  <a:gd name="T20" fmla="*/ 708 w 995"/>
                  <a:gd name="T21" fmla="*/ 599 h 654"/>
                  <a:gd name="T22" fmla="*/ 774 w 995"/>
                  <a:gd name="T23" fmla="*/ 635 h 654"/>
                  <a:gd name="T24" fmla="*/ 863 w 995"/>
                  <a:gd name="T25" fmla="*/ 653 h 654"/>
                  <a:gd name="T26" fmla="*/ 994 w 995"/>
                  <a:gd name="T27" fmla="*/ 653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95" h="654">
                    <a:moveTo>
                      <a:pt x="0" y="0"/>
                    </a:moveTo>
                    <a:lnTo>
                      <a:pt x="124" y="5"/>
                    </a:lnTo>
                    <a:lnTo>
                      <a:pt x="220" y="21"/>
                    </a:lnTo>
                    <a:lnTo>
                      <a:pt x="310" y="61"/>
                    </a:lnTo>
                    <a:lnTo>
                      <a:pt x="396" y="131"/>
                    </a:lnTo>
                    <a:lnTo>
                      <a:pt x="453" y="214"/>
                    </a:lnTo>
                    <a:lnTo>
                      <a:pt x="516" y="329"/>
                    </a:lnTo>
                    <a:lnTo>
                      <a:pt x="563" y="419"/>
                    </a:lnTo>
                    <a:lnTo>
                      <a:pt x="612" y="501"/>
                    </a:lnTo>
                    <a:lnTo>
                      <a:pt x="657" y="550"/>
                    </a:lnTo>
                    <a:lnTo>
                      <a:pt x="708" y="599"/>
                    </a:lnTo>
                    <a:lnTo>
                      <a:pt x="774" y="635"/>
                    </a:lnTo>
                    <a:lnTo>
                      <a:pt x="863" y="653"/>
                    </a:lnTo>
                    <a:lnTo>
                      <a:pt x="994" y="653"/>
                    </a:lnTo>
                  </a:path>
                </a:pathLst>
              </a:custGeom>
              <a:noFill/>
              <a:ln w="25400" cap="rnd" cmpd="sng">
                <a:solidFill>
                  <a:schemeClr val="tx2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318" name="Freeform 950"/>
              <p:cNvSpPr>
                <a:spLocks/>
              </p:cNvSpPr>
              <p:nvPr/>
            </p:nvSpPr>
            <p:spPr bwMode="auto">
              <a:xfrm>
                <a:off x="1598" y="2118"/>
                <a:ext cx="994" cy="654"/>
              </a:xfrm>
              <a:custGeom>
                <a:avLst/>
                <a:gdLst>
                  <a:gd name="T0" fmla="*/ 0 w 994"/>
                  <a:gd name="T1" fmla="*/ 0 h 654"/>
                  <a:gd name="T2" fmla="*/ 124 w 994"/>
                  <a:gd name="T3" fmla="*/ 5 h 654"/>
                  <a:gd name="T4" fmla="*/ 220 w 994"/>
                  <a:gd name="T5" fmla="*/ 21 h 654"/>
                  <a:gd name="T6" fmla="*/ 310 w 994"/>
                  <a:gd name="T7" fmla="*/ 61 h 654"/>
                  <a:gd name="T8" fmla="*/ 396 w 994"/>
                  <a:gd name="T9" fmla="*/ 131 h 654"/>
                  <a:gd name="T10" fmla="*/ 452 w 994"/>
                  <a:gd name="T11" fmla="*/ 214 h 654"/>
                  <a:gd name="T12" fmla="*/ 515 w 994"/>
                  <a:gd name="T13" fmla="*/ 329 h 654"/>
                  <a:gd name="T14" fmla="*/ 562 w 994"/>
                  <a:gd name="T15" fmla="*/ 419 h 654"/>
                  <a:gd name="T16" fmla="*/ 611 w 994"/>
                  <a:gd name="T17" fmla="*/ 501 h 654"/>
                  <a:gd name="T18" fmla="*/ 657 w 994"/>
                  <a:gd name="T19" fmla="*/ 550 h 654"/>
                  <a:gd name="T20" fmla="*/ 707 w 994"/>
                  <a:gd name="T21" fmla="*/ 599 h 654"/>
                  <a:gd name="T22" fmla="*/ 773 w 994"/>
                  <a:gd name="T23" fmla="*/ 635 h 654"/>
                  <a:gd name="T24" fmla="*/ 862 w 994"/>
                  <a:gd name="T25" fmla="*/ 653 h 654"/>
                  <a:gd name="T26" fmla="*/ 993 w 994"/>
                  <a:gd name="T27" fmla="*/ 653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94" h="654">
                    <a:moveTo>
                      <a:pt x="0" y="0"/>
                    </a:moveTo>
                    <a:lnTo>
                      <a:pt x="124" y="5"/>
                    </a:lnTo>
                    <a:lnTo>
                      <a:pt x="220" y="21"/>
                    </a:lnTo>
                    <a:lnTo>
                      <a:pt x="310" y="61"/>
                    </a:lnTo>
                    <a:lnTo>
                      <a:pt x="396" y="131"/>
                    </a:lnTo>
                    <a:lnTo>
                      <a:pt x="452" y="214"/>
                    </a:lnTo>
                    <a:lnTo>
                      <a:pt x="515" y="329"/>
                    </a:lnTo>
                    <a:lnTo>
                      <a:pt x="562" y="419"/>
                    </a:lnTo>
                    <a:lnTo>
                      <a:pt x="611" y="501"/>
                    </a:lnTo>
                    <a:lnTo>
                      <a:pt x="657" y="550"/>
                    </a:lnTo>
                    <a:lnTo>
                      <a:pt x="707" y="599"/>
                    </a:lnTo>
                    <a:lnTo>
                      <a:pt x="773" y="635"/>
                    </a:lnTo>
                    <a:lnTo>
                      <a:pt x="862" y="653"/>
                    </a:lnTo>
                    <a:lnTo>
                      <a:pt x="993" y="653"/>
                    </a:lnTo>
                  </a:path>
                </a:pathLst>
              </a:custGeom>
              <a:noFill/>
              <a:ln w="25400" cap="rnd" cmpd="sng">
                <a:solidFill>
                  <a:schemeClr val="tx2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9319" name="Group 951"/>
            <p:cNvGrpSpPr>
              <a:grpSpLocks/>
            </p:cNvGrpSpPr>
            <p:nvPr/>
          </p:nvGrpSpPr>
          <p:grpSpPr bwMode="auto">
            <a:xfrm>
              <a:off x="183" y="1770"/>
              <a:ext cx="966" cy="312"/>
              <a:chOff x="183" y="1770"/>
              <a:chExt cx="966" cy="312"/>
            </a:xfrm>
          </p:grpSpPr>
          <p:sp>
            <p:nvSpPr>
              <p:cNvPr id="59320" name="Rectangle 952"/>
              <p:cNvSpPr>
                <a:spLocks noChangeArrowheads="1"/>
              </p:cNvSpPr>
              <p:nvPr/>
            </p:nvSpPr>
            <p:spPr bwMode="auto">
              <a:xfrm>
                <a:off x="183" y="1770"/>
                <a:ext cx="966" cy="312"/>
              </a:xfrm>
              <a:prstGeom prst="rect">
                <a:avLst/>
              </a:prstGeom>
              <a:solidFill>
                <a:srgbClr val="004E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9321" name="Rectangle 953"/>
              <p:cNvSpPr>
                <a:spLocks noChangeArrowheads="1"/>
              </p:cNvSpPr>
              <p:nvPr/>
            </p:nvSpPr>
            <p:spPr bwMode="auto">
              <a:xfrm>
                <a:off x="222" y="1833"/>
                <a:ext cx="919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zh-CN" altLang="en-US" sz="1400" b="1">
                    <a:solidFill>
                      <a:srgbClr val="FFFFFF"/>
                    </a:solidFill>
                    <a:latin typeface="Arial" pitchFamily="34" charset="0"/>
                  </a:rPr>
                  <a:t>发送端</a:t>
                </a:r>
              </a:p>
            </p:txBody>
          </p:sp>
        </p:grpSp>
        <p:grpSp>
          <p:nvGrpSpPr>
            <p:cNvPr id="59322" name="Group 954"/>
            <p:cNvGrpSpPr>
              <a:grpSpLocks/>
            </p:cNvGrpSpPr>
            <p:nvPr/>
          </p:nvGrpSpPr>
          <p:grpSpPr bwMode="auto">
            <a:xfrm>
              <a:off x="4507" y="2960"/>
              <a:ext cx="966" cy="417"/>
              <a:chOff x="4507" y="2960"/>
              <a:chExt cx="966" cy="417"/>
            </a:xfrm>
          </p:grpSpPr>
          <p:sp>
            <p:nvSpPr>
              <p:cNvPr id="59323" name="Rectangle 955"/>
              <p:cNvSpPr>
                <a:spLocks noChangeArrowheads="1"/>
              </p:cNvSpPr>
              <p:nvPr/>
            </p:nvSpPr>
            <p:spPr bwMode="auto">
              <a:xfrm>
                <a:off x="4507" y="2960"/>
                <a:ext cx="966" cy="312"/>
              </a:xfrm>
              <a:prstGeom prst="rect">
                <a:avLst/>
              </a:prstGeom>
              <a:solidFill>
                <a:srgbClr val="004E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9324" name="Rectangle 956"/>
              <p:cNvSpPr>
                <a:spLocks noChangeArrowheads="1"/>
              </p:cNvSpPr>
              <p:nvPr/>
            </p:nvSpPr>
            <p:spPr bwMode="auto">
              <a:xfrm>
                <a:off x="4546" y="3022"/>
                <a:ext cx="919" cy="3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zh-CN" altLang="en-US" sz="1400" b="1">
                    <a:solidFill>
                      <a:srgbClr val="FFFFFF"/>
                    </a:solidFill>
                    <a:latin typeface="Arial" pitchFamily="34" charset="0"/>
                  </a:rPr>
                  <a:t>接收端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endParaRPr lang="en-US" altLang="zh-CN" sz="1400" b="1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59325" name="Freeform 957"/>
            <p:cNvSpPr>
              <a:spLocks/>
            </p:cNvSpPr>
            <p:nvPr/>
          </p:nvSpPr>
          <p:spPr bwMode="auto">
            <a:xfrm>
              <a:off x="4102" y="2899"/>
              <a:ext cx="305" cy="140"/>
            </a:xfrm>
            <a:custGeom>
              <a:avLst/>
              <a:gdLst>
                <a:gd name="T0" fmla="*/ 0 w 305"/>
                <a:gd name="T1" fmla="*/ 137 h 140"/>
                <a:gd name="T2" fmla="*/ 20 w 305"/>
                <a:gd name="T3" fmla="*/ 137 h 140"/>
                <a:gd name="T4" fmla="*/ 39 w 305"/>
                <a:gd name="T5" fmla="*/ 135 h 140"/>
                <a:gd name="T6" fmla="*/ 53 w 305"/>
                <a:gd name="T7" fmla="*/ 131 h 140"/>
                <a:gd name="T8" fmla="*/ 62 w 305"/>
                <a:gd name="T9" fmla="*/ 125 h 140"/>
                <a:gd name="T10" fmla="*/ 69 w 305"/>
                <a:gd name="T11" fmla="*/ 114 h 140"/>
                <a:gd name="T12" fmla="*/ 73 w 305"/>
                <a:gd name="T13" fmla="*/ 98 h 140"/>
                <a:gd name="T14" fmla="*/ 99 w 305"/>
                <a:gd name="T15" fmla="*/ 16 h 140"/>
                <a:gd name="T16" fmla="*/ 106 w 305"/>
                <a:gd name="T17" fmla="*/ 8 h 140"/>
                <a:gd name="T18" fmla="*/ 118 w 305"/>
                <a:gd name="T19" fmla="*/ 5 h 140"/>
                <a:gd name="T20" fmla="*/ 137 w 305"/>
                <a:gd name="T21" fmla="*/ 1 h 140"/>
                <a:gd name="T22" fmla="*/ 151 w 305"/>
                <a:gd name="T23" fmla="*/ 0 h 140"/>
                <a:gd name="T24" fmla="*/ 169 w 305"/>
                <a:gd name="T25" fmla="*/ 0 h 140"/>
                <a:gd name="T26" fmla="*/ 186 w 305"/>
                <a:gd name="T27" fmla="*/ 3 h 140"/>
                <a:gd name="T28" fmla="*/ 198 w 305"/>
                <a:gd name="T29" fmla="*/ 7 h 140"/>
                <a:gd name="T30" fmla="*/ 205 w 305"/>
                <a:gd name="T31" fmla="*/ 15 h 140"/>
                <a:gd name="T32" fmla="*/ 209 w 305"/>
                <a:gd name="T33" fmla="*/ 24 h 140"/>
                <a:gd name="T34" fmla="*/ 230 w 305"/>
                <a:gd name="T35" fmla="*/ 113 h 140"/>
                <a:gd name="T36" fmla="*/ 233 w 305"/>
                <a:gd name="T37" fmla="*/ 121 h 140"/>
                <a:gd name="T38" fmla="*/ 242 w 305"/>
                <a:gd name="T39" fmla="*/ 128 h 140"/>
                <a:gd name="T40" fmla="*/ 257 w 305"/>
                <a:gd name="T41" fmla="*/ 133 h 140"/>
                <a:gd name="T42" fmla="*/ 276 w 305"/>
                <a:gd name="T43" fmla="*/ 137 h 140"/>
                <a:gd name="T44" fmla="*/ 293 w 305"/>
                <a:gd name="T45" fmla="*/ 139 h 140"/>
                <a:gd name="T46" fmla="*/ 304 w 305"/>
                <a:gd name="T47" fmla="*/ 13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5" h="140">
                  <a:moveTo>
                    <a:pt x="0" y="137"/>
                  </a:moveTo>
                  <a:lnTo>
                    <a:pt x="20" y="137"/>
                  </a:lnTo>
                  <a:lnTo>
                    <a:pt x="39" y="135"/>
                  </a:lnTo>
                  <a:lnTo>
                    <a:pt x="53" y="131"/>
                  </a:lnTo>
                  <a:lnTo>
                    <a:pt x="62" y="125"/>
                  </a:lnTo>
                  <a:lnTo>
                    <a:pt x="69" y="114"/>
                  </a:lnTo>
                  <a:lnTo>
                    <a:pt x="73" y="98"/>
                  </a:lnTo>
                  <a:lnTo>
                    <a:pt x="99" y="16"/>
                  </a:lnTo>
                  <a:lnTo>
                    <a:pt x="106" y="8"/>
                  </a:lnTo>
                  <a:lnTo>
                    <a:pt x="118" y="5"/>
                  </a:lnTo>
                  <a:lnTo>
                    <a:pt x="137" y="1"/>
                  </a:lnTo>
                  <a:lnTo>
                    <a:pt x="151" y="0"/>
                  </a:lnTo>
                  <a:lnTo>
                    <a:pt x="169" y="0"/>
                  </a:lnTo>
                  <a:lnTo>
                    <a:pt x="186" y="3"/>
                  </a:lnTo>
                  <a:lnTo>
                    <a:pt x="198" y="7"/>
                  </a:lnTo>
                  <a:lnTo>
                    <a:pt x="205" y="15"/>
                  </a:lnTo>
                  <a:lnTo>
                    <a:pt x="209" y="24"/>
                  </a:lnTo>
                  <a:lnTo>
                    <a:pt x="230" y="113"/>
                  </a:lnTo>
                  <a:lnTo>
                    <a:pt x="233" y="121"/>
                  </a:lnTo>
                  <a:lnTo>
                    <a:pt x="242" y="128"/>
                  </a:lnTo>
                  <a:lnTo>
                    <a:pt x="257" y="133"/>
                  </a:lnTo>
                  <a:lnTo>
                    <a:pt x="276" y="137"/>
                  </a:lnTo>
                  <a:lnTo>
                    <a:pt x="293" y="139"/>
                  </a:lnTo>
                  <a:lnTo>
                    <a:pt x="304" y="139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326" name="Freeform 958"/>
            <p:cNvSpPr>
              <a:spLocks/>
            </p:cNvSpPr>
            <p:nvPr/>
          </p:nvSpPr>
          <p:spPr bwMode="auto">
            <a:xfrm>
              <a:off x="1252" y="2482"/>
              <a:ext cx="306" cy="572"/>
            </a:xfrm>
            <a:custGeom>
              <a:avLst/>
              <a:gdLst>
                <a:gd name="T0" fmla="*/ 0 w 306"/>
                <a:gd name="T1" fmla="*/ 568 h 572"/>
                <a:gd name="T2" fmla="*/ 20 w 306"/>
                <a:gd name="T3" fmla="*/ 565 h 572"/>
                <a:gd name="T4" fmla="*/ 39 w 306"/>
                <a:gd name="T5" fmla="*/ 558 h 572"/>
                <a:gd name="T6" fmla="*/ 53 w 306"/>
                <a:gd name="T7" fmla="*/ 542 h 572"/>
                <a:gd name="T8" fmla="*/ 62 w 306"/>
                <a:gd name="T9" fmla="*/ 514 h 572"/>
                <a:gd name="T10" fmla="*/ 70 w 306"/>
                <a:gd name="T11" fmla="*/ 472 h 572"/>
                <a:gd name="T12" fmla="*/ 73 w 306"/>
                <a:gd name="T13" fmla="*/ 405 h 572"/>
                <a:gd name="T14" fmla="*/ 99 w 306"/>
                <a:gd name="T15" fmla="*/ 65 h 572"/>
                <a:gd name="T16" fmla="*/ 106 w 306"/>
                <a:gd name="T17" fmla="*/ 36 h 572"/>
                <a:gd name="T18" fmla="*/ 118 w 306"/>
                <a:gd name="T19" fmla="*/ 18 h 572"/>
                <a:gd name="T20" fmla="*/ 137 w 306"/>
                <a:gd name="T21" fmla="*/ 2 h 572"/>
                <a:gd name="T22" fmla="*/ 151 w 306"/>
                <a:gd name="T23" fmla="*/ 0 h 572"/>
                <a:gd name="T24" fmla="*/ 169 w 306"/>
                <a:gd name="T25" fmla="*/ 0 h 572"/>
                <a:gd name="T26" fmla="*/ 187 w 306"/>
                <a:gd name="T27" fmla="*/ 12 h 572"/>
                <a:gd name="T28" fmla="*/ 199 w 306"/>
                <a:gd name="T29" fmla="*/ 31 h 572"/>
                <a:gd name="T30" fmla="*/ 206 w 306"/>
                <a:gd name="T31" fmla="*/ 60 h 572"/>
                <a:gd name="T32" fmla="*/ 210 w 306"/>
                <a:gd name="T33" fmla="*/ 98 h 572"/>
                <a:gd name="T34" fmla="*/ 231 w 306"/>
                <a:gd name="T35" fmla="*/ 468 h 572"/>
                <a:gd name="T36" fmla="*/ 233 w 306"/>
                <a:gd name="T37" fmla="*/ 497 h 572"/>
                <a:gd name="T38" fmla="*/ 243 w 306"/>
                <a:gd name="T39" fmla="*/ 530 h 572"/>
                <a:gd name="T40" fmla="*/ 258 w 306"/>
                <a:gd name="T41" fmla="*/ 550 h 572"/>
                <a:gd name="T42" fmla="*/ 277 w 306"/>
                <a:gd name="T43" fmla="*/ 565 h 572"/>
                <a:gd name="T44" fmla="*/ 294 w 306"/>
                <a:gd name="T45" fmla="*/ 571 h 572"/>
                <a:gd name="T46" fmla="*/ 305 w 306"/>
                <a:gd name="T47" fmla="*/ 569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6" h="572">
                  <a:moveTo>
                    <a:pt x="0" y="568"/>
                  </a:moveTo>
                  <a:lnTo>
                    <a:pt x="20" y="565"/>
                  </a:lnTo>
                  <a:lnTo>
                    <a:pt x="39" y="558"/>
                  </a:lnTo>
                  <a:lnTo>
                    <a:pt x="53" y="542"/>
                  </a:lnTo>
                  <a:lnTo>
                    <a:pt x="62" y="514"/>
                  </a:lnTo>
                  <a:lnTo>
                    <a:pt x="70" y="472"/>
                  </a:lnTo>
                  <a:lnTo>
                    <a:pt x="73" y="405"/>
                  </a:lnTo>
                  <a:lnTo>
                    <a:pt x="99" y="65"/>
                  </a:lnTo>
                  <a:lnTo>
                    <a:pt x="106" y="36"/>
                  </a:lnTo>
                  <a:lnTo>
                    <a:pt x="118" y="18"/>
                  </a:lnTo>
                  <a:lnTo>
                    <a:pt x="137" y="2"/>
                  </a:lnTo>
                  <a:lnTo>
                    <a:pt x="151" y="0"/>
                  </a:lnTo>
                  <a:lnTo>
                    <a:pt x="169" y="0"/>
                  </a:lnTo>
                  <a:lnTo>
                    <a:pt x="187" y="12"/>
                  </a:lnTo>
                  <a:lnTo>
                    <a:pt x="199" y="31"/>
                  </a:lnTo>
                  <a:lnTo>
                    <a:pt x="206" y="60"/>
                  </a:lnTo>
                  <a:lnTo>
                    <a:pt x="210" y="98"/>
                  </a:lnTo>
                  <a:lnTo>
                    <a:pt x="231" y="468"/>
                  </a:lnTo>
                  <a:lnTo>
                    <a:pt x="233" y="497"/>
                  </a:lnTo>
                  <a:lnTo>
                    <a:pt x="243" y="530"/>
                  </a:lnTo>
                  <a:lnTo>
                    <a:pt x="258" y="550"/>
                  </a:lnTo>
                  <a:lnTo>
                    <a:pt x="277" y="565"/>
                  </a:lnTo>
                  <a:lnTo>
                    <a:pt x="294" y="571"/>
                  </a:lnTo>
                  <a:lnTo>
                    <a:pt x="305" y="569"/>
                  </a:lnTo>
                </a:path>
              </a:pathLst>
            </a:custGeom>
            <a:noFill/>
            <a:ln w="25400" cap="rnd" cmpd="sng">
              <a:solidFill>
                <a:srgbClr val="00AE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327" name="Freeform 959"/>
            <p:cNvSpPr>
              <a:spLocks/>
            </p:cNvSpPr>
            <p:nvPr/>
          </p:nvSpPr>
          <p:spPr bwMode="auto">
            <a:xfrm>
              <a:off x="4104" y="2762"/>
              <a:ext cx="305" cy="260"/>
            </a:xfrm>
            <a:custGeom>
              <a:avLst/>
              <a:gdLst>
                <a:gd name="T0" fmla="*/ 0 w 305"/>
                <a:gd name="T1" fmla="*/ 257 h 260"/>
                <a:gd name="T2" fmla="*/ 20 w 305"/>
                <a:gd name="T3" fmla="*/ 256 h 260"/>
                <a:gd name="T4" fmla="*/ 39 w 305"/>
                <a:gd name="T5" fmla="*/ 252 h 260"/>
                <a:gd name="T6" fmla="*/ 53 w 305"/>
                <a:gd name="T7" fmla="*/ 246 h 260"/>
                <a:gd name="T8" fmla="*/ 62 w 305"/>
                <a:gd name="T9" fmla="*/ 233 h 260"/>
                <a:gd name="T10" fmla="*/ 69 w 305"/>
                <a:gd name="T11" fmla="*/ 214 h 260"/>
                <a:gd name="T12" fmla="*/ 73 w 305"/>
                <a:gd name="T13" fmla="*/ 184 h 260"/>
                <a:gd name="T14" fmla="*/ 99 w 305"/>
                <a:gd name="T15" fmla="*/ 30 h 260"/>
                <a:gd name="T16" fmla="*/ 106 w 305"/>
                <a:gd name="T17" fmla="*/ 16 h 260"/>
                <a:gd name="T18" fmla="*/ 118 w 305"/>
                <a:gd name="T19" fmla="*/ 8 h 260"/>
                <a:gd name="T20" fmla="*/ 137 w 305"/>
                <a:gd name="T21" fmla="*/ 1 h 260"/>
                <a:gd name="T22" fmla="*/ 151 w 305"/>
                <a:gd name="T23" fmla="*/ 0 h 260"/>
                <a:gd name="T24" fmla="*/ 169 w 305"/>
                <a:gd name="T25" fmla="*/ 0 h 260"/>
                <a:gd name="T26" fmla="*/ 186 w 305"/>
                <a:gd name="T27" fmla="*/ 6 h 260"/>
                <a:gd name="T28" fmla="*/ 198 w 305"/>
                <a:gd name="T29" fmla="*/ 13 h 260"/>
                <a:gd name="T30" fmla="*/ 205 w 305"/>
                <a:gd name="T31" fmla="*/ 27 h 260"/>
                <a:gd name="T32" fmla="*/ 209 w 305"/>
                <a:gd name="T33" fmla="*/ 44 h 260"/>
                <a:gd name="T34" fmla="*/ 230 w 305"/>
                <a:gd name="T35" fmla="*/ 212 h 260"/>
                <a:gd name="T36" fmla="*/ 233 w 305"/>
                <a:gd name="T37" fmla="*/ 226 h 260"/>
                <a:gd name="T38" fmla="*/ 242 w 305"/>
                <a:gd name="T39" fmla="*/ 240 h 260"/>
                <a:gd name="T40" fmla="*/ 257 w 305"/>
                <a:gd name="T41" fmla="*/ 250 h 260"/>
                <a:gd name="T42" fmla="*/ 276 w 305"/>
                <a:gd name="T43" fmla="*/ 256 h 260"/>
                <a:gd name="T44" fmla="*/ 293 w 305"/>
                <a:gd name="T45" fmla="*/ 259 h 260"/>
                <a:gd name="T46" fmla="*/ 304 w 305"/>
                <a:gd name="T47" fmla="*/ 259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5" h="260">
                  <a:moveTo>
                    <a:pt x="0" y="257"/>
                  </a:moveTo>
                  <a:lnTo>
                    <a:pt x="20" y="256"/>
                  </a:lnTo>
                  <a:lnTo>
                    <a:pt x="39" y="252"/>
                  </a:lnTo>
                  <a:lnTo>
                    <a:pt x="53" y="246"/>
                  </a:lnTo>
                  <a:lnTo>
                    <a:pt x="62" y="233"/>
                  </a:lnTo>
                  <a:lnTo>
                    <a:pt x="69" y="214"/>
                  </a:lnTo>
                  <a:lnTo>
                    <a:pt x="73" y="184"/>
                  </a:lnTo>
                  <a:lnTo>
                    <a:pt x="99" y="30"/>
                  </a:lnTo>
                  <a:lnTo>
                    <a:pt x="106" y="16"/>
                  </a:lnTo>
                  <a:lnTo>
                    <a:pt x="118" y="8"/>
                  </a:lnTo>
                  <a:lnTo>
                    <a:pt x="137" y="1"/>
                  </a:lnTo>
                  <a:lnTo>
                    <a:pt x="151" y="0"/>
                  </a:lnTo>
                  <a:lnTo>
                    <a:pt x="169" y="0"/>
                  </a:lnTo>
                  <a:lnTo>
                    <a:pt x="186" y="6"/>
                  </a:lnTo>
                  <a:lnTo>
                    <a:pt x="198" y="13"/>
                  </a:lnTo>
                  <a:lnTo>
                    <a:pt x="205" y="27"/>
                  </a:lnTo>
                  <a:lnTo>
                    <a:pt x="209" y="44"/>
                  </a:lnTo>
                  <a:lnTo>
                    <a:pt x="230" y="212"/>
                  </a:lnTo>
                  <a:lnTo>
                    <a:pt x="233" y="226"/>
                  </a:lnTo>
                  <a:lnTo>
                    <a:pt x="242" y="240"/>
                  </a:lnTo>
                  <a:lnTo>
                    <a:pt x="257" y="250"/>
                  </a:lnTo>
                  <a:lnTo>
                    <a:pt x="276" y="256"/>
                  </a:lnTo>
                  <a:lnTo>
                    <a:pt x="293" y="259"/>
                  </a:lnTo>
                  <a:lnTo>
                    <a:pt x="304" y="259"/>
                  </a:lnTo>
                </a:path>
              </a:pathLst>
            </a:custGeom>
            <a:noFill/>
            <a:ln w="25400" cap="rnd" cmpd="sng">
              <a:solidFill>
                <a:srgbClr val="00AE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328" name="Line 960"/>
            <p:cNvSpPr>
              <a:spLocks noChangeShapeType="1"/>
            </p:cNvSpPr>
            <p:nvPr/>
          </p:nvSpPr>
          <p:spPr bwMode="auto">
            <a:xfrm>
              <a:off x="1598" y="2944"/>
              <a:ext cx="2403" cy="0"/>
            </a:xfrm>
            <a:prstGeom prst="line">
              <a:avLst/>
            </a:prstGeom>
            <a:noFill/>
            <a:ln w="12700">
              <a:solidFill>
                <a:srgbClr val="00AE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59329" name="Group 961"/>
            <p:cNvGrpSpPr>
              <a:grpSpLocks/>
            </p:cNvGrpSpPr>
            <p:nvPr/>
          </p:nvGrpSpPr>
          <p:grpSpPr bwMode="auto">
            <a:xfrm>
              <a:off x="187" y="2993"/>
              <a:ext cx="966" cy="311"/>
              <a:chOff x="187" y="2993"/>
              <a:chExt cx="966" cy="311"/>
            </a:xfrm>
          </p:grpSpPr>
          <p:sp>
            <p:nvSpPr>
              <p:cNvPr id="59330" name="Rectangle 962"/>
              <p:cNvSpPr>
                <a:spLocks noChangeArrowheads="1"/>
              </p:cNvSpPr>
              <p:nvPr/>
            </p:nvSpPr>
            <p:spPr bwMode="auto">
              <a:xfrm>
                <a:off x="187" y="2993"/>
                <a:ext cx="966" cy="311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9331" name="Rectangle 963"/>
              <p:cNvSpPr>
                <a:spLocks noChangeArrowheads="1"/>
              </p:cNvSpPr>
              <p:nvPr/>
            </p:nvSpPr>
            <p:spPr bwMode="auto">
              <a:xfrm>
                <a:off x="224" y="3055"/>
                <a:ext cx="920" cy="21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zh-CN" altLang="en-US" sz="1400" b="1">
                    <a:solidFill>
                      <a:schemeClr val="hlink"/>
                    </a:solidFill>
                    <a:latin typeface="Arial" pitchFamily="34" charset="0"/>
                  </a:rPr>
                  <a:t>发送端</a:t>
                </a:r>
              </a:p>
            </p:txBody>
          </p:sp>
        </p:grpSp>
      </p:grpSp>
      <p:sp>
        <p:nvSpPr>
          <p:cNvPr id="59333" name="Rectangle 965"/>
          <p:cNvSpPr>
            <a:spLocks noChangeArrowheads="1"/>
          </p:cNvSpPr>
          <p:nvPr/>
        </p:nvSpPr>
        <p:spPr bwMode="auto">
          <a:xfrm>
            <a:off x="2667000" y="838200"/>
            <a:ext cx="3254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等效远端串扰</a:t>
            </a:r>
            <a:r>
              <a:rPr lang="en-US" altLang="zh-CN" b="1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(ELFEXT)</a:t>
            </a:r>
          </a:p>
        </p:txBody>
      </p:sp>
      <p:sp>
        <p:nvSpPr>
          <p:cNvPr id="59334" name="Rectangle 966"/>
          <p:cNvSpPr>
            <a:spLocks noChangeArrowheads="1"/>
          </p:cNvSpPr>
          <p:nvPr/>
        </p:nvSpPr>
        <p:spPr bwMode="auto">
          <a:xfrm>
            <a:off x="2514600" y="5867400"/>
            <a:ext cx="3687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2000" b="1">
                <a:solidFill>
                  <a:srgbClr val="000000"/>
                </a:solidFill>
                <a:ea typeface="仿宋体" pitchFamily="18" charset="-122"/>
              </a:rPr>
              <a:t>ELFEXT</a:t>
            </a:r>
            <a:r>
              <a:rPr kumimoji="0" lang="zh-CN" altLang="en-US" sz="2000" b="1">
                <a:solidFill>
                  <a:srgbClr val="000000"/>
                </a:solidFill>
                <a:ea typeface="仿宋体" pitchFamily="18" charset="-122"/>
              </a:rPr>
              <a:t>＝</a:t>
            </a:r>
            <a:r>
              <a:rPr kumimoji="0" lang="en-US" altLang="zh-CN" sz="2000" b="1">
                <a:solidFill>
                  <a:srgbClr val="000000"/>
                </a:solidFill>
                <a:ea typeface="仿宋体" pitchFamily="18" charset="-122"/>
              </a:rPr>
              <a:t>FEXT</a:t>
            </a:r>
            <a:r>
              <a:rPr kumimoji="0" lang="zh-CN" altLang="en-US" sz="2000" b="1">
                <a:solidFill>
                  <a:srgbClr val="000000"/>
                </a:solidFill>
                <a:ea typeface="仿宋体" pitchFamily="18" charset="-122"/>
              </a:rPr>
              <a:t>－</a:t>
            </a:r>
            <a:r>
              <a:rPr kumimoji="0" lang="en-US" altLang="zh-CN" sz="2000" b="1">
                <a:solidFill>
                  <a:srgbClr val="000000"/>
                </a:solidFill>
                <a:ea typeface="仿宋体" pitchFamily="18" charset="-122"/>
              </a:rPr>
              <a:t>Attenuation</a:t>
            </a:r>
          </a:p>
        </p:txBody>
      </p:sp>
      <p:graphicFrame>
        <p:nvGraphicFramePr>
          <p:cNvPr id="59335" name="Object 967"/>
          <p:cNvGraphicFramePr>
            <a:graphicFrameLocks noChangeAspect="1"/>
          </p:cNvGraphicFramePr>
          <p:nvPr/>
        </p:nvGraphicFramePr>
        <p:xfrm>
          <a:off x="1524000" y="4648200"/>
          <a:ext cx="6400800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40" name="Visio" r:id="rId4" imgW="9222120" imgH="1163160" progId="Visio.Drawing.6">
                  <p:embed/>
                </p:oleObj>
              </mc:Choice>
              <mc:Fallback>
                <p:oleObj name="Visio" r:id="rId4" imgW="9222120" imgH="1163160" progId="Visio.Drawing.6">
                  <p:embed/>
                  <p:pic>
                    <p:nvPicPr>
                      <p:cNvPr id="0" name="Object 9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648200"/>
                        <a:ext cx="6400800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16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1A55-4A39-4942-8E8C-DF0E894F0344}" type="slidenum">
              <a:rPr lang="en-US" altLang="zh-CN"/>
              <a:pPr/>
              <a:t>34</a:t>
            </a:fld>
            <a:endParaRPr lang="en-US" altLang="zh-CN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838200"/>
            <a:ext cx="7772400" cy="4114800"/>
          </a:xfrm>
          <a:noFill/>
          <a:ln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zh-CN" sz="2000">
              <a:latin typeface="黑体" pitchFamily="49" charset="-122"/>
              <a:ea typeface="黑体" pitchFamily="49" charset="-122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zh-CN" sz="2000">
              <a:latin typeface="黑体" pitchFamily="49" charset="-122"/>
              <a:ea typeface="黑体" pitchFamily="49" charset="-122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zh-CN" sz="200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74756" name="Group 4"/>
          <p:cNvGrpSpPr>
            <a:grpSpLocks/>
          </p:cNvGrpSpPr>
          <p:nvPr/>
        </p:nvGrpSpPr>
        <p:grpSpPr bwMode="auto">
          <a:xfrm>
            <a:off x="1600200" y="1676400"/>
            <a:ext cx="6837363" cy="3649663"/>
            <a:chOff x="239" y="1103"/>
            <a:chExt cx="5268" cy="2669"/>
          </a:xfrm>
        </p:grpSpPr>
        <p:sp>
          <p:nvSpPr>
            <p:cNvPr id="74757" name="Freeform 5"/>
            <p:cNvSpPr>
              <a:spLocks/>
            </p:cNvSpPr>
            <p:nvPr/>
          </p:nvSpPr>
          <p:spPr bwMode="auto">
            <a:xfrm>
              <a:off x="1691" y="2002"/>
              <a:ext cx="2315" cy="1265"/>
            </a:xfrm>
            <a:custGeom>
              <a:avLst/>
              <a:gdLst>
                <a:gd name="T0" fmla="*/ 0 w 2315"/>
                <a:gd name="T1" fmla="*/ 0 h 1265"/>
                <a:gd name="T2" fmla="*/ 289 w 2315"/>
                <a:gd name="T3" fmla="*/ 9 h 1265"/>
                <a:gd name="T4" fmla="*/ 512 w 2315"/>
                <a:gd name="T5" fmla="*/ 41 h 1265"/>
                <a:gd name="T6" fmla="*/ 724 w 2315"/>
                <a:gd name="T7" fmla="*/ 120 h 1265"/>
                <a:gd name="T8" fmla="*/ 924 w 2315"/>
                <a:gd name="T9" fmla="*/ 255 h 1265"/>
                <a:gd name="T10" fmla="*/ 1054 w 2315"/>
                <a:gd name="T11" fmla="*/ 413 h 1265"/>
                <a:gd name="T12" fmla="*/ 1202 w 2315"/>
                <a:gd name="T13" fmla="*/ 638 h 1265"/>
                <a:gd name="T14" fmla="*/ 1312 w 2315"/>
                <a:gd name="T15" fmla="*/ 812 h 1265"/>
                <a:gd name="T16" fmla="*/ 1425 w 2315"/>
                <a:gd name="T17" fmla="*/ 971 h 1265"/>
                <a:gd name="T18" fmla="*/ 1530 w 2315"/>
                <a:gd name="T19" fmla="*/ 1065 h 1265"/>
                <a:gd name="T20" fmla="*/ 1648 w 2315"/>
                <a:gd name="T21" fmla="*/ 1160 h 1265"/>
                <a:gd name="T22" fmla="*/ 1803 w 2315"/>
                <a:gd name="T23" fmla="*/ 1230 h 1265"/>
                <a:gd name="T24" fmla="*/ 2009 w 2315"/>
                <a:gd name="T25" fmla="*/ 1264 h 1265"/>
                <a:gd name="T26" fmla="*/ 2314 w 2315"/>
                <a:gd name="T27" fmla="*/ 1264 h 1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15" h="1265">
                  <a:moveTo>
                    <a:pt x="0" y="0"/>
                  </a:moveTo>
                  <a:lnTo>
                    <a:pt x="289" y="9"/>
                  </a:lnTo>
                  <a:lnTo>
                    <a:pt x="512" y="41"/>
                  </a:lnTo>
                  <a:lnTo>
                    <a:pt x="724" y="120"/>
                  </a:lnTo>
                  <a:lnTo>
                    <a:pt x="924" y="255"/>
                  </a:lnTo>
                  <a:lnTo>
                    <a:pt x="1054" y="413"/>
                  </a:lnTo>
                  <a:lnTo>
                    <a:pt x="1202" y="638"/>
                  </a:lnTo>
                  <a:lnTo>
                    <a:pt x="1312" y="812"/>
                  </a:lnTo>
                  <a:lnTo>
                    <a:pt x="1425" y="971"/>
                  </a:lnTo>
                  <a:lnTo>
                    <a:pt x="1530" y="1065"/>
                  </a:lnTo>
                  <a:lnTo>
                    <a:pt x="1648" y="1160"/>
                  </a:lnTo>
                  <a:lnTo>
                    <a:pt x="1803" y="1230"/>
                  </a:lnTo>
                  <a:lnTo>
                    <a:pt x="2009" y="1264"/>
                  </a:lnTo>
                  <a:lnTo>
                    <a:pt x="2314" y="1264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758" name="Freeform 6"/>
            <p:cNvSpPr>
              <a:spLocks/>
            </p:cNvSpPr>
            <p:nvPr/>
          </p:nvSpPr>
          <p:spPr bwMode="auto">
            <a:xfrm>
              <a:off x="1311" y="1103"/>
              <a:ext cx="305" cy="455"/>
            </a:xfrm>
            <a:custGeom>
              <a:avLst/>
              <a:gdLst>
                <a:gd name="T0" fmla="*/ 0 w 305"/>
                <a:gd name="T1" fmla="*/ 451 h 455"/>
                <a:gd name="T2" fmla="*/ 20 w 305"/>
                <a:gd name="T3" fmla="*/ 449 h 455"/>
                <a:gd name="T4" fmla="*/ 39 w 305"/>
                <a:gd name="T5" fmla="*/ 444 h 455"/>
                <a:gd name="T6" fmla="*/ 53 w 305"/>
                <a:gd name="T7" fmla="*/ 430 h 455"/>
                <a:gd name="T8" fmla="*/ 62 w 305"/>
                <a:gd name="T9" fmla="*/ 408 h 455"/>
                <a:gd name="T10" fmla="*/ 69 w 305"/>
                <a:gd name="T11" fmla="*/ 375 h 455"/>
                <a:gd name="T12" fmla="*/ 73 w 305"/>
                <a:gd name="T13" fmla="*/ 322 h 455"/>
                <a:gd name="T14" fmla="*/ 99 w 305"/>
                <a:gd name="T15" fmla="*/ 51 h 455"/>
                <a:gd name="T16" fmla="*/ 106 w 305"/>
                <a:gd name="T17" fmla="*/ 28 h 455"/>
                <a:gd name="T18" fmla="*/ 118 w 305"/>
                <a:gd name="T19" fmla="*/ 14 h 455"/>
                <a:gd name="T20" fmla="*/ 137 w 305"/>
                <a:gd name="T21" fmla="*/ 2 h 455"/>
                <a:gd name="T22" fmla="*/ 151 w 305"/>
                <a:gd name="T23" fmla="*/ 0 h 455"/>
                <a:gd name="T24" fmla="*/ 169 w 305"/>
                <a:gd name="T25" fmla="*/ 0 h 455"/>
                <a:gd name="T26" fmla="*/ 186 w 305"/>
                <a:gd name="T27" fmla="*/ 9 h 455"/>
                <a:gd name="T28" fmla="*/ 198 w 305"/>
                <a:gd name="T29" fmla="*/ 25 h 455"/>
                <a:gd name="T30" fmla="*/ 205 w 305"/>
                <a:gd name="T31" fmla="*/ 47 h 455"/>
                <a:gd name="T32" fmla="*/ 209 w 305"/>
                <a:gd name="T33" fmla="*/ 78 h 455"/>
                <a:gd name="T34" fmla="*/ 230 w 305"/>
                <a:gd name="T35" fmla="*/ 372 h 455"/>
                <a:gd name="T36" fmla="*/ 233 w 305"/>
                <a:gd name="T37" fmla="*/ 395 h 455"/>
                <a:gd name="T38" fmla="*/ 242 w 305"/>
                <a:gd name="T39" fmla="*/ 421 h 455"/>
                <a:gd name="T40" fmla="*/ 257 w 305"/>
                <a:gd name="T41" fmla="*/ 438 h 455"/>
                <a:gd name="T42" fmla="*/ 276 w 305"/>
                <a:gd name="T43" fmla="*/ 449 h 455"/>
                <a:gd name="T44" fmla="*/ 293 w 305"/>
                <a:gd name="T45" fmla="*/ 454 h 455"/>
                <a:gd name="T46" fmla="*/ 304 w 305"/>
                <a:gd name="T47" fmla="*/ 452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5" h="455">
                  <a:moveTo>
                    <a:pt x="0" y="451"/>
                  </a:moveTo>
                  <a:lnTo>
                    <a:pt x="20" y="449"/>
                  </a:lnTo>
                  <a:lnTo>
                    <a:pt x="39" y="444"/>
                  </a:lnTo>
                  <a:lnTo>
                    <a:pt x="53" y="430"/>
                  </a:lnTo>
                  <a:lnTo>
                    <a:pt x="62" y="408"/>
                  </a:lnTo>
                  <a:lnTo>
                    <a:pt x="69" y="375"/>
                  </a:lnTo>
                  <a:lnTo>
                    <a:pt x="73" y="322"/>
                  </a:lnTo>
                  <a:lnTo>
                    <a:pt x="99" y="51"/>
                  </a:lnTo>
                  <a:lnTo>
                    <a:pt x="106" y="28"/>
                  </a:lnTo>
                  <a:lnTo>
                    <a:pt x="118" y="14"/>
                  </a:lnTo>
                  <a:lnTo>
                    <a:pt x="137" y="2"/>
                  </a:lnTo>
                  <a:lnTo>
                    <a:pt x="151" y="0"/>
                  </a:lnTo>
                  <a:lnTo>
                    <a:pt x="169" y="0"/>
                  </a:lnTo>
                  <a:lnTo>
                    <a:pt x="186" y="9"/>
                  </a:lnTo>
                  <a:lnTo>
                    <a:pt x="198" y="25"/>
                  </a:lnTo>
                  <a:lnTo>
                    <a:pt x="205" y="47"/>
                  </a:lnTo>
                  <a:lnTo>
                    <a:pt x="209" y="78"/>
                  </a:lnTo>
                  <a:lnTo>
                    <a:pt x="230" y="372"/>
                  </a:lnTo>
                  <a:lnTo>
                    <a:pt x="233" y="395"/>
                  </a:lnTo>
                  <a:lnTo>
                    <a:pt x="242" y="421"/>
                  </a:lnTo>
                  <a:lnTo>
                    <a:pt x="257" y="438"/>
                  </a:lnTo>
                  <a:lnTo>
                    <a:pt x="276" y="449"/>
                  </a:lnTo>
                  <a:lnTo>
                    <a:pt x="293" y="454"/>
                  </a:lnTo>
                  <a:lnTo>
                    <a:pt x="304" y="452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4759" name="Group 7"/>
            <p:cNvGrpSpPr>
              <a:grpSpLocks/>
            </p:cNvGrpSpPr>
            <p:nvPr/>
          </p:nvGrpSpPr>
          <p:grpSpPr bwMode="auto">
            <a:xfrm>
              <a:off x="561" y="1602"/>
              <a:ext cx="4004" cy="86"/>
              <a:chOff x="561" y="1602"/>
              <a:chExt cx="4004" cy="86"/>
            </a:xfrm>
          </p:grpSpPr>
          <p:grpSp>
            <p:nvGrpSpPr>
              <p:cNvPr id="74760" name="Group 8"/>
              <p:cNvGrpSpPr>
                <a:grpSpLocks/>
              </p:cNvGrpSpPr>
              <p:nvPr/>
            </p:nvGrpSpPr>
            <p:grpSpPr bwMode="auto">
              <a:xfrm>
                <a:off x="561" y="1602"/>
                <a:ext cx="2045" cy="86"/>
                <a:chOff x="561" y="1602"/>
                <a:chExt cx="2045" cy="86"/>
              </a:xfrm>
            </p:grpSpPr>
            <p:grpSp>
              <p:nvGrpSpPr>
                <p:cNvPr id="74761" name="Group 9"/>
                <p:cNvGrpSpPr>
                  <a:grpSpLocks/>
                </p:cNvGrpSpPr>
                <p:nvPr/>
              </p:nvGrpSpPr>
              <p:grpSpPr bwMode="auto">
                <a:xfrm>
                  <a:off x="1542" y="1602"/>
                  <a:ext cx="573" cy="86"/>
                  <a:chOff x="1542" y="1602"/>
                  <a:chExt cx="573" cy="86"/>
                </a:xfrm>
              </p:grpSpPr>
              <p:sp>
                <p:nvSpPr>
                  <p:cNvPr id="74762" name="Freeform 10"/>
                  <p:cNvSpPr>
                    <a:spLocks/>
                  </p:cNvSpPr>
                  <p:nvPr/>
                </p:nvSpPr>
                <p:spPr bwMode="auto">
                  <a:xfrm>
                    <a:off x="1542" y="1602"/>
                    <a:ext cx="243" cy="85"/>
                  </a:xfrm>
                  <a:custGeom>
                    <a:avLst/>
                    <a:gdLst>
                      <a:gd name="T0" fmla="*/ 0 w 243"/>
                      <a:gd name="T1" fmla="*/ 16 h 85"/>
                      <a:gd name="T2" fmla="*/ 9 w 243"/>
                      <a:gd name="T3" fmla="*/ 9 h 85"/>
                      <a:gd name="T4" fmla="*/ 20 w 243"/>
                      <a:gd name="T5" fmla="*/ 4 h 85"/>
                      <a:gd name="T6" fmla="*/ 31 w 243"/>
                      <a:gd name="T7" fmla="*/ 2 h 85"/>
                      <a:gd name="T8" fmla="*/ 43 w 243"/>
                      <a:gd name="T9" fmla="*/ 0 h 85"/>
                      <a:gd name="T10" fmla="*/ 56 w 243"/>
                      <a:gd name="T11" fmla="*/ 0 h 85"/>
                      <a:gd name="T12" fmla="*/ 66 w 243"/>
                      <a:gd name="T13" fmla="*/ 2 h 85"/>
                      <a:gd name="T14" fmla="*/ 76 w 243"/>
                      <a:gd name="T15" fmla="*/ 4 h 85"/>
                      <a:gd name="T16" fmla="*/ 83 w 243"/>
                      <a:gd name="T17" fmla="*/ 8 h 85"/>
                      <a:gd name="T18" fmla="*/ 92 w 243"/>
                      <a:gd name="T19" fmla="*/ 12 h 85"/>
                      <a:gd name="T20" fmla="*/ 101 w 243"/>
                      <a:gd name="T21" fmla="*/ 18 h 85"/>
                      <a:gd name="T22" fmla="*/ 107 w 243"/>
                      <a:gd name="T23" fmla="*/ 25 h 85"/>
                      <a:gd name="T24" fmla="*/ 113 w 243"/>
                      <a:gd name="T25" fmla="*/ 32 h 85"/>
                      <a:gd name="T26" fmla="*/ 118 w 243"/>
                      <a:gd name="T27" fmla="*/ 38 h 85"/>
                      <a:gd name="T28" fmla="*/ 122 w 243"/>
                      <a:gd name="T29" fmla="*/ 44 h 85"/>
                      <a:gd name="T30" fmla="*/ 127 w 243"/>
                      <a:gd name="T31" fmla="*/ 50 h 85"/>
                      <a:gd name="T32" fmla="*/ 133 w 243"/>
                      <a:gd name="T33" fmla="*/ 57 h 85"/>
                      <a:gd name="T34" fmla="*/ 139 w 243"/>
                      <a:gd name="T35" fmla="*/ 63 h 85"/>
                      <a:gd name="T36" fmla="*/ 145 w 243"/>
                      <a:gd name="T37" fmla="*/ 68 h 85"/>
                      <a:gd name="T38" fmla="*/ 152 w 243"/>
                      <a:gd name="T39" fmla="*/ 71 h 85"/>
                      <a:gd name="T40" fmla="*/ 158 w 243"/>
                      <a:gd name="T41" fmla="*/ 75 h 85"/>
                      <a:gd name="T42" fmla="*/ 165 w 243"/>
                      <a:gd name="T43" fmla="*/ 78 h 85"/>
                      <a:gd name="T44" fmla="*/ 173 w 243"/>
                      <a:gd name="T45" fmla="*/ 80 h 85"/>
                      <a:gd name="T46" fmla="*/ 179 w 243"/>
                      <a:gd name="T47" fmla="*/ 82 h 85"/>
                      <a:gd name="T48" fmla="*/ 187 w 243"/>
                      <a:gd name="T49" fmla="*/ 84 h 85"/>
                      <a:gd name="T50" fmla="*/ 195 w 243"/>
                      <a:gd name="T51" fmla="*/ 84 h 85"/>
                      <a:gd name="T52" fmla="*/ 205 w 243"/>
                      <a:gd name="T53" fmla="*/ 81 h 85"/>
                      <a:gd name="T54" fmla="*/ 213 w 243"/>
                      <a:gd name="T55" fmla="*/ 81 h 85"/>
                      <a:gd name="T56" fmla="*/ 219 w 243"/>
                      <a:gd name="T57" fmla="*/ 79 h 85"/>
                      <a:gd name="T58" fmla="*/ 225 w 243"/>
                      <a:gd name="T59" fmla="*/ 77 h 85"/>
                      <a:gd name="T60" fmla="*/ 233 w 243"/>
                      <a:gd name="T61" fmla="*/ 74 h 85"/>
                      <a:gd name="T62" fmla="*/ 237 w 243"/>
                      <a:gd name="T63" fmla="*/ 70 h 85"/>
                      <a:gd name="T64" fmla="*/ 242 w 243"/>
                      <a:gd name="T65" fmla="*/ 68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3" h="85">
                        <a:moveTo>
                          <a:pt x="0" y="16"/>
                        </a:moveTo>
                        <a:lnTo>
                          <a:pt x="9" y="9"/>
                        </a:lnTo>
                        <a:lnTo>
                          <a:pt x="20" y="4"/>
                        </a:lnTo>
                        <a:lnTo>
                          <a:pt x="31" y="2"/>
                        </a:lnTo>
                        <a:lnTo>
                          <a:pt x="43" y="0"/>
                        </a:lnTo>
                        <a:lnTo>
                          <a:pt x="56" y="0"/>
                        </a:lnTo>
                        <a:lnTo>
                          <a:pt x="66" y="2"/>
                        </a:lnTo>
                        <a:lnTo>
                          <a:pt x="76" y="4"/>
                        </a:lnTo>
                        <a:lnTo>
                          <a:pt x="83" y="8"/>
                        </a:lnTo>
                        <a:lnTo>
                          <a:pt x="92" y="12"/>
                        </a:lnTo>
                        <a:lnTo>
                          <a:pt x="101" y="18"/>
                        </a:lnTo>
                        <a:lnTo>
                          <a:pt x="107" y="25"/>
                        </a:lnTo>
                        <a:lnTo>
                          <a:pt x="113" y="32"/>
                        </a:lnTo>
                        <a:lnTo>
                          <a:pt x="118" y="38"/>
                        </a:lnTo>
                        <a:lnTo>
                          <a:pt x="122" y="44"/>
                        </a:lnTo>
                        <a:lnTo>
                          <a:pt x="127" y="50"/>
                        </a:lnTo>
                        <a:lnTo>
                          <a:pt x="133" y="57"/>
                        </a:lnTo>
                        <a:lnTo>
                          <a:pt x="139" y="63"/>
                        </a:lnTo>
                        <a:lnTo>
                          <a:pt x="145" y="68"/>
                        </a:lnTo>
                        <a:lnTo>
                          <a:pt x="152" y="71"/>
                        </a:lnTo>
                        <a:lnTo>
                          <a:pt x="158" y="75"/>
                        </a:lnTo>
                        <a:lnTo>
                          <a:pt x="165" y="78"/>
                        </a:lnTo>
                        <a:lnTo>
                          <a:pt x="173" y="80"/>
                        </a:lnTo>
                        <a:lnTo>
                          <a:pt x="179" y="82"/>
                        </a:lnTo>
                        <a:lnTo>
                          <a:pt x="187" y="84"/>
                        </a:lnTo>
                        <a:lnTo>
                          <a:pt x="195" y="84"/>
                        </a:lnTo>
                        <a:lnTo>
                          <a:pt x="205" y="81"/>
                        </a:lnTo>
                        <a:lnTo>
                          <a:pt x="213" y="81"/>
                        </a:lnTo>
                        <a:lnTo>
                          <a:pt x="219" y="79"/>
                        </a:lnTo>
                        <a:lnTo>
                          <a:pt x="225" y="77"/>
                        </a:lnTo>
                        <a:lnTo>
                          <a:pt x="233" y="74"/>
                        </a:lnTo>
                        <a:lnTo>
                          <a:pt x="237" y="70"/>
                        </a:lnTo>
                        <a:lnTo>
                          <a:pt x="242" y="6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74763" name="Freeform 11"/>
                  <p:cNvSpPr>
                    <a:spLocks/>
                  </p:cNvSpPr>
                  <p:nvPr/>
                </p:nvSpPr>
                <p:spPr bwMode="auto">
                  <a:xfrm>
                    <a:off x="1707" y="1602"/>
                    <a:ext cx="245" cy="86"/>
                  </a:xfrm>
                  <a:custGeom>
                    <a:avLst/>
                    <a:gdLst>
                      <a:gd name="T0" fmla="*/ 0 w 245"/>
                      <a:gd name="T1" fmla="*/ 16 h 86"/>
                      <a:gd name="T2" fmla="*/ 9 w 245"/>
                      <a:gd name="T3" fmla="*/ 9 h 86"/>
                      <a:gd name="T4" fmla="*/ 20 w 245"/>
                      <a:gd name="T5" fmla="*/ 5 h 86"/>
                      <a:gd name="T6" fmla="*/ 31 w 245"/>
                      <a:gd name="T7" fmla="*/ 2 h 86"/>
                      <a:gd name="T8" fmla="*/ 43 w 245"/>
                      <a:gd name="T9" fmla="*/ 0 h 86"/>
                      <a:gd name="T10" fmla="*/ 58 w 245"/>
                      <a:gd name="T11" fmla="*/ 0 h 86"/>
                      <a:gd name="T12" fmla="*/ 66 w 245"/>
                      <a:gd name="T13" fmla="*/ 2 h 86"/>
                      <a:gd name="T14" fmla="*/ 76 w 245"/>
                      <a:gd name="T15" fmla="*/ 5 h 86"/>
                      <a:gd name="T16" fmla="*/ 85 w 245"/>
                      <a:gd name="T17" fmla="*/ 8 h 86"/>
                      <a:gd name="T18" fmla="*/ 92 w 245"/>
                      <a:gd name="T19" fmla="*/ 13 h 86"/>
                      <a:gd name="T20" fmla="*/ 101 w 245"/>
                      <a:gd name="T21" fmla="*/ 18 h 86"/>
                      <a:gd name="T22" fmla="*/ 107 w 245"/>
                      <a:gd name="T23" fmla="*/ 25 h 86"/>
                      <a:gd name="T24" fmla="*/ 113 w 245"/>
                      <a:gd name="T25" fmla="*/ 32 h 86"/>
                      <a:gd name="T26" fmla="*/ 118 w 245"/>
                      <a:gd name="T27" fmla="*/ 38 h 86"/>
                      <a:gd name="T28" fmla="*/ 123 w 245"/>
                      <a:gd name="T29" fmla="*/ 44 h 86"/>
                      <a:gd name="T30" fmla="*/ 129 w 245"/>
                      <a:gd name="T31" fmla="*/ 51 h 86"/>
                      <a:gd name="T32" fmla="*/ 135 w 245"/>
                      <a:gd name="T33" fmla="*/ 58 h 86"/>
                      <a:gd name="T34" fmla="*/ 139 w 245"/>
                      <a:gd name="T35" fmla="*/ 64 h 86"/>
                      <a:gd name="T36" fmla="*/ 146 w 245"/>
                      <a:gd name="T37" fmla="*/ 69 h 86"/>
                      <a:gd name="T38" fmla="*/ 153 w 245"/>
                      <a:gd name="T39" fmla="*/ 72 h 86"/>
                      <a:gd name="T40" fmla="*/ 159 w 245"/>
                      <a:gd name="T41" fmla="*/ 76 h 86"/>
                      <a:gd name="T42" fmla="*/ 165 w 245"/>
                      <a:gd name="T43" fmla="*/ 79 h 86"/>
                      <a:gd name="T44" fmla="*/ 175 w 245"/>
                      <a:gd name="T45" fmla="*/ 81 h 86"/>
                      <a:gd name="T46" fmla="*/ 181 w 245"/>
                      <a:gd name="T47" fmla="*/ 83 h 86"/>
                      <a:gd name="T48" fmla="*/ 189 w 245"/>
                      <a:gd name="T49" fmla="*/ 85 h 86"/>
                      <a:gd name="T50" fmla="*/ 197 w 245"/>
                      <a:gd name="T51" fmla="*/ 85 h 86"/>
                      <a:gd name="T52" fmla="*/ 206 w 245"/>
                      <a:gd name="T53" fmla="*/ 82 h 86"/>
                      <a:gd name="T54" fmla="*/ 215 w 245"/>
                      <a:gd name="T55" fmla="*/ 82 h 86"/>
                      <a:gd name="T56" fmla="*/ 221 w 245"/>
                      <a:gd name="T57" fmla="*/ 80 h 86"/>
                      <a:gd name="T58" fmla="*/ 227 w 245"/>
                      <a:gd name="T59" fmla="*/ 78 h 86"/>
                      <a:gd name="T60" fmla="*/ 235 w 245"/>
                      <a:gd name="T61" fmla="*/ 73 h 86"/>
                      <a:gd name="T62" fmla="*/ 239 w 245"/>
                      <a:gd name="T63" fmla="*/ 70 h 86"/>
                      <a:gd name="T64" fmla="*/ 244 w 245"/>
                      <a:gd name="T65" fmla="*/ 68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5" h="86">
                        <a:moveTo>
                          <a:pt x="0" y="16"/>
                        </a:moveTo>
                        <a:lnTo>
                          <a:pt x="9" y="9"/>
                        </a:lnTo>
                        <a:lnTo>
                          <a:pt x="20" y="5"/>
                        </a:lnTo>
                        <a:lnTo>
                          <a:pt x="31" y="2"/>
                        </a:lnTo>
                        <a:lnTo>
                          <a:pt x="43" y="0"/>
                        </a:lnTo>
                        <a:lnTo>
                          <a:pt x="58" y="0"/>
                        </a:lnTo>
                        <a:lnTo>
                          <a:pt x="66" y="2"/>
                        </a:lnTo>
                        <a:lnTo>
                          <a:pt x="76" y="5"/>
                        </a:lnTo>
                        <a:lnTo>
                          <a:pt x="85" y="8"/>
                        </a:lnTo>
                        <a:lnTo>
                          <a:pt x="92" y="13"/>
                        </a:lnTo>
                        <a:lnTo>
                          <a:pt x="101" y="18"/>
                        </a:lnTo>
                        <a:lnTo>
                          <a:pt x="107" y="25"/>
                        </a:lnTo>
                        <a:lnTo>
                          <a:pt x="113" y="32"/>
                        </a:lnTo>
                        <a:lnTo>
                          <a:pt x="118" y="38"/>
                        </a:lnTo>
                        <a:lnTo>
                          <a:pt x="123" y="44"/>
                        </a:lnTo>
                        <a:lnTo>
                          <a:pt x="129" y="51"/>
                        </a:lnTo>
                        <a:lnTo>
                          <a:pt x="135" y="58"/>
                        </a:lnTo>
                        <a:lnTo>
                          <a:pt x="139" y="64"/>
                        </a:lnTo>
                        <a:lnTo>
                          <a:pt x="146" y="69"/>
                        </a:lnTo>
                        <a:lnTo>
                          <a:pt x="153" y="72"/>
                        </a:lnTo>
                        <a:lnTo>
                          <a:pt x="159" y="76"/>
                        </a:lnTo>
                        <a:lnTo>
                          <a:pt x="165" y="79"/>
                        </a:lnTo>
                        <a:lnTo>
                          <a:pt x="175" y="81"/>
                        </a:lnTo>
                        <a:lnTo>
                          <a:pt x="181" y="83"/>
                        </a:lnTo>
                        <a:lnTo>
                          <a:pt x="189" y="85"/>
                        </a:lnTo>
                        <a:lnTo>
                          <a:pt x="197" y="85"/>
                        </a:lnTo>
                        <a:lnTo>
                          <a:pt x="206" y="82"/>
                        </a:lnTo>
                        <a:lnTo>
                          <a:pt x="215" y="82"/>
                        </a:lnTo>
                        <a:lnTo>
                          <a:pt x="221" y="80"/>
                        </a:lnTo>
                        <a:lnTo>
                          <a:pt x="227" y="78"/>
                        </a:lnTo>
                        <a:lnTo>
                          <a:pt x="235" y="73"/>
                        </a:lnTo>
                        <a:lnTo>
                          <a:pt x="239" y="70"/>
                        </a:lnTo>
                        <a:lnTo>
                          <a:pt x="244" y="6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74764" name="Freeform 12"/>
                  <p:cNvSpPr>
                    <a:spLocks/>
                  </p:cNvSpPr>
                  <p:nvPr/>
                </p:nvSpPr>
                <p:spPr bwMode="auto">
                  <a:xfrm>
                    <a:off x="1870" y="1602"/>
                    <a:ext cx="245" cy="85"/>
                  </a:xfrm>
                  <a:custGeom>
                    <a:avLst/>
                    <a:gdLst>
                      <a:gd name="T0" fmla="*/ 0 w 245"/>
                      <a:gd name="T1" fmla="*/ 15 h 85"/>
                      <a:gd name="T2" fmla="*/ 9 w 245"/>
                      <a:gd name="T3" fmla="*/ 8 h 85"/>
                      <a:gd name="T4" fmla="*/ 20 w 245"/>
                      <a:gd name="T5" fmla="*/ 4 h 85"/>
                      <a:gd name="T6" fmla="*/ 31 w 245"/>
                      <a:gd name="T7" fmla="*/ 1 h 85"/>
                      <a:gd name="T8" fmla="*/ 43 w 245"/>
                      <a:gd name="T9" fmla="*/ 0 h 85"/>
                      <a:gd name="T10" fmla="*/ 58 w 245"/>
                      <a:gd name="T11" fmla="*/ 0 h 85"/>
                      <a:gd name="T12" fmla="*/ 66 w 245"/>
                      <a:gd name="T13" fmla="*/ 2 h 85"/>
                      <a:gd name="T14" fmla="*/ 76 w 245"/>
                      <a:gd name="T15" fmla="*/ 4 h 85"/>
                      <a:gd name="T16" fmla="*/ 85 w 245"/>
                      <a:gd name="T17" fmla="*/ 7 h 85"/>
                      <a:gd name="T18" fmla="*/ 92 w 245"/>
                      <a:gd name="T19" fmla="*/ 12 h 85"/>
                      <a:gd name="T20" fmla="*/ 101 w 245"/>
                      <a:gd name="T21" fmla="*/ 18 h 85"/>
                      <a:gd name="T22" fmla="*/ 107 w 245"/>
                      <a:gd name="T23" fmla="*/ 25 h 85"/>
                      <a:gd name="T24" fmla="*/ 113 w 245"/>
                      <a:gd name="T25" fmla="*/ 32 h 85"/>
                      <a:gd name="T26" fmla="*/ 118 w 245"/>
                      <a:gd name="T27" fmla="*/ 37 h 85"/>
                      <a:gd name="T28" fmla="*/ 123 w 245"/>
                      <a:gd name="T29" fmla="*/ 43 h 85"/>
                      <a:gd name="T30" fmla="*/ 129 w 245"/>
                      <a:gd name="T31" fmla="*/ 50 h 85"/>
                      <a:gd name="T32" fmla="*/ 133 w 245"/>
                      <a:gd name="T33" fmla="*/ 57 h 85"/>
                      <a:gd name="T34" fmla="*/ 139 w 245"/>
                      <a:gd name="T35" fmla="*/ 63 h 85"/>
                      <a:gd name="T36" fmla="*/ 145 w 245"/>
                      <a:gd name="T37" fmla="*/ 67 h 85"/>
                      <a:gd name="T38" fmla="*/ 153 w 245"/>
                      <a:gd name="T39" fmla="*/ 71 h 85"/>
                      <a:gd name="T40" fmla="*/ 159 w 245"/>
                      <a:gd name="T41" fmla="*/ 75 h 85"/>
                      <a:gd name="T42" fmla="*/ 165 w 245"/>
                      <a:gd name="T43" fmla="*/ 78 h 85"/>
                      <a:gd name="T44" fmla="*/ 175 w 245"/>
                      <a:gd name="T45" fmla="*/ 80 h 85"/>
                      <a:gd name="T46" fmla="*/ 181 w 245"/>
                      <a:gd name="T47" fmla="*/ 81 h 85"/>
                      <a:gd name="T48" fmla="*/ 189 w 245"/>
                      <a:gd name="T49" fmla="*/ 84 h 85"/>
                      <a:gd name="T50" fmla="*/ 197 w 245"/>
                      <a:gd name="T51" fmla="*/ 82 h 85"/>
                      <a:gd name="T52" fmla="*/ 206 w 245"/>
                      <a:gd name="T53" fmla="*/ 81 h 85"/>
                      <a:gd name="T54" fmla="*/ 215 w 245"/>
                      <a:gd name="T55" fmla="*/ 81 h 85"/>
                      <a:gd name="T56" fmla="*/ 221 w 245"/>
                      <a:gd name="T57" fmla="*/ 79 h 85"/>
                      <a:gd name="T58" fmla="*/ 227 w 245"/>
                      <a:gd name="T59" fmla="*/ 77 h 85"/>
                      <a:gd name="T60" fmla="*/ 234 w 245"/>
                      <a:gd name="T61" fmla="*/ 72 h 85"/>
                      <a:gd name="T62" fmla="*/ 239 w 245"/>
                      <a:gd name="T63" fmla="*/ 69 h 85"/>
                      <a:gd name="T64" fmla="*/ 244 w 245"/>
                      <a:gd name="T65" fmla="*/ 67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5" h="85">
                        <a:moveTo>
                          <a:pt x="0" y="15"/>
                        </a:moveTo>
                        <a:lnTo>
                          <a:pt x="9" y="8"/>
                        </a:lnTo>
                        <a:lnTo>
                          <a:pt x="20" y="4"/>
                        </a:lnTo>
                        <a:lnTo>
                          <a:pt x="31" y="1"/>
                        </a:lnTo>
                        <a:lnTo>
                          <a:pt x="43" y="0"/>
                        </a:lnTo>
                        <a:lnTo>
                          <a:pt x="58" y="0"/>
                        </a:lnTo>
                        <a:lnTo>
                          <a:pt x="66" y="2"/>
                        </a:lnTo>
                        <a:lnTo>
                          <a:pt x="76" y="4"/>
                        </a:lnTo>
                        <a:lnTo>
                          <a:pt x="85" y="7"/>
                        </a:lnTo>
                        <a:lnTo>
                          <a:pt x="92" y="12"/>
                        </a:lnTo>
                        <a:lnTo>
                          <a:pt x="101" y="18"/>
                        </a:lnTo>
                        <a:lnTo>
                          <a:pt x="107" y="25"/>
                        </a:lnTo>
                        <a:lnTo>
                          <a:pt x="113" y="32"/>
                        </a:lnTo>
                        <a:lnTo>
                          <a:pt x="118" y="37"/>
                        </a:lnTo>
                        <a:lnTo>
                          <a:pt x="123" y="43"/>
                        </a:lnTo>
                        <a:lnTo>
                          <a:pt x="129" y="50"/>
                        </a:lnTo>
                        <a:lnTo>
                          <a:pt x="133" y="57"/>
                        </a:lnTo>
                        <a:lnTo>
                          <a:pt x="139" y="63"/>
                        </a:lnTo>
                        <a:lnTo>
                          <a:pt x="145" y="67"/>
                        </a:lnTo>
                        <a:lnTo>
                          <a:pt x="153" y="71"/>
                        </a:lnTo>
                        <a:lnTo>
                          <a:pt x="159" y="75"/>
                        </a:lnTo>
                        <a:lnTo>
                          <a:pt x="165" y="78"/>
                        </a:lnTo>
                        <a:lnTo>
                          <a:pt x="175" y="80"/>
                        </a:lnTo>
                        <a:lnTo>
                          <a:pt x="181" y="81"/>
                        </a:lnTo>
                        <a:lnTo>
                          <a:pt x="189" y="84"/>
                        </a:lnTo>
                        <a:lnTo>
                          <a:pt x="197" y="82"/>
                        </a:lnTo>
                        <a:lnTo>
                          <a:pt x="206" y="81"/>
                        </a:lnTo>
                        <a:lnTo>
                          <a:pt x="215" y="81"/>
                        </a:lnTo>
                        <a:lnTo>
                          <a:pt x="221" y="79"/>
                        </a:lnTo>
                        <a:lnTo>
                          <a:pt x="227" y="77"/>
                        </a:lnTo>
                        <a:lnTo>
                          <a:pt x="234" y="72"/>
                        </a:lnTo>
                        <a:lnTo>
                          <a:pt x="239" y="69"/>
                        </a:lnTo>
                        <a:lnTo>
                          <a:pt x="244" y="67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74765" name="Group 13"/>
                <p:cNvGrpSpPr>
                  <a:grpSpLocks/>
                </p:cNvGrpSpPr>
                <p:nvPr/>
              </p:nvGrpSpPr>
              <p:grpSpPr bwMode="auto">
                <a:xfrm>
                  <a:off x="2032" y="1602"/>
                  <a:ext cx="574" cy="86"/>
                  <a:chOff x="2032" y="1602"/>
                  <a:chExt cx="574" cy="86"/>
                </a:xfrm>
              </p:grpSpPr>
              <p:sp>
                <p:nvSpPr>
                  <p:cNvPr id="74766" name="Freeform 14"/>
                  <p:cNvSpPr>
                    <a:spLocks/>
                  </p:cNvSpPr>
                  <p:nvPr/>
                </p:nvSpPr>
                <p:spPr bwMode="auto">
                  <a:xfrm>
                    <a:off x="2032" y="1602"/>
                    <a:ext cx="243" cy="85"/>
                  </a:xfrm>
                  <a:custGeom>
                    <a:avLst/>
                    <a:gdLst>
                      <a:gd name="T0" fmla="*/ 0 w 243"/>
                      <a:gd name="T1" fmla="*/ 16 h 85"/>
                      <a:gd name="T2" fmla="*/ 9 w 243"/>
                      <a:gd name="T3" fmla="*/ 9 h 85"/>
                      <a:gd name="T4" fmla="*/ 20 w 243"/>
                      <a:gd name="T5" fmla="*/ 4 h 85"/>
                      <a:gd name="T6" fmla="*/ 31 w 243"/>
                      <a:gd name="T7" fmla="*/ 2 h 85"/>
                      <a:gd name="T8" fmla="*/ 43 w 243"/>
                      <a:gd name="T9" fmla="*/ 0 h 85"/>
                      <a:gd name="T10" fmla="*/ 56 w 243"/>
                      <a:gd name="T11" fmla="*/ 0 h 85"/>
                      <a:gd name="T12" fmla="*/ 66 w 243"/>
                      <a:gd name="T13" fmla="*/ 2 h 85"/>
                      <a:gd name="T14" fmla="*/ 76 w 243"/>
                      <a:gd name="T15" fmla="*/ 4 h 85"/>
                      <a:gd name="T16" fmla="*/ 83 w 243"/>
                      <a:gd name="T17" fmla="*/ 8 h 85"/>
                      <a:gd name="T18" fmla="*/ 92 w 243"/>
                      <a:gd name="T19" fmla="*/ 12 h 85"/>
                      <a:gd name="T20" fmla="*/ 101 w 243"/>
                      <a:gd name="T21" fmla="*/ 18 h 85"/>
                      <a:gd name="T22" fmla="*/ 107 w 243"/>
                      <a:gd name="T23" fmla="*/ 25 h 85"/>
                      <a:gd name="T24" fmla="*/ 113 w 243"/>
                      <a:gd name="T25" fmla="*/ 32 h 85"/>
                      <a:gd name="T26" fmla="*/ 118 w 243"/>
                      <a:gd name="T27" fmla="*/ 38 h 85"/>
                      <a:gd name="T28" fmla="*/ 122 w 243"/>
                      <a:gd name="T29" fmla="*/ 44 h 85"/>
                      <a:gd name="T30" fmla="*/ 127 w 243"/>
                      <a:gd name="T31" fmla="*/ 50 h 85"/>
                      <a:gd name="T32" fmla="*/ 133 w 243"/>
                      <a:gd name="T33" fmla="*/ 57 h 85"/>
                      <a:gd name="T34" fmla="*/ 139 w 243"/>
                      <a:gd name="T35" fmla="*/ 63 h 85"/>
                      <a:gd name="T36" fmla="*/ 145 w 243"/>
                      <a:gd name="T37" fmla="*/ 68 h 85"/>
                      <a:gd name="T38" fmla="*/ 152 w 243"/>
                      <a:gd name="T39" fmla="*/ 71 h 85"/>
                      <a:gd name="T40" fmla="*/ 158 w 243"/>
                      <a:gd name="T41" fmla="*/ 75 h 85"/>
                      <a:gd name="T42" fmla="*/ 165 w 243"/>
                      <a:gd name="T43" fmla="*/ 78 h 85"/>
                      <a:gd name="T44" fmla="*/ 173 w 243"/>
                      <a:gd name="T45" fmla="*/ 80 h 85"/>
                      <a:gd name="T46" fmla="*/ 179 w 243"/>
                      <a:gd name="T47" fmla="*/ 82 h 85"/>
                      <a:gd name="T48" fmla="*/ 187 w 243"/>
                      <a:gd name="T49" fmla="*/ 84 h 85"/>
                      <a:gd name="T50" fmla="*/ 195 w 243"/>
                      <a:gd name="T51" fmla="*/ 84 h 85"/>
                      <a:gd name="T52" fmla="*/ 205 w 243"/>
                      <a:gd name="T53" fmla="*/ 81 h 85"/>
                      <a:gd name="T54" fmla="*/ 213 w 243"/>
                      <a:gd name="T55" fmla="*/ 81 h 85"/>
                      <a:gd name="T56" fmla="*/ 219 w 243"/>
                      <a:gd name="T57" fmla="*/ 79 h 85"/>
                      <a:gd name="T58" fmla="*/ 225 w 243"/>
                      <a:gd name="T59" fmla="*/ 77 h 85"/>
                      <a:gd name="T60" fmla="*/ 233 w 243"/>
                      <a:gd name="T61" fmla="*/ 74 h 85"/>
                      <a:gd name="T62" fmla="*/ 237 w 243"/>
                      <a:gd name="T63" fmla="*/ 70 h 85"/>
                      <a:gd name="T64" fmla="*/ 242 w 243"/>
                      <a:gd name="T65" fmla="*/ 68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3" h="85">
                        <a:moveTo>
                          <a:pt x="0" y="16"/>
                        </a:moveTo>
                        <a:lnTo>
                          <a:pt x="9" y="9"/>
                        </a:lnTo>
                        <a:lnTo>
                          <a:pt x="20" y="4"/>
                        </a:lnTo>
                        <a:lnTo>
                          <a:pt x="31" y="2"/>
                        </a:lnTo>
                        <a:lnTo>
                          <a:pt x="43" y="0"/>
                        </a:lnTo>
                        <a:lnTo>
                          <a:pt x="56" y="0"/>
                        </a:lnTo>
                        <a:lnTo>
                          <a:pt x="66" y="2"/>
                        </a:lnTo>
                        <a:lnTo>
                          <a:pt x="76" y="4"/>
                        </a:lnTo>
                        <a:lnTo>
                          <a:pt x="83" y="8"/>
                        </a:lnTo>
                        <a:lnTo>
                          <a:pt x="92" y="12"/>
                        </a:lnTo>
                        <a:lnTo>
                          <a:pt x="101" y="18"/>
                        </a:lnTo>
                        <a:lnTo>
                          <a:pt x="107" y="25"/>
                        </a:lnTo>
                        <a:lnTo>
                          <a:pt x="113" y="32"/>
                        </a:lnTo>
                        <a:lnTo>
                          <a:pt x="118" y="38"/>
                        </a:lnTo>
                        <a:lnTo>
                          <a:pt x="122" y="44"/>
                        </a:lnTo>
                        <a:lnTo>
                          <a:pt x="127" y="50"/>
                        </a:lnTo>
                        <a:lnTo>
                          <a:pt x="133" y="57"/>
                        </a:lnTo>
                        <a:lnTo>
                          <a:pt x="139" y="63"/>
                        </a:lnTo>
                        <a:lnTo>
                          <a:pt x="145" y="68"/>
                        </a:lnTo>
                        <a:lnTo>
                          <a:pt x="152" y="71"/>
                        </a:lnTo>
                        <a:lnTo>
                          <a:pt x="158" y="75"/>
                        </a:lnTo>
                        <a:lnTo>
                          <a:pt x="165" y="78"/>
                        </a:lnTo>
                        <a:lnTo>
                          <a:pt x="173" y="80"/>
                        </a:lnTo>
                        <a:lnTo>
                          <a:pt x="179" y="82"/>
                        </a:lnTo>
                        <a:lnTo>
                          <a:pt x="187" y="84"/>
                        </a:lnTo>
                        <a:lnTo>
                          <a:pt x="195" y="84"/>
                        </a:lnTo>
                        <a:lnTo>
                          <a:pt x="205" y="81"/>
                        </a:lnTo>
                        <a:lnTo>
                          <a:pt x="213" y="81"/>
                        </a:lnTo>
                        <a:lnTo>
                          <a:pt x="219" y="79"/>
                        </a:lnTo>
                        <a:lnTo>
                          <a:pt x="225" y="77"/>
                        </a:lnTo>
                        <a:lnTo>
                          <a:pt x="233" y="74"/>
                        </a:lnTo>
                        <a:lnTo>
                          <a:pt x="237" y="70"/>
                        </a:lnTo>
                        <a:lnTo>
                          <a:pt x="242" y="6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74767" name="Freeform 15"/>
                  <p:cNvSpPr>
                    <a:spLocks/>
                  </p:cNvSpPr>
                  <p:nvPr/>
                </p:nvSpPr>
                <p:spPr bwMode="auto">
                  <a:xfrm>
                    <a:off x="2197" y="1602"/>
                    <a:ext cx="245" cy="86"/>
                  </a:xfrm>
                  <a:custGeom>
                    <a:avLst/>
                    <a:gdLst>
                      <a:gd name="T0" fmla="*/ 0 w 245"/>
                      <a:gd name="T1" fmla="*/ 16 h 86"/>
                      <a:gd name="T2" fmla="*/ 9 w 245"/>
                      <a:gd name="T3" fmla="*/ 9 h 86"/>
                      <a:gd name="T4" fmla="*/ 20 w 245"/>
                      <a:gd name="T5" fmla="*/ 5 h 86"/>
                      <a:gd name="T6" fmla="*/ 31 w 245"/>
                      <a:gd name="T7" fmla="*/ 2 h 86"/>
                      <a:gd name="T8" fmla="*/ 43 w 245"/>
                      <a:gd name="T9" fmla="*/ 0 h 86"/>
                      <a:gd name="T10" fmla="*/ 58 w 245"/>
                      <a:gd name="T11" fmla="*/ 0 h 86"/>
                      <a:gd name="T12" fmla="*/ 66 w 245"/>
                      <a:gd name="T13" fmla="*/ 2 h 86"/>
                      <a:gd name="T14" fmla="*/ 76 w 245"/>
                      <a:gd name="T15" fmla="*/ 5 h 86"/>
                      <a:gd name="T16" fmla="*/ 85 w 245"/>
                      <a:gd name="T17" fmla="*/ 8 h 86"/>
                      <a:gd name="T18" fmla="*/ 92 w 245"/>
                      <a:gd name="T19" fmla="*/ 13 h 86"/>
                      <a:gd name="T20" fmla="*/ 101 w 245"/>
                      <a:gd name="T21" fmla="*/ 18 h 86"/>
                      <a:gd name="T22" fmla="*/ 107 w 245"/>
                      <a:gd name="T23" fmla="*/ 25 h 86"/>
                      <a:gd name="T24" fmla="*/ 113 w 245"/>
                      <a:gd name="T25" fmla="*/ 32 h 86"/>
                      <a:gd name="T26" fmla="*/ 118 w 245"/>
                      <a:gd name="T27" fmla="*/ 38 h 86"/>
                      <a:gd name="T28" fmla="*/ 123 w 245"/>
                      <a:gd name="T29" fmla="*/ 44 h 86"/>
                      <a:gd name="T30" fmla="*/ 129 w 245"/>
                      <a:gd name="T31" fmla="*/ 51 h 86"/>
                      <a:gd name="T32" fmla="*/ 135 w 245"/>
                      <a:gd name="T33" fmla="*/ 58 h 86"/>
                      <a:gd name="T34" fmla="*/ 139 w 245"/>
                      <a:gd name="T35" fmla="*/ 64 h 86"/>
                      <a:gd name="T36" fmla="*/ 146 w 245"/>
                      <a:gd name="T37" fmla="*/ 69 h 86"/>
                      <a:gd name="T38" fmla="*/ 153 w 245"/>
                      <a:gd name="T39" fmla="*/ 72 h 86"/>
                      <a:gd name="T40" fmla="*/ 159 w 245"/>
                      <a:gd name="T41" fmla="*/ 76 h 86"/>
                      <a:gd name="T42" fmla="*/ 165 w 245"/>
                      <a:gd name="T43" fmla="*/ 79 h 86"/>
                      <a:gd name="T44" fmla="*/ 175 w 245"/>
                      <a:gd name="T45" fmla="*/ 81 h 86"/>
                      <a:gd name="T46" fmla="*/ 181 w 245"/>
                      <a:gd name="T47" fmla="*/ 83 h 86"/>
                      <a:gd name="T48" fmla="*/ 189 w 245"/>
                      <a:gd name="T49" fmla="*/ 85 h 86"/>
                      <a:gd name="T50" fmla="*/ 197 w 245"/>
                      <a:gd name="T51" fmla="*/ 85 h 86"/>
                      <a:gd name="T52" fmla="*/ 206 w 245"/>
                      <a:gd name="T53" fmla="*/ 82 h 86"/>
                      <a:gd name="T54" fmla="*/ 215 w 245"/>
                      <a:gd name="T55" fmla="*/ 82 h 86"/>
                      <a:gd name="T56" fmla="*/ 221 w 245"/>
                      <a:gd name="T57" fmla="*/ 80 h 86"/>
                      <a:gd name="T58" fmla="*/ 227 w 245"/>
                      <a:gd name="T59" fmla="*/ 78 h 86"/>
                      <a:gd name="T60" fmla="*/ 235 w 245"/>
                      <a:gd name="T61" fmla="*/ 73 h 86"/>
                      <a:gd name="T62" fmla="*/ 239 w 245"/>
                      <a:gd name="T63" fmla="*/ 70 h 86"/>
                      <a:gd name="T64" fmla="*/ 244 w 245"/>
                      <a:gd name="T65" fmla="*/ 68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5" h="86">
                        <a:moveTo>
                          <a:pt x="0" y="16"/>
                        </a:moveTo>
                        <a:lnTo>
                          <a:pt x="9" y="9"/>
                        </a:lnTo>
                        <a:lnTo>
                          <a:pt x="20" y="5"/>
                        </a:lnTo>
                        <a:lnTo>
                          <a:pt x="31" y="2"/>
                        </a:lnTo>
                        <a:lnTo>
                          <a:pt x="43" y="0"/>
                        </a:lnTo>
                        <a:lnTo>
                          <a:pt x="58" y="0"/>
                        </a:lnTo>
                        <a:lnTo>
                          <a:pt x="66" y="2"/>
                        </a:lnTo>
                        <a:lnTo>
                          <a:pt x="76" y="5"/>
                        </a:lnTo>
                        <a:lnTo>
                          <a:pt x="85" y="8"/>
                        </a:lnTo>
                        <a:lnTo>
                          <a:pt x="92" y="13"/>
                        </a:lnTo>
                        <a:lnTo>
                          <a:pt x="101" y="18"/>
                        </a:lnTo>
                        <a:lnTo>
                          <a:pt x="107" y="25"/>
                        </a:lnTo>
                        <a:lnTo>
                          <a:pt x="113" y="32"/>
                        </a:lnTo>
                        <a:lnTo>
                          <a:pt x="118" y="38"/>
                        </a:lnTo>
                        <a:lnTo>
                          <a:pt x="123" y="44"/>
                        </a:lnTo>
                        <a:lnTo>
                          <a:pt x="129" y="51"/>
                        </a:lnTo>
                        <a:lnTo>
                          <a:pt x="135" y="58"/>
                        </a:lnTo>
                        <a:lnTo>
                          <a:pt x="139" y="64"/>
                        </a:lnTo>
                        <a:lnTo>
                          <a:pt x="146" y="69"/>
                        </a:lnTo>
                        <a:lnTo>
                          <a:pt x="153" y="72"/>
                        </a:lnTo>
                        <a:lnTo>
                          <a:pt x="159" y="76"/>
                        </a:lnTo>
                        <a:lnTo>
                          <a:pt x="165" y="79"/>
                        </a:lnTo>
                        <a:lnTo>
                          <a:pt x="175" y="81"/>
                        </a:lnTo>
                        <a:lnTo>
                          <a:pt x="181" y="83"/>
                        </a:lnTo>
                        <a:lnTo>
                          <a:pt x="189" y="85"/>
                        </a:lnTo>
                        <a:lnTo>
                          <a:pt x="197" y="85"/>
                        </a:lnTo>
                        <a:lnTo>
                          <a:pt x="206" y="82"/>
                        </a:lnTo>
                        <a:lnTo>
                          <a:pt x="215" y="82"/>
                        </a:lnTo>
                        <a:lnTo>
                          <a:pt x="221" y="80"/>
                        </a:lnTo>
                        <a:lnTo>
                          <a:pt x="227" y="78"/>
                        </a:lnTo>
                        <a:lnTo>
                          <a:pt x="235" y="73"/>
                        </a:lnTo>
                        <a:lnTo>
                          <a:pt x="239" y="70"/>
                        </a:lnTo>
                        <a:lnTo>
                          <a:pt x="244" y="6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74768" name="Freeform 16"/>
                  <p:cNvSpPr>
                    <a:spLocks/>
                  </p:cNvSpPr>
                  <p:nvPr/>
                </p:nvSpPr>
                <p:spPr bwMode="auto">
                  <a:xfrm>
                    <a:off x="2359" y="1602"/>
                    <a:ext cx="247" cy="85"/>
                  </a:xfrm>
                  <a:custGeom>
                    <a:avLst/>
                    <a:gdLst>
                      <a:gd name="T0" fmla="*/ 0 w 247"/>
                      <a:gd name="T1" fmla="*/ 15 h 85"/>
                      <a:gd name="T2" fmla="*/ 9 w 247"/>
                      <a:gd name="T3" fmla="*/ 8 h 85"/>
                      <a:gd name="T4" fmla="*/ 20 w 247"/>
                      <a:gd name="T5" fmla="*/ 4 h 85"/>
                      <a:gd name="T6" fmla="*/ 31 w 247"/>
                      <a:gd name="T7" fmla="*/ 1 h 85"/>
                      <a:gd name="T8" fmla="*/ 44 w 247"/>
                      <a:gd name="T9" fmla="*/ 0 h 85"/>
                      <a:gd name="T10" fmla="*/ 57 w 247"/>
                      <a:gd name="T11" fmla="*/ 0 h 85"/>
                      <a:gd name="T12" fmla="*/ 67 w 247"/>
                      <a:gd name="T13" fmla="*/ 2 h 85"/>
                      <a:gd name="T14" fmla="*/ 78 w 247"/>
                      <a:gd name="T15" fmla="*/ 4 h 85"/>
                      <a:gd name="T16" fmla="*/ 85 w 247"/>
                      <a:gd name="T17" fmla="*/ 7 h 85"/>
                      <a:gd name="T18" fmla="*/ 93 w 247"/>
                      <a:gd name="T19" fmla="*/ 12 h 85"/>
                      <a:gd name="T20" fmla="*/ 102 w 247"/>
                      <a:gd name="T21" fmla="*/ 18 h 85"/>
                      <a:gd name="T22" fmla="*/ 108 w 247"/>
                      <a:gd name="T23" fmla="*/ 25 h 85"/>
                      <a:gd name="T24" fmla="*/ 114 w 247"/>
                      <a:gd name="T25" fmla="*/ 32 h 85"/>
                      <a:gd name="T26" fmla="*/ 119 w 247"/>
                      <a:gd name="T27" fmla="*/ 37 h 85"/>
                      <a:gd name="T28" fmla="*/ 124 w 247"/>
                      <a:gd name="T29" fmla="*/ 43 h 85"/>
                      <a:gd name="T30" fmla="*/ 130 w 247"/>
                      <a:gd name="T31" fmla="*/ 50 h 85"/>
                      <a:gd name="T32" fmla="*/ 134 w 247"/>
                      <a:gd name="T33" fmla="*/ 57 h 85"/>
                      <a:gd name="T34" fmla="*/ 140 w 247"/>
                      <a:gd name="T35" fmla="*/ 63 h 85"/>
                      <a:gd name="T36" fmla="*/ 147 w 247"/>
                      <a:gd name="T37" fmla="*/ 67 h 85"/>
                      <a:gd name="T38" fmla="*/ 154 w 247"/>
                      <a:gd name="T39" fmla="*/ 71 h 85"/>
                      <a:gd name="T40" fmla="*/ 160 w 247"/>
                      <a:gd name="T41" fmla="*/ 75 h 85"/>
                      <a:gd name="T42" fmla="*/ 167 w 247"/>
                      <a:gd name="T43" fmla="*/ 78 h 85"/>
                      <a:gd name="T44" fmla="*/ 176 w 247"/>
                      <a:gd name="T45" fmla="*/ 80 h 85"/>
                      <a:gd name="T46" fmla="*/ 182 w 247"/>
                      <a:gd name="T47" fmla="*/ 81 h 85"/>
                      <a:gd name="T48" fmla="*/ 190 w 247"/>
                      <a:gd name="T49" fmla="*/ 84 h 85"/>
                      <a:gd name="T50" fmla="*/ 198 w 247"/>
                      <a:gd name="T51" fmla="*/ 82 h 85"/>
                      <a:gd name="T52" fmla="*/ 208 w 247"/>
                      <a:gd name="T53" fmla="*/ 81 h 85"/>
                      <a:gd name="T54" fmla="*/ 216 w 247"/>
                      <a:gd name="T55" fmla="*/ 81 h 85"/>
                      <a:gd name="T56" fmla="*/ 223 w 247"/>
                      <a:gd name="T57" fmla="*/ 79 h 85"/>
                      <a:gd name="T58" fmla="*/ 229 w 247"/>
                      <a:gd name="T59" fmla="*/ 77 h 85"/>
                      <a:gd name="T60" fmla="*/ 236 w 247"/>
                      <a:gd name="T61" fmla="*/ 72 h 85"/>
                      <a:gd name="T62" fmla="*/ 241 w 247"/>
                      <a:gd name="T63" fmla="*/ 69 h 85"/>
                      <a:gd name="T64" fmla="*/ 246 w 247"/>
                      <a:gd name="T65" fmla="*/ 67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7" h="85">
                        <a:moveTo>
                          <a:pt x="0" y="15"/>
                        </a:moveTo>
                        <a:lnTo>
                          <a:pt x="9" y="8"/>
                        </a:lnTo>
                        <a:lnTo>
                          <a:pt x="20" y="4"/>
                        </a:lnTo>
                        <a:lnTo>
                          <a:pt x="31" y="1"/>
                        </a:lnTo>
                        <a:lnTo>
                          <a:pt x="44" y="0"/>
                        </a:lnTo>
                        <a:lnTo>
                          <a:pt x="57" y="0"/>
                        </a:lnTo>
                        <a:lnTo>
                          <a:pt x="67" y="2"/>
                        </a:lnTo>
                        <a:lnTo>
                          <a:pt x="78" y="4"/>
                        </a:lnTo>
                        <a:lnTo>
                          <a:pt x="85" y="7"/>
                        </a:lnTo>
                        <a:lnTo>
                          <a:pt x="93" y="12"/>
                        </a:lnTo>
                        <a:lnTo>
                          <a:pt x="102" y="18"/>
                        </a:lnTo>
                        <a:lnTo>
                          <a:pt x="108" y="25"/>
                        </a:lnTo>
                        <a:lnTo>
                          <a:pt x="114" y="32"/>
                        </a:lnTo>
                        <a:lnTo>
                          <a:pt x="119" y="37"/>
                        </a:lnTo>
                        <a:lnTo>
                          <a:pt x="124" y="43"/>
                        </a:lnTo>
                        <a:lnTo>
                          <a:pt x="130" y="50"/>
                        </a:lnTo>
                        <a:lnTo>
                          <a:pt x="134" y="57"/>
                        </a:lnTo>
                        <a:lnTo>
                          <a:pt x="140" y="63"/>
                        </a:lnTo>
                        <a:lnTo>
                          <a:pt x="147" y="67"/>
                        </a:lnTo>
                        <a:lnTo>
                          <a:pt x="154" y="71"/>
                        </a:lnTo>
                        <a:lnTo>
                          <a:pt x="160" y="75"/>
                        </a:lnTo>
                        <a:lnTo>
                          <a:pt x="167" y="78"/>
                        </a:lnTo>
                        <a:lnTo>
                          <a:pt x="176" y="80"/>
                        </a:lnTo>
                        <a:lnTo>
                          <a:pt x="182" y="81"/>
                        </a:lnTo>
                        <a:lnTo>
                          <a:pt x="190" y="84"/>
                        </a:lnTo>
                        <a:lnTo>
                          <a:pt x="198" y="82"/>
                        </a:lnTo>
                        <a:lnTo>
                          <a:pt x="208" y="81"/>
                        </a:lnTo>
                        <a:lnTo>
                          <a:pt x="216" y="81"/>
                        </a:lnTo>
                        <a:lnTo>
                          <a:pt x="223" y="79"/>
                        </a:lnTo>
                        <a:lnTo>
                          <a:pt x="229" y="77"/>
                        </a:lnTo>
                        <a:lnTo>
                          <a:pt x="236" y="72"/>
                        </a:lnTo>
                        <a:lnTo>
                          <a:pt x="241" y="69"/>
                        </a:lnTo>
                        <a:lnTo>
                          <a:pt x="246" y="67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74769" name="Group 17"/>
                <p:cNvGrpSpPr>
                  <a:grpSpLocks/>
                </p:cNvGrpSpPr>
                <p:nvPr/>
              </p:nvGrpSpPr>
              <p:grpSpPr bwMode="auto">
                <a:xfrm>
                  <a:off x="561" y="1602"/>
                  <a:ext cx="572" cy="86"/>
                  <a:chOff x="561" y="1602"/>
                  <a:chExt cx="572" cy="86"/>
                </a:xfrm>
              </p:grpSpPr>
              <p:sp>
                <p:nvSpPr>
                  <p:cNvPr id="74770" name="Freeform 18"/>
                  <p:cNvSpPr>
                    <a:spLocks/>
                  </p:cNvSpPr>
                  <p:nvPr/>
                </p:nvSpPr>
                <p:spPr bwMode="auto">
                  <a:xfrm>
                    <a:off x="561" y="1602"/>
                    <a:ext cx="245" cy="85"/>
                  </a:xfrm>
                  <a:custGeom>
                    <a:avLst/>
                    <a:gdLst>
                      <a:gd name="T0" fmla="*/ 0 w 245"/>
                      <a:gd name="T1" fmla="*/ 16 h 85"/>
                      <a:gd name="T2" fmla="*/ 9 w 245"/>
                      <a:gd name="T3" fmla="*/ 9 h 85"/>
                      <a:gd name="T4" fmla="*/ 20 w 245"/>
                      <a:gd name="T5" fmla="*/ 4 h 85"/>
                      <a:gd name="T6" fmla="*/ 31 w 245"/>
                      <a:gd name="T7" fmla="*/ 2 h 85"/>
                      <a:gd name="T8" fmla="*/ 45 w 245"/>
                      <a:gd name="T9" fmla="*/ 0 h 85"/>
                      <a:gd name="T10" fmla="*/ 58 w 245"/>
                      <a:gd name="T11" fmla="*/ 0 h 85"/>
                      <a:gd name="T12" fmla="*/ 66 w 245"/>
                      <a:gd name="T13" fmla="*/ 2 h 85"/>
                      <a:gd name="T14" fmla="*/ 76 w 245"/>
                      <a:gd name="T15" fmla="*/ 4 h 85"/>
                      <a:gd name="T16" fmla="*/ 85 w 245"/>
                      <a:gd name="T17" fmla="*/ 8 h 85"/>
                      <a:gd name="T18" fmla="*/ 92 w 245"/>
                      <a:gd name="T19" fmla="*/ 12 h 85"/>
                      <a:gd name="T20" fmla="*/ 101 w 245"/>
                      <a:gd name="T21" fmla="*/ 18 h 85"/>
                      <a:gd name="T22" fmla="*/ 107 w 245"/>
                      <a:gd name="T23" fmla="*/ 25 h 85"/>
                      <a:gd name="T24" fmla="*/ 113 w 245"/>
                      <a:gd name="T25" fmla="*/ 32 h 85"/>
                      <a:gd name="T26" fmla="*/ 119 w 245"/>
                      <a:gd name="T27" fmla="*/ 38 h 85"/>
                      <a:gd name="T28" fmla="*/ 123 w 245"/>
                      <a:gd name="T29" fmla="*/ 44 h 85"/>
                      <a:gd name="T30" fmla="*/ 129 w 245"/>
                      <a:gd name="T31" fmla="*/ 50 h 85"/>
                      <a:gd name="T32" fmla="*/ 135 w 245"/>
                      <a:gd name="T33" fmla="*/ 57 h 85"/>
                      <a:gd name="T34" fmla="*/ 139 w 245"/>
                      <a:gd name="T35" fmla="*/ 63 h 85"/>
                      <a:gd name="T36" fmla="*/ 146 w 245"/>
                      <a:gd name="T37" fmla="*/ 68 h 85"/>
                      <a:gd name="T38" fmla="*/ 153 w 245"/>
                      <a:gd name="T39" fmla="*/ 71 h 85"/>
                      <a:gd name="T40" fmla="*/ 159 w 245"/>
                      <a:gd name="T41" fmla="*/ 75 h 85"/>
                      <a:gd name="T42" fmla="*/ 165 w 245"/>
                      <a:gd name="T43" fmla="*/ 78 h 85"/>
                      <a:gd name="T44" fmla="*/ 175 w 245"/>
                      <a:gd name="T45" fmla="*/ 80 h 85"/>
                      <a:gd name="T46" fmla="*/ 181 w 245"/>
                      <a:gd name="T47" fmla="*/ 82 h 85"/>
                      <a:gd name="T48" fmla="*/ 189 w 245"/>
                      <a:gd name="T49" fmla="*/ 84 h 85"/>
                      <a:gd name="T50" fmla="*/ 197 w 245"/>
                      <a:gd name="T51" fmla="*/ 84 h 85"/>
                      <a:gd name="T52" fmla="*/ 206 w 245"/>
                      <a:gd name="T53" fmla="*/ 81 h 85"/>
                      <a:gd name="T54" fmla="*/ 215 w 245"/>
                      <a:gd name="T55" fmla="*/ 81 h 85"/>
                      <a:gd name="T56" fmla="*/ 221 w 245"/>
                      <a:gd name="T57" fmla="*/ 79 h 85"/>
                      <a:gd name="T58" fmla="*/ 227 w 245"/>
                      <a:gd name="T59" fmla="*/ 77 h 85"/>
                      <a:gd name="T60" fmla="*/ 235 w 245"/>
                      <a:gd name="T61" fmla="*/ 74 h 85"/>
                      <a:gd name="T62" fmla="*/ 239 w 245"/>
                      <a:gd name="T63" fmla="*/ 70 h 85"/>
                      <a:gd name="T64" fmla="*/ 244 w 245"/>
                      <a:gd name="T65" fmla="*/ 68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5" h="85">
                        <a:moveTo>
                          <a:pt x="0" y="16"/>
                        </a:moveTo>
                        <a:lnTo>
                          <a:pt x="9" y="9"/>
                        </a:lnTo>
                        <a:lnTo>
                          <a:pt x="20" y="4"/>
                        </a:lnTo>
                        <a:lnTo>
                          <a:pt x="31" y="2"/>
                        </a:lnTo>
                        <a:lnTo>
                          <a:pt x="45" y="0"/>
                        </a:lnTo>
                        <a:lnTo>
                          <a:pt x="58" y="0"/>
                        </a:lnTo>
                        <a:lnTo>
                          <a:pt x="66" y="2"/>
                        </a:lnTo>
                        <a:lnTo>
                          <a:pt x="76" y="4"/>
                        </a:lnTo>
                        <a:lnTo>
                          <a:pt x="85" y="8"/>
                        </a:lnTo>
                        <a:lnTo>
                          <a:pt x="92" y="12"/>
                        </a:lnTo>
                        <a:lnTo>
                          <a:pt x="101" y="18"/>
                        </a:lnTo>
                        <a:lnTo>
                          <a:pt x="107" y="25"/>
                        </a:lnTo>
                        <a:lnTo>
                          <a:pt x="113" y="32"/>
                        </a:lnTo>
                        <a:lnTo>
                          <a:pt x="119" y="38"/>
                        </a:lnTo>
                        <a:lnTo>
                          <a:pt x="123" y="44"/>
                        </a:lnTo>
                        <a:lnTo>
                          <a:pt x="129" y="50"/>
                        </a:lnTo>
                        <a:lnTo>
                          <a:pt x="135" y="57"/>
                        </a:lnTo>
                        <a:lnTo>
                          <a:pt x="139" y="63"/>
                        </a:lnTo>
                        <a:lnTo>
                          <a:pt x="146" y="68"/>
                        </a:lnTo>
                        <a:lnTo>
                          <a:pt x="153" y="71"/>
                        </a:lnTo>
                        <a:lnTo>
                          <a:pt x="159" y="75"/>
                        </a:lnTo>
                        <a:lnTo>
                          <a:pt x="165" y="78"/>
                        </a:lnTo>
                        <a:lnTo>
                          <a:pt x="175" y="80"/>
                        </a:lnTo>
                        <a:lnTo>
                          <a:pt x="181" y="82"/>
                        </a:lnTo>
                        <a:lnTo>
                          <a:pt x="189" y="84"/>
                        </a:lnTo>
                        <a:lnTo>
                          <a:pt x="197" y="84"/>
                        </a:lnTo>
                        <a:lnTo>
                          <a:pt x="206" y="81"/>
                        </a:lnTo>
                        <a:lnTo>
                          <a:pt x="215" y="81"/>
                        </a:lnTo>
                        <a:lnTo>
                          <a:pt x="221" y="79"/>
                        </a:lnTo>
                        <a:lnTo>
                          <a:pt x="227" y="77"/>
                        </a:lnTo>
                        <a:lnTo>
                          <a:pt x="235" y="74"/>
                        </a:lnTo>
                        <a:lnTo>
                          <a:pt x="239" y="70"/>
                        </a:lnTo>
                        <a:lnTo>
                          <a:pt x="244" y="6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74771" name="Freeform 19"/>
                  <p:cNvSpPr>
                    <a:spLocks/>
                  </p:cNvSpPr>
                  <p:nvPr/>
                </p:nvSpPr>
                <p:spPr bwMode="auto">
                  <a:xfrm>
                    <a:off x="726" y="1602"/>
                    <a:ext cx="245" cy="86"/>
                  </a:xfrm>
                  <a:custGeom>
                    <a:avLst/>
                    <a:gdLst>
                      <a:gd name="T0" fmla="*/ 0 w 245"/>
                      <a:gd name="T1" fmla="*/ 16 h 86"/>
                      <a:gd name="T2" fmla="*/ 9 w 245"/>
                      <a:gd name="T3" fmla="*/ 9 h 86"/>
                      <a:gd name="T4" fmla="*/ 20 w 245"/>
                      <a:gd name="T5" fmla="*/ 5 h 86"/>
                      <a:gd name="T6" fmla="*/ 31 w 245"/>
                      <a:gd name="T7" fmla="*/ 2 h 86"/>
                      <a:gd name="T8" fmla="*/ 44 w 245"/>
                      <a:gd name="T9" fmla="*/ 0 h 86"/>
                      <a:gd name="T10" fmla="*/ 57 w 245"/>
                      <a:gd name="T11" fmla="*/ 0 h 86"/>
                      <a:gd name="T12" fmla="*/ 67 w 245"/>
                      <a:gd name="T13" fmla="*/ 2 h 86"/>
                      <a:gd name="T14" fmla="*/ 76 w 245"/>
                      <a:gd name="T15" fmla="*/ 5 h 86"/>
                      <a:gd name="T16" fmla="*/ 84 w 245"/>
                      <a:gd name="T17" fmla="*/ 8 h 86"/>
                      <a:gd name="T18" fmla="*/ 91 w 245"/>
                      <a:gd name="T19" fmla="*/ 13 h 86"/>
                      <a:gd name="T20" fmla="*/ 101 w 245"/>
                      <a:gd name="T21" fmla="*/ 18 h 86"/>
                      <a:gd name="T22" fmla="*/ 108 w 245"/>
                      <a:gd name="T23" fmla="*/ 25 h 86"/>
                      <a:gd name="T24" fmla="*/ 114 w 245"/>
                      <a:gd name="T25" fmla="*/ 32 h 86"/>
                      <a:gd name="T26" fmla="*/ 119 w 245"/>
                      <a:gd name="T27" fmla="*/ 38 h 86"/>
                      <a:gd name="T28" fmla="*/ 123 w 245"/>
                      <a:gd name="T29" fmla="*/ 44 h 86"/>
                      <a:gd name="T30" fmla="*/ 128 w 245"/>
                      <a:gd name="T31" fmla="*/ 51 h 86"/>
                      <a:gd name="T32" fmla="*/ 134 w 245"/>
                      <a:gd name="T33" fmla="*/ 58 h 86"/>
                      <a:gd name="T34" fmla="*/ 140 w 245"/>
                      <a:gd name="T35" fmla="*/ 64 h 86"/>
                      <a:gd name="T36" fmla="*/ 146 w 245"/>
                      <a:gd name="T37" fmla="*/ 69 h 86"/>
                      <a:gd name="T38" fmla="*/ 153 w 245"/>
                      <a:gd name="T39" fmla="*/ 72 h 86"/>
                      <a:gd name="T40" fmla="*/ 160 w 245"/>
                      <a:gd name="T41" fmla="*/ 76 h 86"/>
                      <a:gd name="T42" fmla="*/ 166 w 245"/>
                      <a:gd name="T43" fmla="*/ 79 h 86"/>
                      <a:gd name="T44" fmla="*/ 174 w 245"/>
                      <a:gd name="T45" fmla="*/ 81 h 86"/>
                      <a:gd name="T46" fmla="*/ 181 w 245"/>
                      <a:gd name="T47" fmla="*/ 83 h 86"/>
                      <a:gd name="T48" fmla="*/ 189 w 245"/>
                      <a:gd name="T49" fmla="*/ 85 h 86"/>
                      <a:gd name="T50" fmla="*/ 198 w 245"/>
                      <a:gd name="T51" fmla="*/ 85 h 86"/>
                      <a:gd name="T52" fmla="*/ 206 w 245"/>
                      <a:gd name="T53" fmla="*/ 82 h 86"/>
                      <a:gd name="T54" fmla="*/ 215 w 245"/>
                      <a:gd name="T55" fmla="*/ 82 h 86"/>
                      <a:gd name="T56" fmla="*/ 221 w 245"/>
                      <a:gd name="T57" fmla="*/ 80 h 86"/>
                      <a:gd name="T58" fmla="*/ 227 w 245"/>
                      <a:gd name="T59" fmla="*/ 78 h 86"/>
                      <a:gd name="T60" fmla="*/ 234 w 245"/>
                      <a:gd name="T61" fmla="*/ 73 h 86"/>
                      <a:gd name="T62" fmla="*/ 239 w 245"/>
                      <a:gd name="T63" fmla="*/ 70 h 86"/>
                      <a:gd name="T64" fmla="*/ 244 w 245"/>
                      <a:gd name="T65" fmla="*/ 68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5" h="86">
                        <a:moveTo>
                          <a:pt x="0" y="16"/>
                        </a:moveTo>
                        <a:lnTo>
                          <a:pt x="9" y="9"/>
                        </a:lnTo>
                        <a:lnTo>
                          <a:pt x="20" y="5"/>
                        </a:lnTo>
                        <a:lnTo>
                          <a:pt x="31" y="2"/>
                        </a:lnTo>
                        <a:lnTo>
                          <a:pt x="44" y="0"/>
                        </a:lnTo>
                        <a:lnTo>
                          <a:pt x="57" y="0"/>
                        </a:lnTo>
                        <a:lnTo>
                          <a:pt x="67" y="2"/>
                        </a:lnTo>
                        <a:lnTo>
                          <a:pt x="76" y="5"/>
                        </a:lnTo>
                        <a:lnTo>
                          <a:pt x="84" y="8"/>
                        </a:lnTo>
                        <a:lnTo>
                          <a:pt x="91" y="13"/>
                        </a:lnTo>
                        <a:lnTo>
                          <a:pt x="101" y="18"/>
                        </a:lnTo>
                        <a:lnTo>
                          <a:pt x="108" y="25"/>
                        </a:lnTo>
                        <a:lnTo>
                          <a:pt x="114" y="32"/>
                        </a:lnTo>
                        <a:lnTo>
                          <a:pt x="119" y="38"/>
                        </a:lnTo>
                        <a:lnTo>
                          <a:pt x="123" y="44"/>
                        </a:lnTo>
                        <a:lnTo>
                          <a:pt x="128" y="51"/>
                        </a:lnTo>
                        <a:lnTo>
                          <a:pt x="134" y="58"/>
                        </a:lnTo>
                        <a:lnTo>
                          <a:pt x="140" y="64"/>
                        </a:lnTo>
                        <a:lnTo>
                          <a:pt x="146" y="69"/>
                        </a:lnTo>
                        <a:lnTo>
                          <a:pt x="153" y="72"/>
                        </a:lnTo>
                        <a:lnTo>
                          <a:pt x="160" y="76"/>
                        </a:lnTo>
                        <a:lnTo>
                          <a:pt x="166" y="79"/>
                        </a:lnTo>
                        <a:lnTo>
                          <a:pt x="174" y="81"/>
                        </a:lnTo>
                        <a:lnTo>
                          <a:pt x="181" y="83"/>
                        </a:lnTo>
                        <a:lnTo>
                          <a:pt x="189" y="85"/>
                        </a:lnTo>
                        <a:lnTo>
                          <a:pt x="198" y="85"/>
                        </a:lnTo>
                        <a:lnTo>
                          <a:pt x="206" y="82"/>
                        </a:lnTo>
                        <a:lnTo>
                          <a:pt x="215" y="82"/>
                        </a:lnTo>
                        <a:lnTo>
                          <a:pt x="221" y="80"/>
                        </a:lnTo>
                        <a:lnTo>
                          <a:pt x="227" y="78"/>
                        </a:lnTo>
                        <a:lnTo>
                          <a:pt x="234" y="73"/>
                        </a:lnTo>
                        <a:lnTo>
                          <a:pt x="239" y="70"/>
                        </a:lnTo>
                        <a:lnTo>
                          <a:pt x="244" y="6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74772" name="Freeform 20"/>
                  <p:cNvSpPr>
                    <a:spLocks/>
                  </p:cNvSpPr>
                  <p:nvPr/>
                </p:nvSpPr>
                <p:spPr bwMode="auto">
                  <a:xfrm>
                    <a:off x="889" y="1602"/>
                    <a:ext cx="244" cy="85"/>
                  </a:xfrm>
                  <a:custGeom>
                    <a:avLst/>
                    <a:gdLst>
                      <a:gd name="T0" fmla="*/ 0 w 244"/>
                      <a:gd name="T1" fmla="*/ 15 h 85"/>
                      <a:gd name="T2" fmla="*/ 9 w 244"/>
                      <a:gd name="T3" fmla="*/ 8 h 85"/>
                      <a:gd name="T4" fmla="*/ 20 w 244"/>
                      <a:gd name="T5" fmla="*/ 4 h 85"/>
                      <a:gd name="T6" fmla="*/ 31 w 244"/>
                      <a:gd name="T7" fmla="*/ 1 h 85"/>
                      <a:gd name="T8" fmla="*/ 43 w 244"/>
                      <a:gd name="T9" fmla="*/ 0 h 85"/>
                      <a:gd name="T10" fmla="*/ 57 w 244"/>
                      <a:gd name="T11" fmla="*/ 0 h 85"/>
                      <a:gd name="T12" fmla="*/ 66 w 244"/>
                      <a:gd name="T13" fmla="*/ 2 h 85"/>
                      <a:gd name="T14" fmla="*/ 76 w 244"/>
                      <a:gd name="T15" fmla="*/ 4 h 85"/>
                      <a:gd name="T16" fmla="*/ 84 w 244"/>
                      <a:gd name="T17" fmla="*/ 7 h 85"/>
                      <a:gd name="T18" fmla="*/ 92 w 244"/>
                      <a:gd name="T19" fmla="*/ 12 h 85"/>
                      <a:gd name="T20" fmla="*/ 101 w 244"/>
                      <a:gd name="T21" fmla="*/ 18 h 85"/>
                      <a:gd name="T22" fmla="*/ 107 w 244"/>
                      <a:gd name="T23" fmla="*/ 25 h 85"/>
                      <a:gd name="T24" fmla="*/ 113 w 244"/>
                      <a:gd name="T25" fmla="*/ 32 h 85"/>
                      <a:gd name="T26" fmla="*/ 117 w 244"/>
                      <a:gd name="T27" fmla="*/ 37 h 85"/>
                      <a:gd name="T28" fmla="*/ 122 w 244"/>
                      <a:gd name="T29" fmla="*/ 43 h 85"/>
                      <a:gd name="T30" fmla="*/ 128 w 244"/>
                      <a:gd name="T31" fmla="*/ 50 h 85"/>
                      <a:gd name="T32" fmla="*/ 133 w 244"/>
                      <a:gd name="T33" fmla="*/ 57 h 85"/>
                      <a:gd name="T34" fmla="*/ 139 w 244"/>
                      <a:gd name="T35" fmla="*/ 63 h 85"/>
                      <a:gd name="T36" fmla="*/ 145 w 244"/>
                      <a:gd name="T37" fmla="*/ 67 h 85"/>
                      <a:gd name="T38" fmla="*/ 153 w 244"/>
                      <a:gd name="T39" fmla="*/ 71 h 85"/>
                      <a:gd name="T40" fmla="*/ 159 w 244"/>
                      <a:gd name="T41" fmla="*/ 75 h 85"/>
                      <a:gd name="T42" fmla="*/ 165 w 244"/>
                      <a:gd name="T43" fmla="*/ 78 h 85"/>
                      <a:gd name="T44" fmla="*/ 174 w 244"/>
                      <a:gd name="T45" fmla="*/ 80 h 85"/>
                      <a:gd name="T46" fmla="*/ 180 w 244"/>
                      <a:gd name="T47" fmla="*/ 81 h 85"/>
                      <a:gd name="T48" fmla="*/ 188 w 244"/>
                      <a:gd name="T49" fmla="*/ 84 h 85"/>
                      <a:gd name="T50" fmla="*/ 196 w 244"/>
                      <a:gd name="T51" fmla="*/ 82 h 85"/>
                      <a:gd name="T52" fmla="*/ 205 w 244"/>
                      <a:gd name="T53" fmla="*/ 81 h 85"/>
                      <a:gd name="T54" fmla="*/ 214 w 244"/>
                      <a:gd name="T55" fmla="*/ 81 h 85"/>
                      <a:gd name="T56" fmla="*/ 220 w 244"/>
                      <a:gd name="T57" fmla="*/ 79 h 85"/>
                      <a:gd name="T58" fmla="*/ 226 w 244"/>
                      <a:gd name="T59" fmla="*/ 77 h 85"/>
                      <a:gd name="T60" fmla="*/ 233 w 244"/>
                      <a:gd name="T61" fmla="*/ 72 h 85"/>
                      <a:gd name="T62" fmla="*/ 238 w 244"/>
                      <a:gd name="T63" fmla="*/ 69 h 85"/>
                      <a:gd name="T64" fmla="*/ 243 w 244"/>
                      <a:gd name="T65" fmla="*/ 67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4" h="85">
                        <a:moveTo>
                          <a:pt x="0" y="15"/>
                        </a:moveTo>
                        <a:lnTo>
                          <a:pt x="9" y="8"/>
                        </a:lnTo>
                        <a:lnTo>
                          <a:pt x="20" y="4"/>
                        </a:lnTo>
                        <a:lnTo>
                          <a:pt x="31" y="1"/>
                        </a:lnTo>
                        <a:lnTo>
                          <a:pt x="43" y="0"/>
                        </a:lnTo>
                        <a:lnTo>
                          <a:pt x="57" y="0"/>
                        </a:lnTo>
                        <a:lnTo>
                          <a:pt x="66" y="2"/>
                        </a:lnTo>
                        <a:lnTo>
                          <a:pt x="76" y="4"/>
                        </a:lnTo>
                        <a:lnTo>
                          <a:pt x="84" y="7"/>
                        </a:lnTo>
                        <a:lnTo>
                          <a:pt x="92" y="12"/>
                        </a:lnTo>
                        <a:lnTo>
                          <a:pt x="101" y="18"/>
                        </a:lnTo>
                        <a:lnTo>
                          <a:pt x="107" y="25"/>
                        </a:lnTo>
                        <a:lnTo>
                          <a:pt x="113" y="32"/>
                        </a:lnTo>
                        <a:lnTo>
                          <a:pt x="117" y="37"/>
                        </a:lnTo>
                        <a:lnTo>
                          <a:pt x="122" y="43"/>
                        </a:lnTo>
                        <a:lnTo>
                          <a:pt x="128" y="50"/>
                        </a:lnTo>
                        <a:lnTo>
                          <a:pt x="133" y="57"/>
                        </a:lnTo>
                        <a:lnTo>
                          <a:pt x="139" y="63"/>
                        </a:lnTo>
                        <a:lnTo>
                          <a:pt x="145" y="67"/>
                        </a:lnTo>
                        <a:lnTo>
                          <a:pt x="153" y="71"/>
                        </a:lnTo>
                        <a:lnTo>
                          <a:pt x="159" y="75"/>
                        </a:lnTo>
                        <a:lnTo>
                          <a:pt x="165" y="78"/>
                        </a:lnTo>
                        <a:lnTo>
                          <a:pt x="174" y="80"/>
                        </a:lnTo>
                        <a:lnTo>
                          <a:pt x="180" y="81"/>
                        </a:lnTo>
                        <a:lnTo>
                          <a:pt x="188" y="84"/>
                        </a:lnTo>
                        <a:lnTo>
                          <a:pt x="196" y="82"/>
                        </a:lnTo>
                        <a:lnTo>
                          <a:pt x="205" y="81"/>
                        </a:lnTo>
                        <a:lnTo>
                          <a:pt x="214" y="81"/>
                        </a:lnTo>
                        <a:lnTo>
                          <a:pt x="220" y="79"/>
                        </a:lnTo>
                        <a:lnTo>
                          <a:pt x="226" y="77"/>
                        </a:lnTo>
                        <a:lnTo>
                          <a:pt x="233" y="72"/>
                        </a:lnTo>
                        <a:lnTo>
                          <a:pt x="238" y="69"/>
                        </a:lnTo>
                        <a:lnTo>
                          <a:pt x="243" y="67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74773" name="Group 21"/>
                <p:cNvGrpSpPr>
                  <a:grpSpLocks/>
                </p:cNvGrpSpPr>
                <p:nvPr/>
              </p:nvGrpSpPr>
              <p:grpSpPr bwMode="auto">
                <a:xfrm>
                  <a:off x="1050" y="1602"/>
                  <a:ext cx="573" cy="86"/>
                  <a:chOff x="1050" y="1602"/>
                  <a:chExt cx="573" cy="86"/>
                </a:xfrm>
              </p:grpSpPr>
              <p:sp>
                <p:nvSpPr>
                  <p:cNvPr id="74774" name="Freeform 22"/>
                  <p:cNvSpPr>
                    <a:spLocks/>
                  </p:cNvSpPr>
                  <p:nvPr/>
                </p:nvSpPr>
                <p:spPr bwMode="auto">
                  <a:xfrm>
                    <a:off x="1050" y="1602"/>
                    <a:ext cx="244" cy="85"/>
                  </a:xfrm>
                  <a:custGeom>
                    <a:avLst/>
                    <a:gdLst>
                      <a:gd name="T0" fmla="*/ 0 w 244"/>
                      <a:gd name="T1" fmla="*/ 16 h 85"/>
                      <a:gd name="T2" fmla="*/ 9 w 244"/>
                      <a:gd name="T3" fmla="*/ 9 h 85"/>
                      <a:gd name="T4" fmla="*/ 20 w 244"/>
                      <a:gd name="T5" fmla="*/ 4 h 85"/>
                      <a:gd name="T6" fmla="*/ 32 w 244"/>
                      <a:gd name="T7" fmla="*/ 2 h 85"/>
                      <a:gd name="T8" fmla="*/ 43 w 244"/>
                      <a:gd name="T9" fmla="*/ 0 h 85"/>
                      <a:gd name="T10" fmla="*/ 56 w 244"/>
                      <a:gd name="T11" fmla="*/ 0 h 85"/>
                      <a:gd name="T12" fmla="*/ 66 w 244"/>
                      <a:gd name="T13" fmla="*/ 2 h 85"/>
                      <a:gd name="T14" fmla="*/ 77 w 244"/>
                      <a:gd name="T15" fmla="*/ 4 h 85"/>
                      <a:gd name="T16" fmla="*/ 84 w 244"/>
                      <a:gd name="T17" fmla="*/ 8 h 85"/>
                      <a:gd name="T18" fmla="*/ 92 w 244"/>
                      <a:gd name="T19" fmla="*/ 12 h 85"/>
                      <a:gd name="T20" fmla="*/ 101 w 244"/>
                      <a:gd name="T21" fmla="*/ 18 h 85"/>
                      <a:gd name="T22" fmla="*/ 107 w 244"/>
                      <a:gd name="T23" fmla="*/ 25 h 85"/>
                      <a:gd name="T24" fmla="*/ 113 w 244"/>
                      <a:gd name="T25" fmla="*/ 32 h 85"/>
                      <a:gd name="T26" fmla="*/ 118 w 244"/>
                      <a:gd name="T27" fmla="*/ 38 h 85"/>
                      <a:gd name="T28" fmla="*/ 123 w 244"/>
                      <a:gd name="T29" fmla="*/ 44 h 85"/>
                      <a:gd name="T30" fmla="*/ 128 w 244"/>
                      <a:gd name="T31" fmla="*/ 50 h 85"/>
                      <a:gd name="T32" fmla="*/ 133 w 244"/>
                      <a:gd name="T33" fmla="*/ 57 h 85"/>
                      <a:gd name="T34" fmla="*/ 139 w 244"/>
                      <a:gd name="T35" fmla="*/ 63 h 85"/>
                      <a:gd name="T36" fmla="*/ 145 w 244"/>
                      <a:gd name="T37" fmla="*/ 68 h 85"/>
                      <a:gd name="T38" fmla="*/ 152 w 244"/>
                      <a:gd name="T39" fmla="*/ 71 h 85"/>
                      <a:gd name="T40" fmla="*/ 158 w 244"/>
                      <a:gd name="T41" fmla="*/ 75 h 85"/>
                      <a:gd name="T42" fmla="*/ 165 w 244"/>
                      <a:gd name="T43" fmla="*/ 78 h 85"/>
                      <a:gd name="T44" fmla="*/ 174 w 244"/>
                      <a:gd name="T45" fmla="*/ 80 h 85"/>
                      <a:gd name="T46" fmla="*/ 180 w 244"/>
                      <a:gd name="T47" fmla="*/ 82 h 85"/>
                      <a:gd name="T48" fmla="*/ 188 w 244"/>
                      <a:gd name="T49" fmla="*/ 84 h 85"/>
                      <a:gd name="T50" fmla="*/ 196 w 244"/>
                      <a:gd name="T51" fmla="*/ 84 h 85"/>
                      <a:gd name="T52" fmla="*/ 206 w 244"/>
                      <a:gd name="T53" fmla="*/ 81 h 85"/>
                      <a:gd name="T54" fmla="*/ 214 w 244"/>
                      <a:gd name="T55" fmla="*/ 81 h 85"/>
                      <a:gd name="T56" fmla="*/ 220 w 244"/>
                      <a:gd name="T57" fmla="*/ 79 h 85"/>
                      <a:gd name="T58" fmla="*/ 226 w 244"/>
                      <a:gd name="T59" fmla="*/ 77 h 85"/>
                      <a:gd name="T60" fmla="*/ 234 w 244"/>
                      <a:gd name="T61" fmla="*/ 74 h 85"/>
                      <a:gd name="T62" fmla="*/ 238 w 244"/>
                      <a:gd name="T63" fmla="*/ 70 h 85"/>
                      <a:gd name="T64" fmla="*/ 243 w 244"/>
                      <a:gd name="T65" fmla="*/ 68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4" h="85">
                        <a:moveTo>
                          <a:pt x="0" y="16"/>
                        </a:moveTo>
                        <a:lnTo>
                          <a:pt x="9" y="9"/>
                        </a:lnTo>
                        <a:lnTo>
                          <a:pt x="20" y="4"/>
                        </a:lnTo>
                        <a:lnTo>
                          <a:pt x="32" y="2"/>
                        </a:lnTo>
                        <a:lnTo>
                          <a:pt x="43" y="0"/>
                        </a:lnTo>
                        <a:lnTo>
                          <a:pt x="56" y="0"/>
                        </a:lnTo>
                        <a:lnTo>
                          <a:pt x="66" y="2"/>
                        </a:lnTo>
                        <a:lnTo>
                          <a:pt x="77" y="4"/>
                        </a:lnTo>
                        <a:lnTo>
                          <a:pt x="84" y="8"/>
                        </a:lnTo>
                        <a:lnTo>
                          <a:pt x="92" y="12"/>
                        </a:lnTo>
                        <a:lnTo>
                          <a:pt x="101" y="18"/>
                        </a:lnTo>
                        <a:lnTo>
                          <a:pt x="107" y="25"/>
                        </a:lnTo>
                        <a:lnTo>
                          <a:pt x="113" y="32"/>
                        </a:lnTo>
                        <a:lnTo>
                          <a:pt x="118" y="38"/>
                        </a:lnTo>
                        <a:lnTo>
                          <a:pt x="123" y="44"/>
                        </a:lnTo>
                        <a:lnTo>
                          <a:pt x="128" y="50"/>
                        </a:lnTo>
                        <a:lnTo>
                          <a:pt x="133" y="57"/>
                        </a:lnTo>
                        <a:lnTo>
                          <a:pt x="139" y="63"/>
                        </a:lnTo>
                        <a:lnTo>
                          <a:pt x="145" y="68"/>
                        </a:lnTo>
                        <a:lnTo>
                          <a:pt x="152" y="71"/>
                        </a:lnTo>
                        <a:lnTo>
                          <a:pt x="158" y="75"/>
                        </a:lnTo>
                        <a:lnTo>
                          <a:pt x="165" y="78"/>
                        </a:lnTo>
                        <a:lnTo>
                          <a:pt x="174" y="80"/>
                        </a:lnTo>
                        <a:lnTo>
                          <a:pt x="180" y="82"/>
                        </a:lnTo>
                        <a:lnTo>
                          <a:pt x="188" y="84"/>
                        </a:lnTo>
                        <a:lnTo>
                          <a:pt x="196" y="84"/>
                        </a:lnTo>
                        <a:lnTo>
                          <a:pt x="206" y="81"/>
                        </a:lnTo>
                        <a:lnTo>
                          <a:pt x="214" y="81"/>
                        </a:lnTo>
                        <a:lnTo>
                          <a:pt x="220" y="79"/>
                        </a:lnTo>
                        <a:lnTo>
                          <a:pt x="226" y="77"/>
                        </a:lnTo>
                        <a:lnTo>
                          <a:pt x="234" y="74"/>
                        </a:lnTo>
                        <a:lnTo>
                          <a:pt x="238" y="70"/>
                        </a:lnTo>
                        <a:lnTo>
                          <a:pt x="243" y="6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74775" name="Freeform 23"/>
                  <p:cNvSpPr>
                    <a:spLocks/>
                  </p:cNvSpPr>
                  <p:nvPr/>
                </p:nvSpPr>
                <p:spPr bwMode="auto">
                  <a:xfrm>
                    <a:off x="1216" y="1602"/>
                    <a:ext cx="244" cy="86"/>
                  </a:xfrm>
                  <a:custGeom>
                    <a:avLst/>
                    <a:gdLst>
                      <a:gd name="T0" fmla="*/ 0 w 244"/>
                      <a:gd name="T1" fmla="*/ 16 h 86"/>
                      <a:gd name="T2" fmla="*/ 9 w 244"/>
                      <a:gd name="T3" fmla="*/ 9 h 86"/>
                      <a:gd name="T4" fmla="*/ 20 w 244"/>
                      <a:gd name="T5" fmla="*/ 5 h 86"/>
                      <a:gd name="T6" fmla="*/ 31 w 244"/>
                      <a:gd name="T7" fmla="*/ 2 h 86"/>
                      <a:gd name="T8" fmla="*/ 43 w 244"/>
                      <a:gd name="T9" fmla="*/ 0 h 86"/>
                      <a:gd name="T10" fmla="*/ 57 w 244"/>
                      <a:gd name="T11" fmla="*/ 0 h 86"/>
                      <a:gd name="T12" fmla="*/ 66 w 244"/>
                      <a:gd name="T13" fmla="*/ 2 h 86"/>
                      <a:gd name="T14" fmla="*/ 76 w 244"/>
                      <a:gd name="T15" fmla="*/ 5 h 86"/>
                      <a:gd name="T16" fmla="*/ 84 w 244"/>
                      <a:gd name="T17" fmla="*/ 8 h 86"/>
                      <a:gd name="T18" fmla="*/ 92 w 244"/>
                      <a:gd name="T19" fmla="*/ 13 h 86"/>
                      <a:gd name="T20" fmla="*/ 101 w 244"/>
                      <a:gd name="T21" fmla="*/ 18 h 86"/>
                      <a:gd name="T22" fmla="*/ 107 w 244"/>
                      <a:gd name="T23" fmla="*/ 25 h 86"/>
                      <a:gd name="T24" fmla="*/ 113 w 244"/>
                      <a:gd name="T25" fmla="*/ 32 h 86"/>
                      <a:gd name="T26" fmla="*/ 117 w 244"/>
                      <a:gd name="T27" fmla="*/ 38 h 86"/>
                      <a:gd name="T28" fmla="*/ 122 w 244"/>
                      <a:gd name="T29" fmla="*/ 44 h 86"/>
                      <a:gd name="T30" fmla="*/ 128 w 244"/>
                      <a:gd name="T31" fmla="*/ 51 h 86"/>
                      <a:gd name="T32" fmla="*/ 134 w 244"/>
                      <a:gd name="T33" fmla="*/ 58 h 86"/>
                      <a:gd name="T34" fmla="*/ 139 w 244"/>
                      <a:gd name="T35" fmla="*/ 64 h 86"/>
                      <a:gd name="T36" fmla="*/ 146 w 244"/>
                      <a:gd name="T37" fmla="*/ 69 h 86"/>
                      <a:gd name="T38" fmla="*/ 153 w 244"/>
                      <a:gd name="T39" fmla="*/ 72 h 86"/>
                      <a:gd name="T40" fmla="*/ 159 w 244"/>
                      <a:gd name="T41" fmla="*/ 76 h 86"/>
                      <a:gd name="T42" fmla="*/ 165 w 244"/>
                      <a:gd name="T43" fmla="*/ 79 h 86"/>
                      <a:gd name="T44" fmla="*/ 174 w 244"/>
                      <a:gd name="T45" fmla="*/ 81 h 86"/>
                      <a:gd name="T46" fmla="*/ 180 w 244"/>
                      <a:gd name="T47" fmla="*/ 83 h 86"/>
                      <a:gd name="T48" fmla="*/ 188 w 244"/>
                      <a:gd name="T49" fmla="*/ 85 h 86"/>
                      <a:gd name="T50" fmla="*/ 196 w 244"/>
                      <a:gd name="T51" fmla="*/ 85 h 86"/>
                      <a:gd name="T52" fmla="*/ 205 w 244"/>
                      <a:gd name="T53" fmla="*/ 82 h 86"/>
                      <a:gd name="T54" fmla="*/ 214 w 244"/>
                      <a:gd name="T55" fmla="*/ 82 h 86"/>
                      <a:gd name="T56" fmla="*/ 220 w 244"/>
                      <a:gd name="T57" fmla="*/ 80 h 86"/>
                      <a:gd name="T58" fmla="*/ 226 w 244"/>
                      <a:gd name="T59" fmla="*/ 78 h 86"/>
                      <a:gd name="T60" fmla="*/ 234 w 244"/>
                      <a:gd name="T61" fmla="*/ 73 h 86"/>
                      <a:gd name="T62" fmla="*/ 238 w 244"/>
                      <a:gd name="T63" fmla="*/ 70 h 86"/>
                      <a:gd name="T64" fmla="*/ 243 w 244"/>
                      <a:gd name="T65" fmla="*/ 68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4" h="86">
                        <a:moveTo>
                          <a:pt x="0" y="16"/>
                        </a:moveTo>
                        <a:lnTo>
                          <a:pt x="9" y="9"/>
                        </a:lnTo>
                        <a:lnTo>
                          <a:pt x="20" y="5"/>
                        </a:lnTo>
                        <a:lnTo>
                          <a:pt x="31" y="2"/>
                        </a:lnTo>
                        <a:lnTo>
                          <a:pt x="43" y="0"/>
                        </a:lnTo>
                        <a:lnTo>
                          <a:pt x="57" y="0"/>
                        </a:lnTo>
                        <a:lnTo>
                          <a:pt x="66" y="2"/>
                        </a:lnTo>
                        <a:lnTo>
                          <a:pt x="76" y="5"/>
                        </a:lnTo>
                        <a:lnTo>
                          <a:pt x="84" y="8"/>
                        </a:lnTo>
                        <a:lnTo>
                          <a:pt x="92" y="13"/>
                        </a:lnTo>
                        <a:lnTo>
                          <a:pt x="101" y="18"/>
                        </a:lnTo>
                        <a:lnTo>
                          <a:pt x="107" y="25"/>
                        </a:lnTo>
                        <a:lnTo>
                          <a:pt x="113" y="32"/>
                        </a:lnTo>
                        <a:lnTo>
                          <a:pt x="117" y="38"/>
                        </a:lnTo>
                        <a:lnTo>
                          <a:pt x="122" y="44"/>
                        </a:lnTo>
                        <a:lnTo>
                          <a:pt x="128" y="51"/>
                        </a:lnTo>
                        <a:lnTo>
                          <a:pt x="134" y="58"/>
                        </a:lnTo>
                        <a:lnTo>
                          <a:pt x="139" y="64"/>
                        </a:lnTo>
                        <a:lnTo>
                          <a:pt x="146" y="69"/>
                        </a:lnTo>
                        <a:lnTo>
                          <a:pt x="153" y="72"/>
                        </a:lnTo>
                        <a:lnTo>
                          <a:pt x="159" y="76"/>
                        </a:lnTo>
                        <a:lnTo>
                          <a:pt x="165" y="79"/>
                        </a:lnTo>
                        <a:lnTo>
                          <a:pt x="174" y="81"/>
                        </a:lnTo>
                        <a:lnTo>
                          <a:pt x="180" y="83"/>
                        </a:lnTo>
                        <a:lnTo>
                          <a:pt x="188" y="85"/>
                        </a:lnTo>
                        <a:lnTo>
                          <a:pt x="196" y="85"/>
                        </a:lnTo>
                        <a:lnTo>
                          <a:pt x="205" y="82"/>
                        </a:lnTo>
                        <a:lnTo>
                          <a:pt x="214" y="82"/>
                        </a:lnTo>
                        <a:lnTo>
                          <a:pt x="220" y="80"/>
                        </a:lnTo>
                        <a:lnTo>
                          <a:pt x="226" y="78"/>
                        </a:lnTo>
                        <a:lnTo>
                          <a:pt x="234" y="73"/>
                        </a:lnTo>
                        <a:lnTo>
                          <a:pt x="238" y="70"/>
                        </a:lnTo>
                        <a:lnTo>
                          <a:pt x="243" y="6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74776" name="Freeform 24"/>
                  <p:cNvSpPr>
                    <a:spLocks/>
                  </p:cNvSpPr>
                  <p:nvPr/>
                </p:nvSpPr>
                <p:spPr bwMode="auto">
                  <a:xfrm>
                    <a:off x="1378" y="1602"/>
                    <a:ext cx="245" cy="85"/>
                  </a:xfrm>
                  <a:custGeom>
                    <a:avLst/>
                    <a:gdLst>
                      <a:gd name="T0" fmla="*/ 0 w 245"/>
                      <a:gd name="T1" fmla="*/ 15 h 85"/>
                      <a:gd name="T2" fmla="*/ 9 w 245"/>
                      <a:gd name="T3" fmla="*/ 8 h 85"/>
                      <a:gd name="T4" fmla="*/ 20 w 245"/>
                      <a:gd name="T5" fmla="*/ 4 h 85"/>
                      <a:gd name="T6" fmla="*/ 31 w 245"/>
                      <a:gd name="T7" fmla="*/ 1 h 85"/>
                      <a:gd name="T8" fmla="*/ 44 w 245"/>
                      <a:gd name="T9" fmla="*/ 0 h 85"/>
                      <a:gd name="T10" fmla="*/ 57 w 245"/>
                      <a:gd name="T11" fmla="*/ 0 h 85"/>
                      <a:gd name="T12" fmla="*/ 67 w 245"/>
                      <a:gd name="T13" fmla="*/ 2 h 85"/>
                      <a:gd name="T14" fmla="*/ 76 w 245"/>
                      <a:gd name="T15" fmla="*/ 4 h 85"/>
                      <a:gd name="T16" fmla="*/ 84 w 245"/>
                      <a:gd name="T17" fmla="*/ 7 h 85"/>
                      <a:gd name="T18" fmla="*/ 91 w 245"/>
                      <a:gd name="T19" fmla="*/ 12 h 85"/>
                      <a:gd name="T20" fmla="*/ 101 w 245"/>
                      <a:gd name="T21" fmla="*/ 18 h 85"/>
                      <a:gd name="T22" fmla="*/ 108 w 245"/>
                      <a:gd name="T23" fmla="*/ 25 h 85"/>
                      <a:gd name="T24" fmla="*/ 114 w 245"/>
                      <a:gd name="T25" fmla="*/ 32 h 85"/>
                      <a:gd name="T26" fmla="*/ 119 w 245"/>
                      <a:gd name="T27" fmla="*/ 37 h 85"/>
                      <a:gd name="T28" fmla="*/ 123 w 245"/>
                      <a:gd name="T29" fmla="*/ 43 h 85"/>
                      <a:gd name="T30" fmla="*/ 128 w 245"/>
                      <a:gd name="T31" fmla="*/ 50 h 85"/>
                      <a:gd name="T32" fmla="*/ 134 w 245"/>
                      <a:gd name="T33" fmla="*/ 57 h 85"/>
                      <a:gd name="T34" fmla="*/ 140 w 245"/>
                      <a:gd name="T35" fmla="*/ 63 h 85"/>
                      <a:gd name="T36" fmla="*/ 146 w 245"/>
                      <a:gd name="T37" fmla="*/ 67 h 85"/>
                      <a:gd name="T38" fmla="*/ 153 w 245"/>
                      <a:gd name="T39" fmla="*/ 71 h 85"/>
                      <a:gd name="T40" fmla="*/ 160 w 245"/>
                      <a:gd name="T41" fmla="*/ 75 h 85"/>
                      <a:gd name="T42" fmla="*/ 166 w 245"/>
                      <a:gd name="T43" fmla="*/ 78 h 85"/>
                      <a:gd name="T44" fmla="*/ 175 w 245"/>
                      <a:gd name="T45" fmla="*/ 80 h 85"/>
                      <a:gd name="T46" fmla="*/ 181 w 245"/>
                      <a:gd name="T47" fmla="*/ 81 h 85"/>
                      <a:gd name="T48" fmla="*/ 188 w 245"/>
                      <a:gd name="T49" fmla="*/ 84 h 85"/>
                      <a:gd name="T50" fmla="*/ 196 w 245"/>
                      <a:gd name="T51" fmla="*/ 82 h 85"/>
                      <a:gd name="T52" fmla="*/ 206 w 245"/>
                      <a:gd name="T53" fmla="*/ 81 h 85"/>
                      <a:gd name="T54" fmla="*/ 214 w 245"/>
                      <a:gd name="T55" fmla="*/ 81 h 85"/>
                      <a:gd name="T56" fmla="*/ 221 w 245"/>
                      <a:gd name="T57" fmla="*/ 79 h 85"/>
                      <a:gd name="T58" fmla="*/ 227 w 245"/>
                      <a:gd name="T59" fmla="*/ 77 h 85"/>
                      <a:gd name="T60" fmla="*/ 234 w 245"/>
                      <a:gd name="T61" fmla="*/ 72 h 85"/>
                      <a:gd name="T62" fmla="*/ 239 w 245"/>
                      <a:gd name="T63" fmla="*/ 69 h 85"/>
                      <a:gd name="T64" fmla="*/ 244 w 245"/>
                      <a:gd name="T65" fmla="*/ 67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5" h="85">
                        <a:moveTo>
                          <a:pt x="0" y="15"/>
                        </a:moveTo>
                        <a:lnTo>
                          <a:pt x="9" y="8"/>
                        </a:lnTo>
                        <a:lnTo>
                          <a:pt x="20" y="4"/>
                        </a:lnTo>
                        <a:lnTo>
                          <a:pt x="31" y="1"/>
                        </a:lnTo>
                        <a:lnTo>
                          <a:pt x="44" y="0"/>
                        </a:lnTo>
                        <a:lnTo>
                          <a:pt x="57" y="0"/>
                        </a:lnTo>
                        <a:lnTo>
                          <a:pt x="67" y="2"/>
                        </a:lnTo>
                        <a:lnTo>
                          <a:pt x="76" y="4"/>
                        </a:lnTo>
                        <a:lnTo>
                          <a:pt x="84" y="7"/>
                        </a:lnTo>
                        <a:lnTo>
                          <a:pt x="91" y="12"/>
                        </a:lnTo>
                        <a:lnTo>
                          <a:pt x="101" y="18"/>
                        </a:lnTo>
                        <a:lnTo>
                          <a:pt x="108" y="25"/>
                        </a:lnTo>
                        <a:lnTo>
                          <a:pt x="114" y="32"/>
                        </a:lnTo>
                        <a:lnTo>
                          <a:pt x="119" y="37"/>
                        </a:lnTo>
                        <a:lnTo>
                          <a:pt x="123" y="43"/>
                        </a:lnTo>
                        <a:lnTo>
                          <a:pt x="128" y="50"/>
                        </a:lnTo>
                        <a:lnTo>
                          <a:pt x="134" y="57"/>
                        </a:lnTo>
                        <a:lnTo>
                          <a:pt x="140" y="63"/>
                        </a:lnTo>
                        <a:lnTo>
                          <a:pt x="146" y="67"/>
                        </a:lnTo>
                        <a:lnTo>
                          <a:pt x="153" y="71"/>
                        </a:lnTo>
                        <a:lnTo>
                          <a:pt x="160" y="75"/>
                        </a:lnTo>
                        <a:lnTo>
                          <a:pt x="166" y="78"/>
                        </a:lnTo>
                        <a:lnTo>
                          <a:pt x="175" y="80"/>
                        </a:lnTo>
                        <a:lnTo>
                          <a:pt x="181" y="81"/>
                        </a:lnTo>
                        <a:lnTo>
                          <a:pt x="188" y="84"/>
                        </a:lnTo>
                        <a:lnTo>
                          <a:pt x="196" y="82"/>
                        </a:lnTo>
                        <a:lnTo>
                          <a:pt x="206" y="81"/>
                        </a:lnTo>
                        <a:lnTo>
                          <a:pt x="214" y="81"/>
                        </a:lnTo>
                        <a:lnTo>
                          <a:pt x="221" y="79"/>
                        </a:lnTo>
                        <a:lnTo>
                          <a:pt x="227" y="77"/>
                        </a:lnTo>
                        <a:lnTo>
                          <a:pt x="234" y="72"/>
                        </a:lnTo>
                        <a:lnTo>
                          <a:pt x="239" y="69"/>
                        </a:lnTo>
                        <a:lnTo>
                          <a:pt x="244" y="67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74777" name="Group 25"/>
              <p:cNvGrpSpPr>
                <a:grpSpLocks/>
              </p:cNvGrpSpPr>
              <p:nvPr/>
            </p:nvGrpSpPr>
            <p:grpSpPr bwMode="auto">
              <a:xfrm>
                <a:off x="2521" y="1602"/>
                <a:ext cx="2044" cy="86"/>
                <a:chOff x="2521" y="1602"/>
                <a:chExt cx="2044" cy="86"/>
              </a:xfrm>
            </p:grpSpPr>
            <p:grpSp>
              <p:nvGrpSpPr>
                <p:cNvPr id="74778" name="Group 26"/>
                <p:cNvGrpSpPr>
                  <a:grpSpLocks/>
                </p:cNvGrpSpPr>
                <p:nvPr/>
              </p:nvGrpSpPr>
              <p:grpSpPr bwMode="auto">
                <a:xfrm>
                  <a:off x="3503" y="1602"/>
                  <a:ext cx="572" cy="86"/>
                  <a:chOff x="3503" y="1602"/>
                  <a:chExt cx="572" cy="86"/>
                </a:xfrm>
              </p:grpSpPr>
              <p:sp>
                <p:nvSpPr>
                  <p:cNvPr id="74779" name="Freeform 27"/>
                  <p:cNvSpPr>
                    <a:spLocks/>
                  </p:cNvSpPr>
                  <p:nvPr/>
                </p:nvSpPr>
                <p:spPr bwMode="auto">
                  <a:xfrm>
                    <a:off x="3503" y="1602"/>
                    <a:ext cx="245" cy="85"/>
                  </a:xfrm>
                  <a:custGeom>
                    <a:avLst/>
                    <a:gdLst>
                      <a:gd name="T0" fmla="*/ 0 w 245"/>
                      <a:gd name="T1" fmla="*/ 16 h 85"/>
                      <a:gd name="T2" fmla="*/ 9 w 245"/>
                      <a:gd name="T3" fmla="*/ 9 h 85"/>
                      <a:gd name="T4" fmla="*/ 20 w 245"/>
                      <a:gd name="T5" fmla="*/ 4 h 85"/>
                      <a:gd name="T6" fmla="*/ 31 w 245"/>
                      <a:gd name="T7" fmla="*/ 2 h 85"/>
                      <a:gd name="T8" fmla="*/ 44 w 245"/>
                      <a:gd name="T9" fmla="*/ 0 h 85"/>
                      <a:gd name="T10" fmla="*/ 57 w 245"/>
                      <a:gd name="T11" fmla="*/ 0 h 85"/>
                      <a:gd name="T12" fmla="*/ 67 w 245"/>
                      <a:gd name="T13" fmla="*/ 2 h 85"/>
                      <a:gd name="T14" fmla="*/ 76 w 245"/>
                      <a:gd name="T15" fmla="*/ 4 h 85"/>
                      <a:gd name="T16" fmla="*/ 84 w 245"/>
                      <a:gd name="T17" fmla="*/ 8 h 85"/>
                      <a:gd name="T18" fmla="*/ 91 w 245"/>
                      <a:gd name="T19" fmla="*/ 12 h 85"/>
                      <a:gd name="T20" fmla="*/ 102 w 245"/>
                      <a:gd name="T21" fmla="*/ 18 h 85"/>
                      <a:gd name="T22" fmla="*/ 108 w 245"/>
                      <a:gd name="T23" fmla="*/ 25 h 85"/>
                      <a:gd name="T24" fmla="*/ 114 w 245"/>
                      <a:gd name="T25" fmla="*/ 32 h 85"/>
                      <a:gd name="T26" fmla="*/ 119 w 245"/>
                      <a:gd name="T27" fmla="*/ 38 h 85"/>
                      <a:gd name="T28" fmla="*/ 123 w 245"/>
                      <a:gd name="T29" fmla="*/ 44 h 85"/>
                      <a:gd name="T30" fmla="*/ 128 w 245"/>
                      <a:gd name="T31" fmla="*/ 50 h 85"/>
                      <a:gd name="T32" fmla="*/ 134 w 245"/>
                      <a:gd name="T33" fmla="*/ 57 h 85"/>
                      <a:gd name="T34" fmla="*/ 140 w 245"/>
                      <a:gd name="T35" fmla="*/ 63 h 85"/>
                      <a:gd name="T36" fmla="*/ 146 w 245"/>
                      <a:gd name="T37" fmla="*/ 68 h 85"/>
                      <a:gd name="T38" fmla="*/ 153 w 245"/>
                      <a:gd name="T39" fmla="*/ 71 h 85"/>
                      <a:gd name="T40" fmla="*/ 160 w 245"/>
                      <a:gd name="T41" fmla="*/ 75 h 85"/>
                      <a:gd name="T42" fmla="*/ 166 w 245"/>
                      <a:gd name="T43" fmla="*/ 78 h 85"/>
                      <a:gd name="T44" fmla="*/ 175 w 245"/>
                      <a:gd name="T45" fmla="*/ 80 h 85"/>
                      <a:gd name="T46" fmla="*/ 181 w 245"/>
                      <a:gd name="T47" fmla="*/ 82 h 85"/>
                      <a:gd name="T48" fmla="*/ 189 w 245"/>
                      <a:gd name="T49" fmla="*/ 84 h 85"/>
                      <a:gd name="T50" fmla="*/ 198 w 245"/>
                      <a:gd name="T51" fmla="*/ 84 h 85"/>
                      <a:gd name="T52" fmla="*/ 206 w 245"/>
                      <a:gd name="T53" fmla="*/ 81 h 85"/>
                      <a:gd name="T54" fmla="*/ 215 w 245"/>
                      <a:gd name="T55" fmla="*/ 81 h 85"/>
                      <a:gd name="T56" fmla="*/ 221 w 245"/>
                      <a:gd name="T57" fmla="*/ 79 h 85"/>
                      <a:gd name="T58" fmla="*/ 227 w 245"/>
                      <a:gd name="T59" fmla="*/ 77 h 85"/>
                      <a:gd name="T60" fmla="*/ 234 w 245"/>
                      <a:gd name="T61" fmla="*/ 74 h 85"/>
                      <a:gd name="T62" fmla="*/ 239 w 245"/>
                      <a:gd name="T63" fmla="*/ 70 h 85"/>
                      <a:gd name="T64" fmla="*/ 244 w 245"/>
                      <a:gd name="T65" fmla="*/ 68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5" h="85">
                        <a:moveTo>
                          <a:pt x="0" y="16"/>
                        </a:moveTo>
                        <a:lnTo>
                          <a:pt x="9" y="9"/>
                        </a:lnTo>
                        <a:lnTo>
                          <a:pt x="20" y="4"/>
                        </a:lnTo>
                        <a:lnTo>
                          <a:pt x="31" y="2"/>
                        </a:lnTo>
                        <a:lnTo>
                          <a:pt x="44" y="0"/>
                        </a:lnTo>
                        <a:lnTo>
                          <a:pt x="57" y="0"/>
                        </a:lnTo>
                        <a:lnTo>
                          <a:pt x="67" y="2"/>
                        </a:lnTo>
                        <a:lnTo>
                          <a:pt x="76" y="4"/>
                        </a:lnTo>
                        <a:lnTo>
                          <a:pt x="84" y="8"/>
                        </a:lnTo>
                        <a:lnTo>
                          <a:pt x="91" y="12"/>
                        </a:lnTo>
                        <a:lnTo>
                          <a:pt x="102" y="18"/>
                        </a:lnTo>
                        <a:lnTo>
                          <a:pt x="108" y="25"/>
                        </a:lnTo>
                        <a:lnTo>
                          <a:pt x="114" y="32"/>
                        </a:lnTo>
                        <a:lnTo>
                          <a:pt x="119" y="38"/>
                        </a:lnTo>
                        <a:lnTo>
                          <a:pt x="123" y="44"/>
                        </a:lnTo>
                        <a:lnTo>
                          <a:pt x="128" y="50"/>
                        </a:lnTo>
                        <a:lnTo>
                          <a:pt x="134" y="57"/>
                        </a:lnTo>
                        <a:lnTo>
                          <a:pt x="140" y="63"/>
                        </a:lnTo>
                        <a:lnTo>
                          <a:pt x="146" y="68"/>
                        </a:lnTo>
                        <a:lnTo>
                          <a:pt x="153" y="71"/>
                        </a:lnTo>
                        <a:lnTo>
                          <a:pt x="160" y="75"/>
                        </a:lnTo>
                        <a:lnTo>
                          <a:pt x="166" y="78"/>
                        </a:lnTo>
                        <a:lnTo>
                          <a:pt x="175" y="80"/>
                        </a:lnTo>
                        <a:lnTo>
                          <a:pt x="181" y="82"/>
                        </a:lnTo>
                        <a:lnTo>
                          <a:pt x="189" y="84"/>
                        </a:lnTo>
                        <a:lnTo>
                          <a:pt x="198" y="84"/>
                        </a:lnTo>
                        <a:lnTo>
                          <a:pt x="206" y="81"/>
                        </a:lnTo>
                        <a:lnTo>
                          <a:pt x="215" y="81"/>
                        </a:lnTo>
                        <a:lnTo>
                          <a:pt x="221" y="79"/>
                        </a:lnTo>
                        <a:lnTo>
                          <a:pt x="227" y="77"/>
                        </a:lnTo>
                        <a:lnTo>
                          <a:pt x="234" y="74"/>
                        </a:lnTo>
                        <a:lnTo>
                          <a:pt x="239" y="70"/>
                        </a:lnTo>
                        <a:lnTo>
                          <a:pt x="244" y="6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74780" name="Freeform 28"/>
                  <p:cNvSpPr>
                    <a:spLocks/>
                  </p:cNvSpPr>
                  <p:nvPr/>
                </p:nvSpPr>
                <p:spPr bwMode="auto">
                  <a:xfrm>
                    <a:off x="3668" y="1602"/>
                    <a:ext cx="243" cy="86"/>
                  </a:xfrm>
                  <a:custGeom>
                    <a:avLst/>
                    <a:gdLst>
                      <a:gd name="T0" fmla="*/ 0 w 243"/>
                      <a:gd name="T1" fmla="*/ 16 h 86"/>
                      <a:gd name="T2" fmla="*/ 9 w 243"/>
                      <a:gd name="T3" fmla="*/ 9 h 86"/>
                      <a:gd name="T4" fmla="*/ 20 w 243"/>
                      <a:gd name="T5" fmla="*/ 5 h 86"/>
                      <a:gd name="T6" fmla="*/ 31 w 243"/>
                      <a:gd name="T7" fmla="*/ 2 h 86"/>
                      <a:gd name="T8" fmla="*/ 43 w 243"/>
                      <a:gd name="T9" fmla="*/ 0 h 86"/>
                      <a:gd name="T10" fmla="*/ 56 w 243"/>
                      <a:gd name="T11" fmla="*/ 0 h 86"/>
                      <a:gd name="T12" fmla="*/ 66 w 243"/>
                      <a:gd name="T13" fmla="*/ 2 h 86"/>
                      <a:gd name="T14" fmla="*/ 76 w 243"/>
                      <a:gd name="T15" fmla="*/ 5 h 86"/>
                      <a:gd name="T16" fmla="*/ 83 w 243"/>
                      <a:gd name="T17" fmla="*/ 8 h 86"/>
                      <a:gd name="T18" fmla="*/ 92 w 243"/>
                      <a:gd name="T19" fmla="*/ 13 h 86"/>
                      <a:gd name="T20" fmla="*/ 100 w 243"/>
                      <a:gd name="T21" fmla="*/ 18 h 86"/>
                      <a:gd name="T22" fmla="*/ 107 w 243"/>
                      <a:gd name="T23" fmla="*/ 25 h 86"/>
                      <a:gd name="T24" fmla="*/ 113 w 243"/>
                      <a:gd name="T25" fmla="*/ 32 h 86"/>
                      <a:gd name="T26" fmla="*/ 118 w 243"/>
                      <a:gd name="T27" fmla="*/ 38 h 86"/>
                      <a:gd name="T28" fmla="*/ 122 w 243"/>
                      <a:gd name="T29" fmla="*/ 44 h 86"/>
                      <a:gd name="T30" fmla="*/ 127 w 243"/>
                      <a:gd name="T31" fmla="*/ 51 h 86"/>
                      <a:gd name="T32" fmla="*/ 133 w 243"/>
                      <a:gd name="T33" fmla="*/ 58 h 86"/>
                      <a:gd name="T34" fmla="*/ 139 w 243"/>
                      <a:gd name="T35" fmla="*/ 64 h 86"/>
                      <a:gd name="T36" fmla="*/ 145 w 243"/>
                      <a:gd name="T37" fmla="*/ 69 h 86"/>
                      <a:gd name="T38" fmla="*/ 152 w 243"/>
                      <a:gd name="T39" fmla="*/ 72 h 86"/>
                      <a:gd name="T40" fmla="*/ 158 w 243"/>
                      <a:gd name="T41" fmla="*/ 76 h 86"/>
                      <a:gd name="T42" fmla="*/ 165 w 243"/>
                      <a:gd name="T43" fmla="*/ 79 h 86"/>
                      <a:gd name="T44" fmla="*/ 173 w 243"/>
                      <a:gd name="T45" fmla="*/ 81 h 86"/>
                      <a:gd name="T46" fmla="*/ 179 w 243"/>
                      <a:gd name="T47" fmla="*/ 83 h 86"/>
                      <a:gd name="T48" fmla="*/ 187 w 243"/>
                      <a:gd name="T49" fmla="*/ 85 h 86"/>
                      <a:gd name="T50" fmla="*/ 195 w 243"/>
                      <a:gd name="T51" fmla="*/ 85 h 86"/>
                      <a:gd name="T52" fmla="*/ 205 w 243"/>
                      <a:gd name="T53" fmla="*/ 82 h 86"/>
                      <a:gd name="T54" fmla="*/ 213 w 243"/>
                      <a:gd name="T55" fmla="*/ 82 h 86"/>
                      <a:gd name="T56" fmla="*/ 219 w 243"/>
                      <a:gd name="T57" fmla="*/ 80 h 86"/>
                      <a:gd name="T58" fmla="*/ 225 w 243"/>
                      <a:gd name="T59" fmla="*/ 78 h 86"/>
                      <a:gd name="T60" fmla="*/ 233 w 243"/>
                      <a:gd name="T61" fmla="*/ 73 h 86"/>
                      <a:gd name="T62" fmla="*/ 237 w 243"/>
                      <a:gd name="T63" fmla="*/ 70 h 86"/>
                      <a:gd name="T64" fmla="*/ 242 w 243"/>
                      <a:gd name="T65" fmla="*/ 68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3" h="86">
                        <a:moveTo>
                          <a:pt x="0" y="16"/>
                        </a:moveTo>
                        <a:lnTo>
                          <a:pt x="9" y="9"/>
                        </a:lnTo>
                        <a:lnTo>
                          <a:pt x="20" y="5"/>
                        </a:lnTo>
                        <a:lnTo>
                          <a:pt x="31" y="2"/>
                        </a:lnTo>
                        <a:lnTo>
                          <a:pt x="43" y="0"/>
                        </a:lnTo>
                        <a:lnTo>
                          <a:pt x="56" y="0"/>
                        </a:lnTo>
                        <a:lnTo>
                          <a:pt x="66" y="2"/>
                        </a:lnTo>
                        <a:lnTo>
                          <a:pt x="76" y="5"/>
                        </a:lnTo>
                        <a:lnTo>
                          <a:pt x="83" y="8"/>
                        </a:lnTo>
                        <a:lnTo>
                          <a:pt x="92" y="13"/>
                        </a:lnTo>
                        <a:lnTo>
                          <a:pt x="100" y="18"/>
                        </a:lnTo>
                        <a:lnTo>
                          <a:pt x="107" y="25"/>
                        </a:lnTo>
                        <a:lnTo>
                          <a:pt x="113" y="32"/>
                        </a:lnTo>
                        <a:lnTo>
                          <a:pt x="118" y="38"/>
                        </a:lnTo>
                        <a:lnTo>
                          <a:pt x="122" y="44"/>
                        </a:lnTo>
                        <a:lnTo>
                          <a:pt x="127" y="51"/>
                        </a:lnTo>
                        <a:lnTo>
                          <a:pt x="133" y="58"/>
                        </a:lnTo>
                        <a:lnTo>
                          <a:pt x="139" y="64"/>
                        </a:lnTo>
                        <a:lnTo>
                          <a:pt x="145" y="69"/>
                        </a:lnTo>
                        <a:lnTo>
                          <a:pt x="152" y="72"/>
                        </a:lnTo>
                        <a:lnTo>
                          <a:pt x="158" y="76"/>
                        </a:lnTo>
                        <a:lnTo>
                          <a:pt x="165" y="79"/>
                        </a:lnTo>
                        <a:lnTo>
                          <a:pt x="173" y="81"/>
                        </a:lnTo>
                        <a:lnTo>
                          <a:pt x="179" y="83"/>
                        </a:lnTo>
                        <a:lnTo>
                          <a:pt x="187" y="85"/>
                        </a:lnTo>
                        <a:lnTo>
                          <a:pt x="195" y="85"/>
                        </a:lnTo>
                        <a:lnTo>
                          <a:pt x="205" y="82"/>
                        </a:lnTo>
                        <a:lnTo>
                          <a:pt x="213" y="82"/>
                        </a:lnTo>
                        <a:lnTo>
                          <a:pt x="219" y="80"/>
                        </a:lnTo>
                        <a:lnTo>
                          <a:pt x="225" y="78"/>
                        </a:lnTo>
                        <a:lnTo>
                          <a:pt x="233" y="73"/>
                        </a:lnTo>
                        <a:lnTo>
                          <a:pt x="237" y="70"/>
                        </a:lnTo>
                        <a:lnTo>
                          <a:pt x="242" y="6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74781" name="Freeform 29"/>
                  <p:cNvSpPr>
                    <a:spLocks/>
                  </p:cNvSpPr>
                  <p:nvPr/>
                </p:nvSpPr>
                <p:spPr bwMode="auto">
                  <a:xfrm>
                    <a:off x="3832" y="1602"/>
                    <a:ext cx="243" cy="85"/>
                  </a:xfrm>
                  <a:custGeom>
                    <a:avLst/>
                    <a:gdLst>
                      <a:gd name="T0" fmla="*/ 0 w 243"/>
                      <a:gd name="T1" fmla="*/ 15 h 85"/>
                      <a:gd name="T2" fmla="*/ 9 w 243"/>
                      <a:gd name="T3" fmla="*/ 8 h 85"/>
                      <a:gd name="T4" fmla="*/ 20 w 243"/>
                      <a:gd name="T5" fmla="*/ 4 h 85"/>
                      <a:gd name="T6" fmla="*/ 31 w 243"/>
                      <a:gd name="T7" fmla="*/ 1 h 85"/>
                      <a:gd name="T8" fmla="*/ 43 w 243"/>
                      <a:gd name="T9" fmla="*/ 0 h 85"/>
                      <a:gd name="T10" fmla="*/ 56 w 243"/>
                      <a:gd name="T11" fmla="*/ 0 h 85"/>
                      <a:gd name="T12" fmla="*/ 66 w 243"/>
                      <a:gd name="T13" fmla="*/ 2 h 85"/>
                      <a:gd name="T14" fmla="*/ 76 w 243"/>
                      <a:gd name="T15" fmla="*/ 4 h 85"/>
                      <a:gd name="T16" fmla="*/ 83 w 243"/>
                      <a:gd name="T17" fmla="*/ 7 h 85"/>
                      <a:gd name="T18" fmla="*/ 92 w 243"/>
                      <a:gd name="T19" fmla="*/ 12 h 85"/>
                      <a:gd name="T20" fmla="*/ 100 w 243"/>
                      <a:gd name="T21" fmla="*/ 18 h 85"/>
                      <a:gd name="T22" fmla="*/ 107 w 243"/>
                      <a:gd name="T23" fmla="*/ 25 h 85"/>
                      <a:gd name="T24" fmla="*/ 113 w 243"/>
                      <a:gd name="T25" fmla="*/ 32 h 85"/>
                      <a:gd name="T26" fmla="*/ 118 w 243"/>
                      <a:gd name="T27" fmla="*/ 37 h 85"/>
                      <a:gd name="T28" fmla="*/ 122 w 243"/>
                      <a:gd name="T29" fmla="*/ 43 h 85"/>
                      <a:gd name="T30" fmla="*/ 127 w 243"/>
                      <a:gd name="T31" fmla="*/ 50 h 85"/>
                      <a:gd name="T32" fmla="*/ 133 w 243"/>
                      <a:gd name="T33" fmla="*/ 57 h 85"/>
                      <a:gd name="T34" fmla="*/ 138 w 243"/>
                      <a:gd name="T35" fmla="*/ 63 h 85"/>
                      <a:gd name="T36" fmla="*/ 145 w 243"/>
                      <a:gd name="T37" fmla="*/ 67 h 85"/>
                      <a:gd name="T38" fmla="*/ 152 w 243"/>
                      <a:gd name="T39" fmla="*/ 71 h 85"/>
                      <a:gd name="T40" fmla="*/ 158 w 243"/>
                      <a:gd name="T41" fmla="*/ 75 h 85"/>
                      <a:gd name="T42" fmla="*/ 165 w 243"/>
                      <a:gd name="T43" fmla="*/ 78 h 85"/>
                      <a:gd name="T44" fmla="*/ 173 w 243"/>
                      <a:gd name="T45" fmla="*/ 80 h 85"/>
                      <a:gd name="T46" fmla="*/ 179 w 243"/>
                      <a:gd name="T47" fmla="*/ 81 h 85"/>
                      <a:gd name="T48" fmla="*/ 187 w 243"/>
                      <a:gd name="T49" fmla="*/ 84 h 85"/>
                      <a:gd name="T50" fmla="*/ 195 w 243"/>
                      <a:gd name="T51" fmla="*/ 82 h 85"/>
                      <a:gd name="T52" fmla="*/ 204 w 243"/>
                      <a:gd name="T53" fmla="*/ 81 h 85"/>
                      <a:gd name="T54" fmla="*/ 213 w 243"/>
                      <a:gd name="T55" fmla="*/ 81 h 85"/>
                      <a:gd name="T56" fmla="*/ 219 w 243"/>
                      <a:gd name="T57" fmla="*/ 79 h 85"/>
                      <a:gd name="T58" fmla="*/ 225 w 243"/>
                      <a:gd name="T59" fmla="*/ 77 h 85"/>
                      <a:gd name="T60" fmla="*/ 232 w 243"/>
                      <a:gd name="T61" fmla="*/ 72 h 85"/>
                      <a:gd name="T62" fmla="*/ 237 w 243"/>
                      <a:gd name="T63" fmla="*/ 69 h 85"/>
                      <a:gd name="T64" fmla="*/ 242 w 243"/>
                      <a:gd name="T65" fmla="*/ 67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3" h="85">
                        <a:moveTo>
                          <a:pt x="0" y="15"/>
                        </a:moveTo>
                        <a:lnTo>
                          <a:pt x="9" y="8"/>
                        </a:lnTo>
                        <a:lnTo>
                          <a:pt x="20" y="4"/>
                        </a:lnTo>
                        <a:lnTo>
                          <a:pt x="31" y="1"/>
                        </a:lnTo>
                        <a:lnTo>
                          <a:pt x="43" y="0"/>
                        </a:lnTo>
                        <a:lnTo>
                          <a:pt x="56" y="0"/>
                        </a:lnTo>
                        <a:lnTo>
                          <a:pt x="66" y="2"/>
                        </a:lnTo>
                        <a:lnTo>
                          <a:pt x="76" y="4"/>
                        </a:lnTo>
                        <a:lnTo>
                          <a:pt x="83" y="7"/>
                        </a:lnTo>
                        <a:lnTo>
                          <a:pt x="92" y="12"/>
                        </a:lnTo>
                        <a:lnTo>
                          <a:pt x="100" y="18"/>
                        </a:lnTo>
                        <a:lnTo>
                          <a:pt x="107" y="25"/>
                        </a:lnTo>
                        <a:lnTo>
                          <a:pt x="113" y="32"/>
                        </a:lnTo>
                        <a:lnTo>
                          <a:pt x="118" y="37"/>
                        </a:lnTo>
                        <a:lnTo>
                          <a:pt x="122" y="43"/>
                        </a:lnTo>
                        <a:lnTo>
                          <a:pt x="127" y="50"/>
                        </a:lnTo>
                        <a:lnTo>
                          <a:pt x="133" y="57"/>
                        </a:lnTo>
                        <a:lnTo>
                          <a:pt x="138" y="63"/>
                        </a:lnTo>
                        <a:lnTo>
                          <a:pt x="145" y="67"/>
                        </a:lnTo>
                        <a:lnTo>
                          <a:pt x="152" y="71"/>
                        </a:lnTo>
                        <a:lnTo>
                          <a:pt x="158" y="75"/>
                        </a:lnTo>
                        <a:lnTo>
                          <a:pt x="165" y="78"/>
                        </a:lnTo>
                        <a:lnTo>
                          <a:pt x="173" y="80"/>
                        </a:lnTo>
                        <a:lnTo>
                          <a:pt x="179" y="81"/>
                        </a:lnTo>
                        <a:lnTo>
                          <a:pt x="187" y="84"/>
                        </a:lnTo>
                        <a:lnTo>
                          <a:pt x="195" y="82"/>
                        </a:lnTo>
                        <a:lnTo>
                          <a:pt x="204" y="81"/>
                        </a:lnTo>
                        <a:lnTo>
                          <a:pt x="213" y="81"/>
                        </a:lnTo>
                        <a:lnTo>
                          <a:pt x="219" y="79"/>
                        </a:lnTo>
                        <a:lnTo>
                          <a:pt x="225" y="77"/>
                        </a:lnTo>
                        <a:lnTo>
                          <a:pt x="232" y="72"/>
                        </a:lnTo>
                        <a:lnTo>
                          <a:pt x="237" y="69"/>
                        </a:lnTo>
                        <a:lnTo>
                          <a:pt x="242" y="67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74782" name="Group 30"/>
                <p:cNvGrpSpPr>
                  <a:grpSpLocks/>
                </p:cNvGrpSpPr>
                <p:nvPr/>
              </p:nvGrpSpPr>
              <p:grpSpPr bwMode="auto">
                <a:xfrm>
                  <a:off x="3994" y="1602"/>
                  <a:ext cx="571" cy="86"/>
                  <a:chOff x="3994" y="1602"/>
                  <a:chExt cx="571" cy="86"/>
                </a:xfrm>
              </p:grpSpPr>
              <p:sp>
                <p:nvSpPr>
                  <p:cNvPr id="74783" name="Freeform 31"/>
                  <p:cNvSpPr>
                    <a:spLocks/>
                  </p:cNvSpPr>
                  <p:nvPr/>
                </p:nvSpPr>
                <p:spPr bwMode="auto">
                  <a:xfrm>
                    <a:off x="3994" y="1602"/>
                    <a:ext cx="244" cy="85"/>
                  </a:xfrm>
                  <a:custGeom>
                    <a:avLst/>
                    <a:gdLst>
                      <a:gd name="T0" fmla="*/ 0 w 244"/>
                      <a:gd name="T1" fmla="*/ 16 h 85"/>
                      <a:gd name="T2" fmla="*/ 9 w 244"/>
                      <a:gd name="T3" fmla="*/ 9 h 85"/>
                      <a:gd name="T4" fmla="*/ 20 w 244"/>
                      <a:gd name="T5" fmla="*/ 4 h 85"/>
                      <a:gd name="T6" fmla="*/ 31 w 244"/>
                      <a:gd name="T7" fmla="*/ 2 h 85"/>
                      <a:gd name="T8" fmla="*/ 44 w 244"/>
                      <a:gd name="T9" fmla="*/ 0 h 85"/>
                      <a:gd name="T10" fmla="*/ 57 w 244"/>
                      <a:gd name="T11" fmla="*/ 0 h 85"/>
                      <a:gd name="T12" fmla="*/ 66 w 244"/>
                      <a:gd name="T13" fmla="*/ 2 h 85"/>
                      <a:gd name="T14" fmla="*/ 76 w 244"/>
                      <a:gd name="T15" fmla="*/ 4 h 85"/>
                      <a:gd name="T16" fmla="*/ 84 w 244"/>
                      <a:gd name="T17" fmla="*/ 8 h 85"/>
                      <a:gd name="T18" fmla="*/ 92 w 244"/>
                      <a:gd name="T19" fmla="*/ 12 h 85"/>
                      <a:gd name="T20" fmla="*/ 101 w 244"/>
                      <a:gd name="T21" fmla="*/ 18 h 85"/>
                      <a:gd name="T22" fmla="*/ 107 w 244"/>
                      <a:gd name="T23" fmla="*/ 25 h 85"/>
                      <a:gd name="T24" fmla="*/ 113 w 244"/>
                      <a:gd name="T25" fmla="*/ 32 h 85"/>
                      <a:gd name="T26" fmla="*/ 119 w 244"/>
                      <a:gd name="T27" fmla="*/ 38 h 85"/>
                      <a:gd name="T28" fmla="*/ 122 w 244"/>
                      <a:gd name="T29" fmla="*/ 44 h 85"/>
                      <a:gd name="T30" fmla="*/ 128 w 244"/>
                      <a:gd name="T31" fmla="*/ 50 h 85"/>
                      <a:gd name="T32" fmla="*/ 134 w 244"/>
                      <a:gd name="T33" fmla="*/ 57 h 85"/>
                      <a:gd name="T34" fmla="*/ 139 w 244"/>
                      <a:gd name="T35" fmla="*/ 63 h 85"/>
                      <a:gd name="T36" fmla="*/ 146 w 244"/>
                      <a:gd name="T37" fmla="*/ 68 h 85"/>
                      <a:gd name="T38" fmla="*/ 153 w 244"/>
                      <a:gd name="T39" fmla="*/ 71 h 85"/>
                      <a:gd name="T40" fmla="*/ 159 w 244"/>
                      <a:gd name="T41" fmla="*/ 75 h 85"/>
                      <a:gd name="T42" fmla="*/ 165 w 244"/>
                      <a:gd name="T43" fmla="*/ 78 h 85"/>
                      <a:gd name="T44" fmla="*/ 174 w 244"/>
                      <a:gd name="T45" fmla="*/ 80 h 85"/>
                      <a:gd name="T46" fmla="*/ 180 w 244"/>
                      <a:gd name="T47" fmla="*/ 82 h 85"/>
                      <a:gd name="T48" fmla="*/ 188 w 244"/>
                      <a:gd name="T49" fmla="*/ 84 h 85"/>
                      <a:gd name="T50" fmla="*/ 196 w 244"/>
                      <a:gd name="T51" fmla="*/ 84 h 85"/>
                      <a:gd name="T52" fmla="*/ 205 w 244"/>
                      <a:gd name="T53" fmla="*/ 81 h 85"/>
                      <a:gd name="T54" fmla="*/ 214 w 244"/>
                      <a:gd name="T55" fmla="*/ 81 h 85"/>
                      <a:gd name="T56" fmla="*/ 220 w 244"/>
                      <a:gd name="T57" fmla="*/ 79 h 85"/>
                      <a:gd name="T58" fmla="*/ 226 w 244"/>
                      <a:gd name="T59" fmla="*/ 77 h 85"/>
                      <a:gd name="T60" fmla="*/ 234 w 244"/>
                      <a:gd name="T61" fmla="*/ 74 h 85"/>
                      <a:gd name="T62" fmla="*/ 238 w 244"/>
                      <a:gd name="T63" fmla="*/ 70 h 85"/>
                      <a:gd name="T64" fmla="*/ 243 w 244"/>
                      <a:gd name="T65" fmla="*/ 68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4" h="85">
                        <a:moveTo>
                          <a:pt x="0" y="16"/>
                        </a:moveTo>
                        <a:lnTo>
                          <a:pt x="9" y="9"/>
                        </a:lnTo>
                        <a:lnTo>
                          <a:pt x="20" y="4"/>
                        </a:lnTo>
                        <a:lnTo>
                          <a:pt x="31" y="2"/>
                        </a:lnTo>
                        <a:lnTo>
                          <a:pt x="44" y="0"/>
                        </a:lnTo>
                        <a:lnTo>
                          <a:pt x="57" y="0"/>
                        </a:lnTo>
                        <a:lnTo>
                          <a:pt x="66" y="2"/>
                        </a:lnTo>
                        <a:lnTo>
                          <a:pt x="76" y="4"/>
                        </a:lnTo>
                        <a:lnTo>
                          <a:pt x="84" y="8"/>
                        </a:lnTo>
                        <a:lnTo>
                          <a:pt x="92" y="12"/>
                        </a:lnTo>
                        <a:lnTo>
                          <a:pt x="101" y="18"/>
                        </a:lnTo>
                        <a:lnTo>
                          <a:pt x="107" y="25"/>
                        </a:lnTo>
                        <a:lnTo>
                          <a:pt x="113" y="32"/>
                        </a:lnTo>
                        <a:lnTo>
                          <a:pt x="119" y="38"/>
                        </a:lnTo>
                        <a:lnTo>
                          <a:pt x="122" y="44"/>
                        </a:lnTo>
                        <a:lnTo>
                          <a:pt x="128" y="50"/>
                        </a:lnTo>
                        <a:lnTo>
                          <a:pt x="134" y="57"/>
                        </a:lnTo>
                        <a:lnTo>
                          <a:pt x="139" y="63"/>
                        </a:lnTo>
                        <a:lnTo>
                          <a:pt x="146" y="68"/>
                        </a:lnTo>
                        <a:lnTo>
                          <a:pt x="153" y="71"/>
                        </a:lnTo>
                        <a:lnTo>
                          <a:pt x="159" y="75"/>
                        </a:lnTo>
                        <a:lnTo>
                          <a:pt x="165" y="78"/>
                        </a:lnTo>
                        <a:lnTo>
                          <a:pt x="174" y="80"/>
                        </a:lnTo>
                        <a:lnTo>
                          <a:pt x="180" y="82"/>
                        </a:lnTo>
                        <a:lnTo>
                          <a:pt x="188" y="84"/>
                        </a:lnTo>
                        <a:lnTo>
                          <a:pt x="196" y="84"/>
                        </a:lnTo>
                        <a:lnTo>
                          <a:pt x="205" y="81"/>
                        </a:lnTo>
                        <a:lnTo>
                          <a:pt x="214" y="81"/>
                        </a:lnTo>
                        <a:lnTo>
                          <a:pt x="220" y="79"/>
                        </a:lnTo>
                        <a:lnTo>
                          <a:pt x="226" y="77"/>
                        </a:lnTo>
                        <a:lnTo>
                          <a:pt x="234" y="74"/>
                        </a:lnTo>
                        <a:lnTo>
                          <a:pt x="238" y="70"/>
                        </a:lnTo>
                        <a:lnTo>
                          <a:pt x="243" y="6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74784" name="Freeform 32"/>
                  <p:cNvSpPr>
                    <a:spLocks/>
                  </p:cNvSpPr>
                  <p:nvPr/>
                </p:nvSpPr>
                <p:spPr bwMode="auto">
                  <a:xfrm>
                    <a:off x="4158" y="1602"/>
                    <a:ext cx="243" cy="86"/>
                  </a:xfrm>
                  <a:custGeom>
                    <a:avLst/>
                    <a:gdLst>
                      <a:gd name="T0" fmla="*/ 0 w 243"/>
                      <a:gd name="T1" fmla="*/ 16 h 86"/>
                      <a:gd name="T2" fmla="*/ 9 w 243"/>
                      <a:gd name="T3" fmla="*/ 9 h 86"/>
                      <a:gd name="T4" fmla="*/ 20 w 243"/>
                      <a:gd name="T5" fmla="*/ 5 h 86"/>
                      <a:gd name="T6" fmla="*/ 31 w 243"/>
                      <a:gd name="T7" fmla="*/ 2 h 86"/>
                      <a:gd name="T8" fmla="*/ 43 w 243"/>
                      <a:gd name="T9" fmla="*/ 0 h 86"/>
                      <a:gd name="T10" fmla="*/ 56 w 243"/>
                      <a:gd name="T11" fmla="*/ 0 h 86"/>
                      <a:gd name="T12" fmla="*/ 66 w 243"/>
                      <a:gd name="T13" fmla="*/ 2 h 86"/>
                      <a:gd name="T14" fmla="*/ 76 w 243"/>
                      <a:gd name="T15" fmla="*/ 5 h 86"/>
                      <a:gd name="T16" fmla="*/ 83 w 243"/>
                      <a:gd name="T17" fmla="*/ 8 h 86"/>
                      <a:gd name="T18" fmla="*/ 92 w 243"/>
                      <a:gd name="T19" fmla="*/ 13 h 86"/>
                      <a:gd name="T20" fmla="*/ 100 w 243"/>
                      <a:gd name="T21" fmla="*/ 18 h 86"/>
                      <a:gd name="T22" fmla="*/ 107 w 243"/>
                      <a:gd name="T23" fmla="*/ 25 h 86"/>
                      <a:gd name="T24" fmla="*/ 113 w 243"/>
                      <a:gd name="T25" fmla="*/ 32 h 86"/>
                      <a:gd name="T26" fmla="*/ 118 w 243"/>
                      <a:gd name="T27" fmla="*/ 38 h 86"/>
                      <a:gd name="T28" fmla="*/ 122 w 243"/>
                      <a:gd name="T29" fmla="*/ 44 h 86"/>
                      <a:gd name="T30" fmla="*/ 127 w 243"/>
                      <a:gd name="T31" fmla="*/ 51 h 86"/>
                      <a:gd name="T32" fmla="*/ 133 w 243"/>
                      <a:gd name="T33" fmla="*/ 58 h 86"/>
                      <a:gd name="T34" fmla="*/ 139 w 243"/>
                      <a:gd name="T35" fmla="*/ 64 h 86"/>
                      <a:gd name="T36" fmla="*/ 145 w 243"/>
                      <a:gd name="T37" fmla="*/ 69 h 86"/>
                      <a:gd name="T38" fmla="*/ 152 w 243"/>
                      <a:gd name="T39" fmla="*/ 72 h 86"/>
                      <a:gd name="T40" fmla="*/ 158 w 243"/>
                      <a:gd name="T41" fmla="*/ 76 h 86"/>
                      <a:gd name="T42" fmla="*/ 165 w 243"/>
                      <a:gd name="T43" fmla="*/ 79 h 86"/>
                      <a:gd name="T44" fmla="*/ 173 w 243"/>
                      <a:gd name="T45" fmla="*/ 81 h 86"/>
                      <a:gd name="T46" fmla="*/ 179 w 243"/>
                      <a:gd name="T47" fmla="*/ 83 h 86"/>
                      <a:gd name="T48" fmla="*/ 187 w 243"/>
                      <a:gd name="T49" fmla="*/ 85 h 86"/>
                      <a:gd name="T50" fmla="*/ 195 w 243"/>
                      <a:gd name="T51" fmla="*/ 85 h 86"/>
                      <a:gd name="T52" fmla="*/ 205 w 243"/>
                      <a:gd name="T53" fmla="*/ 82 h 86"/>
                      <a:gd name="T54" fmla="*/ 213 w 243"/>
                      <a:gd name="T55" fmla="*/ 82 h 86"/>
                      <a:gd name="T56" fmla="*/ 219 w 243"/>
                      <a:gd name="T57" fmla="*/ 80 h 86"/>
                      <a:gd name="T58" fmla="*/ 225 w 243"/>
                      <a:gd name="T59" fmla="*/ 78 h 86"/>
                      <a:gd name="T60" fmla="*/ 233 w 243"/>
                      <a:gd name="T61" fmla="*/ 73 h 86"/>
                      <a:gd name="T62" fmla="*/ 237 w 243"/>
                      <a:gd name="T63" fmla="*/ 70 h 86"/>
                      <a:gd name="T64" fmla="*/ 242 w 243"/>
                      <a:gd name="T65" fmla="*/ 68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3" h="86">
                        <a:moveTo>
                          <a:pt x="0" y="16"/>
                        </a:moveTo>
                        <a:lnTo>
                          <a:pt x="9" y="9"/>
                        </a:lnTo>
                        <a:lnTo>
                          <a:pt x="20" y="5"/>
                        </a:lnTo>
                        <a:lnTo>
                          <a:pt x="31" y="2"/>
                        </a:lnTo>
                        <a:lnTo>
                          <a:pt x="43" y="0"/>
                        </a:lnTo>
                        <a:lnTo>
                          <a:pt x="56" y="0"/>
                        </a:lnTo>
                        <a:lnTo>
                          <a:pt x="66" y="2"/>
                        </a:lnTo>
                        <a:lnTo>
                          <a:pt x="76" y="5"/>
                        </a:lnTo>
                        <a:lnTo>
                          <a:pt x="83" y="8"/>
                        </a:lnTo>
                        <a:lnTo>
                          <a:pt x="92" y="13"/>
                        </a:lnTo>
                        <a:lnTo>
                          <a:pt x="100" y="18"/>
                        </a:lnTo>
                        <a:lnTo>
                          <a:pt x="107" y="25"/>
                        </a:lnTo>
                        <a:lnTo>
                          <a:pt x="113" y="32"/>
                        </a:lnTo>
                        <a:lnTo>
                          <a:pt x="118" y="38"/>
                        </a:lnTo>
                        <a:lnTo>
                          <a:pt x="122" y="44"/>
                        </a:lnTo>
                        <a:lnTo>
                          <a:pt x="127" y="51"/>
                        </a:lnTo>
                        <a:lnTo>
                          <a:pt x="133" y="58"/>
                        </a:lnTo>
                        <a:lnTo>
                          <a:pt x="139" y="64"/>
                        </a:lnTo>
                        <a:lnTo>
                          <a:pt x="145" y="69"/>
                        </a:lnTo>
                        <a:lnTo>
                          <a:pt x="152" y="72"/>
                        </a:lnTo>
                        <a:lnTo>
                          <a:pt x="158" y="76"/>
                        </a:lnTo>
                        <a:lnTo>
                          <a:pt x="165" y="79"/>
                        </a:lnTo>
                        <a:lnTo>
                          <a:pt x="173" y="81"/>
                        </a:lnTo>
                        <a:lnTo>
                          <a:pt x="179" y="83"/>
                        </a:lnTo>
                        <a:lnTo>
                          <a:pt x="187" y="85"/>
                        </a:lnTo>
                        <a:lnTo>
                          <a:pt x="195" y="85"/>
                        </a:lnTo>
                        <a:lnTo>
                          <a:pt x="205" y="82"/>
                        </a:lnTo>
                        <a:lnTo>
                          <a:pt x="213" y="82"/>
                        </a:lnTo>
                        <a:lnTo>
                          <a:pt x="219" y="80"/>
                        </a:lnTo>
                        <a:lnTo>
                          <a:pt x="225" y="78"/>
                        </a:lnTo>
                        <a:lnTo>
                          <a:pt x="233" y="73"/>
                        </a:lnTo>
                        <a:lnTo>
                          <a:pt x="237" y="70"/>
                        </a:lnTo>
                        <a:lnTo>
                          <a:pt x="242" y="6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74785" name="Freeform 33"/>
                  <p:cNvSpPr>
                    <a:spLocks/>
                  </p:cNvSpPr>
                  <p:nvPr/>
                </p:nvSpPr>
                <p:spPr bwMode="auto">
                  <a:xfrm>
                    <a:off x="4321" y="1602"/>
                    <a:ext cx="244" cy="85"/>
                  </a:xfrm>
                  <a:custGeom>
                    <a:avLst/>
                    <a:gdLst>
                      <a:gd name="T0" fmla="*/ 0 w 244"/>
                      <a:gd name="T1" fmla="*/ 15 h 85"/>
                      <a:gd name="T2" fmla="*/ 9 w 244"/>
                      <a:gd name="T3" fmla="*/ 8 h 85"/>
                      <a:gd name="T4" fmla="*/ 20 w 244"/>
                      <a:gd name="T5" fmla="*/ 4 h 85"/>
                      <a:gd name="T6" fmla="*/ 31 w 244"/>
                      <a:gd name="T7" fmla="*/ 1 h 85"/>
                      <a:gd name="T8" fmla="*/ 43 w 244"/>
                      <a:gd name="T9" fmla="*/ 0 h 85"/>
                      <a:gd name="T10" fmla="*/ 57 w 244"/>
                      <a:gd name="T11" fmla="*/ 0 h 85"/>
                      <a:gd name="T12" fmla="*/ 66 w 244"/>
                      <a:gd name="T13" fmla="*/ 2 h 85"/>
                      <a:gd name="T14" fmla="*/ 76 w 244"/>
                      <a:gd name="T15" fmla="*/ 4 h 85"/>
                      <a:gd name="T16" fmla="*/ 84 w 244"/>
                      <a:gd name="T17" fmla="*/ 7 h 85"/>
                      <a:gd name="T18" fmla="*/ 92 w 244"/>
                      <a:gd name="T19" fmla="*/ 12 h 85"/>
                      <a:gd name="T20" fmla="*/ 101 w 244"/>
                      <a:gd name="T21" fmla="*/ 18 h 85"/>
                      <a:gd name="T22" fmla="*/ 107 w 244"/>
                      <a:gd name="T23" fmla="*/ 25 h 85"/>
                      <a:gd name="T24" fmla="*/ 113 w 244"/>
                      <a:gd name="T25" fmla="*/ 32 h 85"/>
                      <a:gd name="T26" fmla="*/ 117 w 244"/>
                      <a:gd name="T27" fmla="*/ 37 h 85"/>
                      <a:gd name="T28" fmla="*/ 122 w 244"/>
                      <a:gd name="T29" fmla="*/ 43 h 85"/>
                      <a:gd name="T30" fmla="*/ 128 w 244"/>
                      <a:gd name="T31" fmla="*/ 50 h 85"/>
                      <a:gd name="T32" fmla="*/ 133 w 244"/>
                      <a:gd name="T33" fmla="*/ 57 h 85"/>
                      <a:gd name="T34" fmla="*/ 139 w 244"/>
                      <a:gd name="T35" fmla="*/ 63 h 85"/>
                      <a:gd name="T36" fmla="*/ 145 w 244"/>
                      <a:gd name="T37" fmla="*/ 67 h 85"/>
                      <a:gd name="T38" fmla="*/ 153 w 244"/>
                      <a:gd name="T39" fmla="*/ 71 h 85"/>
                      <a:gd name="T40" fmla="*/ 159 w 244"/>
                      <a:gd name="T41" fmla="*/ 75 h 85"/>
                      <a:gd name="T42" fmla="*/ 165 w 244"/>
                      <a:gd name="T43" fmla="*/ 78 h 85"/>
                      <a:gd name="T44" fmla="*/ 174 w 244"/>
                      <a:gd name="T45" fmla="*/ 80 h 85"/>
                      <a:gd name="T46" fmla="*/ 180 w 244"/>
                      <a:gd name="T47" fmla="*/ 81 h 85"/>
                      <a:gd name="T48" fmla="*/ 188 w 244"/>
                      <a:gd name="T49" fmla="*/ 84 h 85"/>
                      <a:gd name="T50" fmla="*/ 196 w 244"/>
                      <a:gd name="T51" fmla="*/ 82 h 85"/>
                      <a:gd name="T52" fmla="*/ 205 w 244"/>
                      <a:gd name="T53" fmla="*/ 81 h 85"/>
                      <a:gd name="T54" fmla="*/ 214 w 244"/>
                      <a:gd name="T55" fmla="*/ 81 h 85"/>
                      <a:gd name="T56" fmla="*/ 220 w 244"/>
                      <a:gd name="T57" fmla="*/ 79 h 85"/>
                      <a:gd name="T58" fmla="*/ 226 w 244"/>
                      <a:gd name="T59" fmla="*/ 77 h 85"/>
                      <a:gd name="T60" fmla="*/ 233 w 244"/>
                      <a:gd name="T61" fmla="*/ 72 h 85"/>
                      <a:gd name="T62" fmla="*/ 238 w 244"/>
                      <a:gd name="T63" fmla="*/ 69 h 85"/>
                      <a:gd name="T64" fmla="*/ 243 w 244"/>
                      <a:gd name="T65" fmla="*/ 67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4" h="85">
                        <a:moveTo>
                          <a:pt x="0" y="15"/>
                        </a:moveTo>
                        <a:lnTo>
                          <a:pt x="9" y="8"/>
                        </a:lnTo>
                        <a:lnTo>
                          <a:pt x="20" y="4"/>
                        </a:lnTo>
                        <a:lnTo>
                          <a:pt x="31" y="1"/>
                        </a:lnTo>
                        <a:lnTo>
                          <a:pt x="43" y="0"/>
                        </a:lnTo>
                        <a:lnTo>
                          <a:pt x="57" y="0"/>
                        </a:lnTo>
                        <a:lnTo>
                          <a:pt x="66" y="2"/>
                        </a:lnTo>
                        <a:lnTo>
                          <a:pt x="76" y="4"/>
                        </a:lnTo>
                        <a:lnTo>
                          <a:pt x="84" y="7"/>
                        </a:lnTo>
                        <a:lnTo>
                          <a:pt x="92" y="12"/>
                        </a:lnTo>
                        <a:lnTo>
                          <a:pt x="101" y="18"/>
                        </a:lnTo>
                        <a:lnTo>
                          <a:pt x="107" y="25"/>
                        </a:lnTo>
                        <a:lnTo>
                          <a:pt x="113" y="32"/>
                        </a:lnTo>
                        <a:lnTo>
                          <a:pt x="117" y="37"/>
                        </a:lnTo>
                        <a:lnTo>
                          <a:pt x="122" y="43"/>
                        </a:lnTo>
                        <a:lnTo>
                          <a:pt x="128" y="50"/>
                        </a:lnTo>
                        <a:lnTo>
                          <a:pt x="133" y="57"/>
                        </a:lnTo>
                        <a:lnTo>
                          <a:pt x="139" y="63"/>
                        </a:lnTo>
                        <a:lnTo>
                          <a:pt x="145" y="67"/>
                        </a:lnTo>
                        <a:lnTo>
                          <a:pt x="153" y="71"/>
                        </a:lnTo>
                        <a:lnTo>
                          <a:pt x="159" y="75"/>
                        </a:lnTo>
                        <a:lnTo>
                          <a:pt x="165" y="78"/>
                        </a:lnTo>
                        <a:lnTo>
                          <a:pt x="174" y="80"/>
                        </a:lnTo>
                        <a:lnTo>
                          <a:pt x="180" y="81"/>
                        </a:lnTo>
                        <a:lnTo>
                          <a:pt x="188" y="84"/>
                        </a:lnTo>
                        <a:lnTo>
                          <a:pt x="196" y="82"/>
                        </a:lnTo>
                        <a:lnTo>
                          <a:pt x="205" y="81"/>
                        </a:lnTo>
                        <a:lnTo>
                          <a:pt x="214" y="81"/>
                        </a:lnTo>
                        <a:lnTo>
                          <a:pt x="220" y="79"/>
                        </a:lnTo>
                        <a:lnTo>
                          <a:pt x="226" y="77"/>
                        </a:lnTo>
                        <a:lnTo>
                          <a:pt x="233" y="72"/>
                        </a:lnTo>
                        <a:lnTo>
                          <a:pt x="238" y="69"/>
                        </a:lnTo>
                        <a:lnTo>
                          <a:pt x="243" y="67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74786" name="Group 34"/>
                <p:cNvGrpSpPr>
                  <a:grpSpLocks/>
                </p:cNvGrpSpPr>
                <p:nvPr/>
              </p:nvGrpSpPr>
              <p:grpSpPr bwMode="auto">
                <a:xfrm>
                  <a:off x="2521" y="1602"/>
                  <a:ext cx="574" cy="86"/>
                  <a:chOff x="2521" y="1602"/>
                  <a:chExt cx="574" cy="86"/>
                </a:xfrm>
              </p:grpSpPr>
              <p:sp>
                <p:nvSpPr>
                  <p:cNvPr id="74787" name="Freeform 35"/>
                  <p:cNvSpPr>
                    <a:spLocks/>
                  </p:cNvSpPr>
                  <p:nvPr/>
                </p:nvSpPr>
                <p:spPr bwMode="auto">
                  <a:xfrm>
                    <a:off x="2521" y="1602"/>
                    <a:ext cx="246" cy="85"/>
                  </a:xfrm>
                  <a:custGeom>
                    <a:avLst/>
                    <a:gdLst>
                      <a:gd name="T0" fmla="*/ 0 w 246"/>
                      <a:gd name="T1" fmla="*/ 16 h 85"/>
                      <a:gd name="T2" fmla="*/ 9 w 246"/>
                      <a:gd name="T3" fmla="*/ 9 h 85"/>
                      <a:gd name="T4" fmla="*/ 20 w 246"/>
                      <a:gd name="T5" fmla="*/ 4 h 85"/>
                      <a:gd name="T6" fmla="*/ 31 w 246"/>
                      <a:gd name="T7" fmla="*/ 2 h 85"/>
                      <a:gd name="T8" fmla="*/ 44 w 246"/>
                      <a:gd name="T9" fmla="*/ 0 h 85"/>
                      <a:gd name="T10" fmla="*/ 57 w 246"/>
                      <a:gd name="T11" fmla="*/ 0 h 85"/>
                      <a:gd name="T12" fmla="*/ 67 w 246"/>
                      <a:gd name="T13" fmla="*/ 2 h 85"/>
                      <a:gd name="T14" fmla="*/ 76 w 246"/>
                      <a:gd name="T15" fmla="*/ 4 h 85"/>
                      <a:gd name="T16" fmla="*/ 85 w 246"/>
                      <a:gd name="T17" fmla="*/ 8 h 85"/>
                      <a:gd name="T18" fmla="*/ 92 w 246"/>
                      <a:gd name="T19" fmla="*/ 12 h 85"/>
                      <a:gd name="T20" fmla="*/ 102 w 246"/>
                      <a:gd name="T21" fmla="*/ 18 h 85"/>
                      <a:gd name="T22" fmla="*/ 108 w 246"/>
                      <a:gd name="T23" fmla="*/ 25 h 85"/>
                      <a:gd name="T24" fmla="*/ 114 w 246"/>
                      <a:gd name="T25" fmla="*/ 32 h 85"/>
                      <a:gd name="T26" fmla="*/ 119 w 246"/>
                      <a:gd name="T27" fmla="*/ 38 h 85"/>
                      <a:gd name="T28" fmla="*/ 124 w 246"/>
                      <a:gd name="T29" fmla="*/ 44 h 85"/>
                      <a:gd name="T30" fmla="*/ 129 w 246"/>
                      <a:gd name="T31" fmla="*/ 50 h 85"/>
                      <a:gd name="T32" fmla="*/ 134 w 246"/>
                      <a:gd name="T33" fmla="*/ 57 h 85"/>
                      <a:gd name="T34" fmla="*/ 140 w 246"/>
                      <a:gd name="T35" fmla="*/ 63 h 85"/>
                      <a:gd name="T36" fmla="*/ 146 w 246"/>
                      <a:gd name="T37" fmla="*/ 68 h 85"/>
                      <a:gd name="T38" fmla="*/ 153 w 246"/>
                      <a:gd name="T39" fmla="*/ 71 h 85"/>
                      <a:gd name="T40" fmla="*/ 160 w 246"/>
                      <a:gd name="T41" fmla="*/ 75 h 85"/>
                      <a:gd name="T42" fmla="*/ 166 w 246"/>
                      <a:gd name="T43" fmla="*/ 78 h 85"/>
                      <a:gd name="T44" fmla="*/ 176 w 246"/>
                      <a:gd name="T45" fmla="*/ 80 h 85"/>
                      <a:gd name="T46" fmla="*/ 182 w 246"/>
                      <a:gd name="T47" fmla="*/ 82 h 85"/>
                      <a:gd name="T48" fmla="*/ 190 w 246"/>
                      <a:gd name="T49" fmla="*/ 84 h 85"/>
                      <a:gd name="T50" fmla="*/ 198 w 246"/>
                      <a:gd name="T51" fmla="*/ 84 h 85"/>
                      <a:gd name="T52" fmla="*/ 207 w 246"/>
                      <a:gd name="T53" fmla="*/ 81 h 85"/>
                      <a:gd name="T54" fmla="*/ 216 w 246"/>
                      <a:gd name="T55" fmla="*/ 81 h 85"/>
                      <a:gd name="T56" fmla="*/ 222 w 246"/>
                      <a:gd name="T57" fmla="*/ 79 h 85"/>
                      <a:gd name="T58" fmla="*/ 228 w 246"/>
                      <a:gd name="T59" fmla="*/ 77 h 85"/>
                      <a:gd name="T60" fmla="*/ 235 w 246"/>
                      <a:gd name="T61" fmla="*/ 74 h 85"/>
                      <a:gd name="T62" fmla="*/ 240 w 246"/>
                      <a:gd name="T63" fmla="*/ 70 h 85"/>
                      <a:gd name="T64" fmla="*/ 245 w 246"/>
                      <a:gd name="T65" fmla="*/ 68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6" h="85">
                        <a:moveTo>
                          <a:pt x="0" y="16"/>
                        </a:moveTo>
                        <a:lnTo>
                          <a:pt x="9" y="9"/>
                        </a:lnTo>
                        <a:lnTo>
                          <a:pt x="20" y="4"/>
                        </a:lnTo>
                        <a:lnTo>
                          <a:pt x="31" y="2"/>
                        </a:lnTo>
                        <a:lnTo>
                          <a:pt x="44" y="0"/>
                        </a:lnTo>
                        <a:lnTo>
                          <a:pt x="57" y="0"/>
                        </a:lnTo>
                        <a:lnTo>
                          <a:pt x="67" y="2"/>
                        </a:lnTo>
                        <a:lnTo>
                          <a:pt x="76" y="4"/>
                        </a:lnTo>
                        <a:lnTo>
                          <a:pt x="85" y="8"/>
                        </a:lnTo>
                        <a:lnTo>
                          <a:pt x="92" y="12"/>
                        </a:lnTo>
                        <a:lnTo>
                          <a:pt x="102" y="18"/>
                        </a:lnTo>
                        <a:lnTo>
                          <a:pt x="108" y="25"/>
                        </a:lnTo>
                        <a:lnTo>
                          <a:pt x="114" y="32"/>
                        </a:lnTo>
                        <a:lnTo>
                          <a:pt x="119" y="38"/>
                        </a:lnTo>
                        <a:lnTo>
                          <a:pt x="124" y="44"/>
                        </a:lnTo>
                        <a:lnTo>
                          <a:pt x="129" y="50"/>
                        </a:lnTo>
                        <a:lnTo>
                          <a:pt x="134" y="57"/>
                        </a:lnTo>
                        <a:lnTo>
                          <a:pt x="140" y="63"/>
                        </a:lnTo>
                        <a:lnTo>
                          <a:pt x="146" y="68"/>
                        </a:lnTo>
                        <a:lnTo>
                          <a:pt x="153" y="71"/>
                        </a:lnTo>
                        <a:lnTo>
                          <a:pt x="160" y="75"/>
                        </a:lnTo>
                        <a:lnTo>
                          <a:pt x="166" y="78"/>
                        </a:lnTo>
                        <a:lnTo>
                          <a:pt x="176" y="80"/>
                        </a:lnTo>
                        <a:lnTo>
                          <a:pt x="182" y="82"/>
                        </a:lnTo>
                        <a:lnTo>
                          <a:pt x="190" y="84"/>
                        </a:lnTo>
                        <a:lnTo>
                          <a:pt x="198" y="84"/>
                        </a:lnTo>
                        <a:lnTo>
                          <a:pt x="207" y="81"/>
                        </a:lnTo>
                        <a:lnTo>
                          <a:pt x="216" y="81"/>
                        </a:lnTo>
                        <a:lnTo>
                          <a:pt x="222" y="79"/>
                        </a:lnTo>
                        <a:lnTo>
                          <a:pt x="228" y="77"/>
                        </a:lnTo>
                        <a:lnTo>
                          <a:pt x="235" y="74"/>
                        </a:lnTo>
                        <a:lnTo>
                          <a:pt x="240" y="70"/>
                        </a:lnTo>
                        <a:lnTo>
                          <a:pt x="245" y="6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74788" name="Freeform 36"/>
                  <p:cNvSpPr>
                    <a:spLocks/>
                  </p:cNvSpPr>
                  <p:nvPr/>
                </p:nvSpPr>
                <p:spPr bwMode="auto">
                  <a:xfrm>
                    <a:off x="2688" y="1602"/>
                    <a:ext cx="243" cy="86"/>
                  </a:xfrm>
                  <a:custGeom>
                    <a:avLst/>
                    <a:gdLst>
                      <a:gd name="T0" fmla="*/ 0 w 243"/>
                      <a:gd name="T1" fmla="*/ 16 h 86"/>
                      <a:gd name="T2" fmla="*/ 9 w 243"/>
                      <a:gd name="T3" fmla="*/ 9 h 86"/>
                      <a:gd name="T4" fmla="*/ 20 w 243"/>
                      <a:gd name="T5" fmla="*/ 5 h 86"/>
                      <a:gd name="T6" fmla="*/ 31 w 243"/>
                      <a:gd name="T7" fmla="*/ 2 h 86"/>
                      <a:gd name="T8" fmla="*/ 43 w 243"/>
                      <a:gd name="T9" fmla="*/ 0 h 86"/>
                      <a:gd name="T10" fmla="*/ 56 w 243"/>
                      <a:gd name="T11" fmla="*/ 0 h 86"/>
                      <a:gd name="T12" fmla="*/ 66 w 243"/>
                      <a:gd name="T13" fmla="*/ 2 h 86"/>
                      <a:gd name="T14" fmla="*/ 76 w 243"/>
                      <a:gd name="T15" fmla="*/ 5 h 86"/>
                      <a:gd name="T16" fmla="*/ 83 w 243"/>
                      <a:gd name="T17" fmla="*/ 8 h 86"/>
                      <a:gd name="T18" fmla="*/ 92 w 243"/>
                      <a:gd name="T19" fmla="*/ 13 h 86"/>
                      <a:gd name="T20" fmla="*/ 100 w 243"/>
                      <a:gd name="T21" fmla="*/ 18 h 86"/>
                      <a:gd name="T22" fmla="*/ 107 w 243"/>
                      <a:gd name="T23" fmla="*/ 25 h 86"/>
                      <a:gd name="T24" fmla="*/ 113 w 243"/>
                      <a:gd name="T25" fmla="*/ 32 h 86"/>
                      <a:gd name="T26" fmla="*/ 118 w 243"/>
                      <a:gd name="T27" fmla="*/ 38 h 86"/>
                      <a:gd name="T28" fmla="*/ 122 w 243"/>
                      <a:gd name="T29" fmla="*/ 44 h 86"/>
                      <a:gd name="T30" fmla="*/ 127 w 243"/>
                      <a:gd name="T31" fmla="*/ 51 h 86"/>
                      <a:gd name="T32" fmla="*/ 133 w 243"/>
                      <a:gd name="T33" fmla="*/ 58 h 86"/>
                      <a:gd name="T34" fmla="*/ 139 w 243"/>
                      <a:gd name="T35" fmla="*/ 64 h 86"/>
                      <a:gd name="T36" fmla="*/ 145 w 243"/>
                      <a:gd name="T37" fmla="*/ 69 h 86"/>
                      <a:gd name="T38" fmla="*/ 152 w 243"/>
                      <a:gd name="T39" fmla="*/ 72 h 86"/>
                      <a:gd name="T40" fmla="*/ 158 w 243"/>
                      <a:gd name="T41" fmla="*/ 76 h 86"/>
                      <a:gd name="T42" fmla="*/ 165 w 243"/>
                      <a:gd name="T43" fmla="*/ 79 h 86"/>
                      <a:gd name="T44" fmla="*/ 173 w 243"/>
                      <a:gd name="T45" fmla="*/ 81 h 86"/>
                      <a:gd name="T46" fmla="*/ 179 w 243"/>
                      <a:gd name="T47" fmla="*/ 83 h 86"/>
                      <a:gd name="T48" fmla="*/ 187 w 243"/>
                      <a:gd name="T49" fmla="*/ 85 h 86"/>
                      <a:gd name="T50" fmla="*/ 195 w 243"/>
                      <a:gd name="T51" fmla="*/ 85 h 86"/>
                      <a:gd name="T52" fmla="*/ 205 w 243"/>
                      <a:gd name="T53" fmla="*/ 82 h 86"/>
                      <a:gd name="T54" fmla="*/ 213 w 243"/>
                      <a:gd name="T55" fmla="*/ 82 h 86"/>
                      <a:gd name="T56" fmla="*/ 219 w 243"/>
                      <a:gd name="T57" fmla="*/ 80 h 86"/>
                      <a:gd name="T58" fmla="*/ 225 w 243"/>
                      <a:gd name="T59" fmla="*/ 78 h 86"/>
                      <a:gd name="T60" fmla="*/ 233 w 243"/>
                      <a:gd name="T61" fmla="*/ 73 h 86"/>
                      <a:gd name="T62" fmla="*/ 237 w 243"/>
                      <a:gd name="T63" fmla="*/ 70 h 86"/>
                      <a:gd name="T64" fmla="*/ 242 w 243"/>
                      <a:gd name="T65" fmla="*/ 68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3" h="86">
                        <a:moveTo>
                          <a:pt x="0" y="16"/>
                        </a:moveTo>
                        <a:lnTo>
                          <a:pt x="9" y="9"/>
                        </a:lnTo>
                        <a:lnTo>
                          <a:pt x="20" y="5"/>
                        </a:lnTo>
                        <a:lnTo>
                          <a:pt x="31" y="2"/>
                        </a:lnTo>
                        <a:lnTo>
                          <a:pt x="43" y="0"/>
                        </a:lnTo>
                        <a:lnTo>
                          <a:pt x="56" y="0"/>
                        </a:lnTo>
                        <a:lnTo>
                          <a:pt x="66" y="2"/>
                        </a:lnTo>
                        <a:lnTo>
                          <a:pt x="76" y="5"/>
                        </a:lnTo>
                        <a:lnTo>
                          <a:pt x="83" y="8"/>
                        </a:lnTo>
                        <a:lnTo>
                          <a:pt x="92" y="13"/>
                        </a:lnTo>
                        <a:lnTo>
                          <a:pt x="100" y="18"/>
                        </a:lnTo>
                        <a:lnTo>
                          <a:pt x="107" y="25"/>
                        </a:lnTo>
                        <a:lnTo>
                          <a:pt x="113" y="32"/>
                        </a:lnTo>
                        <a:lnTo>
                          <a:pt x="118" y="38"/>
                        </a:lnTo>
                        <a:lnTo>
                          <a:pt x="122" y="44"/>
                        </a:lnTo>
                        <a:lnTo>
                          <a:pt x="127" y="51"/>
                        </a:lnTo>
                        <a:lnTo>
                          <a:pt x="133" y="58"/>
                        </a:lnTo>
                        <a:lnTo>
                          <a:pt x="139" y="64"/>
                        </a:lnTo>
                        <a:lnTo>
                          <a:pt x="145" y="69"/>
                        </a:lnTo>
                        <a:lnTo>
                          <a:pt x="152" y="72"/>
                        </a:lnTo>
                        <a:lnTo>
                          <a:pt x="158" y="76"/>
                        </a:lnTo>
                        <a:lnTo>
                          <a:pt x="165" y="79"/>
                        </a:lnTo>
                        <a:lnTo>
                          <a:pt x="173" y="81"/>
                        </a:lnTo>
                        <a:lnTo>
                          <a:pt x="179" y="83"/>
                        </a:lnTo>
                        <a:lnTo>
                          <a:pt x="187" y="85"/>
                        </a:lnTo>
                        <a:lnTo>
                          <a:pt x="195" y="85"/>
                        </a:lnTo>
                        <a:lnTo>
                          <a:pt x="205" y="82"/>
                        </a:lnTo>
                        <a:lnTo>
                          <a:pt x="213" y="82"/>
                        </a:lnTo>
                        <a:lnTo>
                          <a:pt x="219" y="80"/>
                        </a:lnTo>
                        <a:lnTo>
                          <a:pt x="225" y="78"/>
                        </a:lnTo>
                        <a:lnTo>
                          <a:pt x="233" y="73"/>
                        </a:lnTo>
                        <a:lnTo>
                          <a:pt x="237" y="70"/>
                        </a:lnTo>
                        <a:lnTo>
                          <a:pt x="242" y="6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74789" name="Freeform 37"/>
                  <p:cNvSpPr>
                    <a:spLocks/>
                  </p:cNvSpPr>
                  <p:nvPr/>
                </p:nvSpPr>
                <p:spPr bwMode="auto">
                  <a:xfrm>
                    <a:off x="2851" y="1602"/>
                    <a:ext cx="244" cy="85"/>
                  </a:xfrm>
                  <a:custGeom>
                    <a:avLst/>
                    <a:gdLst>
                      <a:gd name="T0" fmla="*/ 0 w 244"/>
                      <a:gd name="T1" fmla="*/ 15 h 85"/>
                      <a:gd name="T2" fmla="*/ 9 w 244"/>
                      <a:gd name="T3" fmla="*/ 8 h 85"/>
                      <a:gd name="T4" fmla="*/ 20 w 244"/>
                      <a:gd name="T5" fmla="*/ 4 h 85"/>
                      <a:gd name="T6" fmla="*/ 31 w 244"/>
                      <a:gd name="T7" fmla="*/ 1 h 85"/>
                      <a:gd name="T8" fmla="*/ 43 w 244"/>
                      <a:gd name="T9" fmla="*/ 0 h 85"/>
                      <a:gd name="T10" fmla="*/ 57 w 244"/>
                      <a:gd name="T11" fmla="*/ 0 h 85"/>
                      <a:gd name="T12" fmla="*/ 66 w 244"/>
                      <a:gd name="T13" fmla="*/ 2 h 85"/>
                      <a:gd name="T14" fmla="*/ 76 w 244"/>
                      <a:gd name="T15" fmla="*/ 4 h 85"/>
                      <a:gd name="T16" fmla="*/ 84 w 244"/>
                      <a:gd name="T17" fmla="*/ 7 h 85"/>
                      <a:gd name="T18" fmla="*/ 92 w 244"/>
                      <a:gd name="T19" fmla="*/ 12 h 85"/>
                      <a:gd name="T20" fmla="*/ 101 w 244"/>
                      <a:gd name="T21" fmla="*/ 18 h 85"/>
                      <a:gd name="T22" fmla="*/ 107 w 244"/>
                      <a:gd name="T23" fmla="*/ 25 h 85"/>
                      <a:gd name="T24" fmla="*/ 113 w 244"/>
                      <a:gd name="T25" fmla="*/ 32 h 85"/>
                      <a:gd name="T26" fmla="*/ 117 w 244"/>
                      <a:gd name="T27" fmla="*/ 37 h 85"/>
                      <a:gd name="T28" fmla="*/ 122 w 244"/>
                      <a:gd name="T29" fmla="*/ 43 h 85"/>
                      <a:gd name="T30" fmla="*/ 128 w 244"/>
                      <a:gd name="T31" fmla="*/ 50 h 85"/>
                      <a:gd name="T32" fmla="*/ 133 w 244"/>
                      <a:gd name="T33" fmla="*/ 57 h 85"/>
                      <a:gd name="T34" fmla="*/ 139 w 244"/>
                      <a:gd name="T35" fmla="*/ 63 h 85"/>
                      <a:gd name="T36" fmla="*/ 145 w 244"/>
                      <a:gd name="T37" fmla="*/ 67 h 85"/>
                      <a:gd name="T38" fmla="*/ 153 w 244"/>
                      <a:gd name="T39" fmla="*/ 71 h 85"/>
                      <a:gd name="T40" fmla="*/ 159 w 244"/>
                      <a:gd name="T41" fmla="*/ 75 h 85"/>
                      <a:gd name="T42" fmla="*/ 165 w 244"/>
                      <a:gd name="T43" fmla="*/ 78 h 85"/>
                      <a:gd name="T44" fmla="*/ 174 w 244"/>
                      <a:gd name="T45" fmla="*/ 80 h 85"/>
                      <a:gd name="T46" fmla="*/ 180 w 244"/>
                      <a:gd name="T47" fmla="*/ 81 h 85"/>
                      <a:gd name="T48" fmla="*/ 188 w 244"/>
                      <a:gd name="T49" fmla="*/ 84 h 85"/>
                      <a:gd name="T50" fmla="*/ 196 w 244"/>
                      <a:gd name="T51" fmla="*/ 82 h 85"/>
                      <a:gd name="T52" fmla="*/ 205 w 244"/>
                      <a:gd name="T53" fmla="*/ 81 h 85"/>
                      <a:gd name="T54" fmla="*/ 214 w 244"/>
                      <a:gd name="T55" fmla="*/ 81 h 85"/>
                      <a:gd name="T56" fmla="*/ 220 w 244"/>
                      <a:gd name="T57" fmla="*/ 79 h 85"/>
                      <a:gd name="T58" fmla="*/ 226 w 244"/>
                      <a:gd name="T59" fmla="*/ 77 h 85"/>
                      <a:gd name="T60" fmla="*/ 233 w 244"/>
                      <a:gd name="T61" fmla="*/ 72 h 85"/>
                      <a:gd name="T62" fmla="*/ 238 w 244"/>
                      <a:gd name="T63" fmla="*/ 69 h 85"/>
                      <a:gd name="T64" fmla="*/ 243 w 244"/>
                      <a:gd name="T65" fmla="*/ 67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4" h="85">
                        <a:moveTo>
                          <a:pt x="0" y="15"/>
                        </a:moveTo>
                        <a:lnTo>
                          <a:pt x="9" y="8"/>
                        </a:lnTo>
                        <a:lnTo>
                          <a:pt x="20" y="4"/>
                        </a:lnTo>
                        <a:lnTo>
                          <a:pt x="31" y="1"/>
                        </a:lnTo>
                        <a:lnTo>
                          <a:pt x="43" y="0"/>
                        </a:lnTo>
                        <a:lnTo>
                          <a:pt x="57" y="0"/>
                        </a:lnTo>
                        <a:lnTo>
                          <a:pt x="66" y="2"/>
                        </a:lnTo>
                        <a:lnTo>
                          <a:pt x="76" y="4"/>
                        </a:lnTo>
                        <a:lnTo>
                          <a:pt x="84" y="7"/>
                        </a:lnTo>
                        <a:lnTo>
                          <a:pt x="92" y="12"/>
                        </a:lnTo>
                        <a:lnTo>
                          <a:pt x="101" y="18"/>
                        </a:lnTo>
                        <a:lnTo>
                          <a:pt x="107" y="25"/>
                        </a:lnTo>
                        <a:lnTo>
                          <a:pt x="113" y="32"/>
                        </a:lnTo>
                        <a:lnTo>
                          <a:pt x="117" y="37"/>
                        </a:lnTo>
                        <a:lnTo>
                          <a:pt x="122" y="43"/>
                        </a:lnTo>
                        <a:lnTo>
                          <a:pt x="128" y="50"/>
                        </a:lnTo>
                        <a:lnTo>
                          <a:pt x="133" y="57"/>
                        </a:lnTo>
                        <a:lnTo>
                          <a:pt x="139" y="63"/>
                        </a:lnTo>
                        <a:lnTo>
                          <a:pt x="145" y="67"/>
                        </a:lnTo>
                        <a:lnTo>
                          <a:pt x="153" y="71"/>
                        </a:lnTo>
                        <a:lnTo>
                          <a:pt x="159" y="75"/>
                        </a:lnTo>
                        <a:lnTo>
                          <a:pt x="165" y="78"/>
                        </a:lnTo>
                        <a:lnTo>
                          <a:pt x="174" y="80"/>
                        </a:lnTo>
                        <a:lnTo>
                          <a:pt x="180" y="81"/>
                        </a:lnTo>
                        <a:lnTo>
                          <a:pt x="188" y="84"/>
                        </a:lnTo>
                        <a:lnTo>
                          <a:pt x="196" y="82"/>
                        </a:lnTo>
                        <a:lnTo>
                          <a:pt x="205" y="81"/>
                        </a:lnTo>
                        <a:lnTo>
                          <a:pt x="214" y="81"/>
                        </a:lnTo>
                        <a:lnTo>
                          <a:pt x="220" y="79"/>
                        </a:lnTo>
                        <a:lnTo>
                          <a:pt x="226" y="77"/>
                        </a:lnTo>
                        <a:lnTo>
                          <a:pt x="233" y="72"/>
                        </a:lnTo>
                        <a:lnTo>
                          <a:pt x="238" y="69"/>
                        </a:lnTo>
                        <a:lnTo>
                          <a:pt x="243" y="67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74790" name="Group 38"/>
                <p:cNvGrpSpPr>
                  <a:grpSpLocks/>
                </p:cNvGrpSpPr>
                <p:nvPr/>
              </p:nvGrpSpPr>
              <p:grpSpPr bwMode="auto">
                <a:xfrm>
                  <a:off x="3011" y="1602"/>
                  <a:ext cx="573" cy="86"/>
                  <a:chOff x="3011" y="1602"/>
                  <a:chExt cx="573" cy="86"/>
                </a:xfrm>
              </p:grpSpPr>
              <p:sp>
                <p:nvSpPr>
                  <p:cNvPr id="74791" name="Freeform 39"/>
                  <p:cNvSpPr>
                    <a:spLocks/>
                  </p:cNvSpPr>
                  <p:nvPr/>
                </p:nvSpPr>
                <p:spPr bwMode="auto">
                  <a:xfrm>
                    <a:off x="3011" y="1602"/>
                    <a:ext cx="246" cy="85"/>
                  </a:xfrm>
                  <a:custGeom>
                    <a:avLst/>
                    <a:gdLst>
                      <a:gd name="T0" fmla="*/ 0 w 246"/>
                      <a:gd name="T1" fmla="*/ 16 h 85"/>
                      <a:gd name="T2" fmla="*/ 9 w 246"/>
                      <a:gd name="T3" fmla="*/ 9 h 85"/>
                      <a:gd name="T4" fmla="*/ 20 w 246"/>
                      <a:gd name="T5" fmla="*/ 4 h 85"/>
                      <a:gd name="T6" fmla="*/ 31 w 246"/>
                      <a:gd name="T7" fmla="*/ 2 h 85"/>
                      <a:gd name="T8" fmla="*/ 44 w 246"/>
                      <a:gd name="T9" fmla="*/ 0 h 85"/>
                      <a:gd name="T10" fmla="*/ 57 w 246"/>
                      <a:gd name="T11" fmla="*/ 0 h 85"/>
                      <a:gd name="T12" fmla="*/ 67 w 246"/>
                      <a:gd name="T13" fmla="*/ 2 h 85"/>
                      <a:gd name="T14" fmla="*/ 76 w 246"/>
                      <a:gd name="T15" fmla="*/ 4 h 85"/>
                      <a:gd name="T16" fmla="*/ 85 w 246"/>
                      <a:gd name="T17" fmla="*/ 8 h 85"/>
                      <a:gd name="T18" fmla="*/ 92 w 246"/>
                      <a:gd name="T19" fmla="*/ 12 h 85"/>
                      <a:gd name="T20" fmla="*/ 102 w 246"/>
                      <a:gd name="T21" fmla="*/ 18 h 85"/>
                      <a:gd name="T22" fmla="*/ 108 w 246"/>
                      <a:gd name="T23" fmla="*/ 25 h 85"/>
                      <a:gd name="T24" fmla="*/ 114 w 246"/>
                      <a:gd name="T25" fmla="*/ 32 h 85"/>
                      <a:gd name="T26" fmla="*/ 119 w 246"/>
                      <a:gd name="T27" fmla="*/ 38 h 85"/>
                      <a:gd name="T28" fmla="*/ 124 w 246"/>
                      <a:gd name="T29" fmla="*/ 44 h 85"/>
                      <a:gd name="T30" fmla="*/ 129 w 246"/>
                      <a:gd name="T31" fmla="*/ 50 h 85"/>
                      <a:gd name="T32" fmla="*/ 134 w 246"/>
                      <a:gd name="T33" fmla="*/ 57 h 85"/>
                      <a:gd name="T34" fmla="*/ 140 w 246"/>
                      <a:gd name="T35" fmla="*/ 63 h 85"/>
                      <a:gd name="T36" fmla="*/ 146 w 246"/>
                      <a:gd name="T37" fmla="*/ 68 h 85"/>
                      <a:gd name="T38" fmla="*/ 153 w 246"/>
                      <a:gd name="T39" fmla="*/ 71 h 85"/>
                      <a:gd name="T40" fmla="*/ 160 w 246"/>
                      <a:gd name="T41" fmla="*/ 75 h 85"/>
                      <a:gd name="T42" fmla="*/ 166 w 246"/>
                      <a:gd name="T43" fmla="*/ 78 h 85"/>
                      <a:gd name="T44" fmla="*/ 176 w 246"/>
                      <a:gd name="T45" fmla="*/ 80 h 85"/>
                      <a:gd name="T46" fmla="*/ 182 w 246"/>
                      <a:gd name="T47" fmla="*/ 82 h 85"/>
                      <a:gd name="T48" fmla="*/ 190 w 246"/>
                      <a:gd name="T49" fmla="*/ 84 h 85"/>
                      <a:gd name="T50" fmla="*/ 198 w 246"/>
                      <a:gd name="T51" fmla="*/ 84 h 85"/>
                      <a:gd name="T52" fmla="*/ 207 w 246"/>
                      <a:gd name="T53" fmla="*/ 81 h 85"/>
                      <a:gd name="T54" fmla="*/ 216 w 246"/>
                      <a:gd name="T55" fmla="*/ 81 h 85"/>
                      <a:gd name="T56" fmla="*/ 222 w 246"/>
                      <a:gd name="T57" fmla="*/ 79 h 85"/>
                      <a:gd name="T58" fmla="*/ 228 w 246"/>
                      <a:gd name="T59" fmla="*/ 77 h 85"/>
                      <a:gd name="T60" fmla="*/ 235 w 246"/>
                      <a:gd name="T61" fmla="*/ 74 h 85"/>
                      <a:gd name="T62" fmla="*/ 240 w 246"/>
                      <a:gd name="T63" fmla="*/ 70 h 85"/>
                      <a:gd name="T64" fmla="*/ 245 w 246"/>
                      <a:gd name="T65" fmla="*/ 68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6" h="85">
                        <a:moveTo>
                          <a:pt x="0" y="16"/>
                        </a:moveTo>
                        <a:lnTo>
                          <a:pt x="9" y="9"/>
                        </a:lnTo>
                        <a:lnTo>
                          <a:pt x="20" y="4"/>
                        </a:lnTo>
                        <a:lnTo>
                          <a:pt x="31" y="2"/>
                        </a:lnTo>
                        <a:lnTo>
                          <a:pt x="44" y="0"/>
                        </a:lnTo>
                        <a:lnTo>
                          <a:pt x="57" y="0"/>
                        </a:lnTo>
                        <a:lnTo>
                          <a:pt x="67" y="2"/>
                        </a:lnTo>
                        <a:lnTo>
                          <a:pt x="76" y="4"/>
                        </a:lnTo>
                        <a:lnTo>
                          <a:pt x="85" y="8"/>
                        </a:lnTo>
                        <a:lnTo>
                          <a:pt x="92" y="12"/>
                        </a:lnTo>
                        <a:lnTo>
                          <a:pt x="102" y="18"/>
                        </a:lnTo>
                        <a:lnTo>
                          <a:pt x="108" y="25"/>
                        </a:lnTo>
                        <a:lnTo>
                          <a:pt x="114" y="32"/>
                        </a:lnTo>
                        <a:lnTo>
                          <a:pt x="119" y="38"/>
                        </a:lnTo>
                        <a:lnTo>
                          <a:pt x="124" y="44"/>
                        </a:lnTo>
                        <a:lnTo>
                          <a:pt x="129" y="50"/>
                        </a:lnTo>
                        <a:lnTo>
                          <a:pt x="134" y="57"/>
                        </a:lnTo>
                        <a:lnTo>
                          <a:pt x="140" y="63"/>
                        </a:lnTo>
                        <a:lnTo>
                          <a:pt x="146" y="68"/>
                        </a:lnTo>
                        <a:lnTo>
                          <a:pt x="153" y="71"/>
                        </a:lnTo>
                        <a:lnTo>
                          <a:pt x="160" y="75"/>
                        </a:lnTo>
                        <a:lnTo>
                          <a:pt x="166" y="78"/>
                        </a:lnTo>
                        <a:lnTo>
                          <a:pt x="176" y="80"/>
                        </a:lnTo>
                        <a:lnTo>
                          <a:pt x="182" y="82"/>
                        </a:lnTo>
                        <a:lnTo>
                          <a:pt x="190" y="84"/>
                        </a:lnTo>
                        <a:lnTo>
                          <a:pt x="198" y="84"/>
                        </a:lnTo>
                        <a:lnTo>
                          <a:pt x="207" y="81"/>
                        </a:lnTo>
                        <a:lnTo>
                          <a:pt x="216" y="81"/>
                        </a:lnTo>
                        <a:lnTo>
                          <a:pt x="222" y="79"/>
                        </a:lnTo>
                        <a:lnTo>
                          <a:pt x="228" y="77"/>
                        </a:lnTo>
                        <a:lnTo>
                          <a:pt x="235" y="74"/>
                        </a:lnTo>
                        <a:lnTo>
                          <a:pt x="240" y="70"/>
                        </a:lnTo>
                        <a:lnTo>
                          <a:pt x="245" y="6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74792" name="Freeform 40"/>
                  <p:cNvSpPr>
                    <a:spLocks/>
                  </p:cNvSpPr>
                  <p:nvPr/>
                </p:nvSpPr>
                <p:spPr bwMode="auto">
                  <a:xfrm>
                    <a:off x="3175" y="1602"/>
                    <a:ext cx="245" cy="86"/>
                  </a:xfrm>
                  <a:custGeom>
                    <a:avLst/>
                    <a:gdLst>
                      <a:gd name="T0" fmla="*/ 0 w 245"/>
                      <a:gd name="T1" fmla="*/ 16 h 86"/>
                      <a:gd name="T2" fmla="*/ 9 w 245"/>
                      <a:gd name="T3" fmla="*/ 9 h 86"/>
                      <a:gd name="T4" fmla="*/ 20 w 245"/>
                      <a:gd name="T5" fmla="*/ 5 h 86"/>
                      <a:gd name="T6" fmla="*/ 31 w 245"/>
                      <a:gd name="T7" fmla="*/ 2 h 86"/>
                      <a:gd name="T8" fmla="*/ 43 w 245"/>
                      <a:gd name="T9" fmla="*/ 0 h 86"/>
                      <a:gd name="T10" fmla="*/ 58 w 245"/>
                      <a:gd name="T11" fmla="*/ 0 h 86"/>
                      <a:gd name="T12" fmla="*/ 66 w 245"/>
                      <a:gd name="T13" fmla="*/ 2 h 86"/>
                      <a:gd name="T14" fmla="*/ 76 w 245"/>
                      <a:gd name="T15" fmla="*/ 5 h 86"/>
                      <a:gd name="T16" fmla="*/ 85 w 245"/>
                      <a:gd name="T17" fmla="*/ 8 h 86"/>
                      <a:gd name="T18" fmla="*/ 92 w 245"/>
                      <a:gd name="T19" fmla="*/ 13 h 86"/>
                      <a:gd name="T20" fmla="*/ 101 w 245"/>
                      <a:gd name="T21" fmla="*/ 18 h 86"/>
                      <a:gd name="T22" fmla="*/ 107 w 245"/>
                      <a:gd name="T23" fmla="*/ 25 h 86"/>
                      <a:gd name="T24" fmla="*/ 113 w 245"/>
                      <a:gd name="T25" fmla="*/ 32 h 86"/>
                      <a:gd name="T26" fmla="*/ 118 w 245"/>
                      <a:gd name="T27" fmla="*/ 38 h 86"/>
                      <a:gd name="T28" fmla="*/ 123 w 245"/>
                      <a:gd name="T29" fmla="*/ 44 h 86"/>
                      <a:gd name="T30" fmla="*/ 129 w 245"/>
                      <a:gd name="T31" fmla="*/ 51 h 86"/>
                      <a:gd name="T32" fmla="*/ 135 w 245"/>
                      <a:gd name="T33" fmla="*/ 58 h 86"/>
                      <a:gd name="T34" fmla="*/ 139 w 245"/>
                      <a:gd name="T35" fmla="*/ 64 h 86"/>
                      <a:gd name="T36" fmla="*/ 146 w 245"/>
                      <a:gd name="T37" fmla="*/ 69 h 86"/>
                      <a:gd name="T38" fmla="*/ 153 w 245"/>
                      <a:gd name="T39" fmla="*/ 72 h 86"/>
                      <a:gd name="T40" fmla="*/ 159 w 245"/>
                      <a:gd name="T41" fmla="*/ 76 h 86"/>
                      <a:gd name="T42" fmla="*/ 165 w 245"/>
                      <a:gd name="T43" fmla="*/ 79 h 86"/>
                      <a:gd name="T44" fmla="*/ 175 w 245"/>
                      <a:gd name="T45" fmla="*/ 81 h 86"/>
                      <a:gd name="T46" fmla="*/ 181 w 245"/>
                      <a:gd name="T47" fmla="*/ 83 h 86"/>
                      <a:gd name="T48" fmla="*/ 189 w 245"/>
                      <a:gd name="T49" fmla="*/ 85 h 86"/>
                      <a:gd name="T50" fmla="*/ 197 w 245"/>
                      <a:gd name="T51" fmla="*/ 85 h 86"/>
                      <a:gd name="T52" fmla="*/ 206 w 245"/>
                      <a:gd name="T53" fmla="*/ 82 h 86"/>
                      <a:gd name="T54" fmla="*/ 215 w 245"/>
                      <a:gd name="T55" fmla="*/ 82 h 86"/>
                      <a:gd name="T56" fmla="*/ 221 w 245"/>
                      <a:gd name="T57" fmla="*/ 80 h 86"/>
                      <a:gd name="T58" fmla="*/ 227 w 245"/>
                      <a:gd name="T59" fmla="*/ 78 h 86"/>
                      <a:gd name="T60" fmla="*/ 235 w 245"/>
                      <a:gd name="T61" fmla="*/ 73 h 86"/>
                      <a:gd name="T62" fmla="*/ 239 w 245"/>
                      <a:gd name="T63" fmla="*/ 70 h 86"/>
                      <a:gd name="T64" fmla="*/ 244 w 245"/>
                      <a:gd name="T65" fmla="*/ 68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5" h="86">
                        <a:moveTo>
                          <a:pt x="0" y="16"/>
                        </a:moveTo>
                        <a:lnTo>
                          <a:pt x="9" y="9"/>
                        </a:lnTo>
                        <a:lnTo>
                          <a:pt x="20" y="5"/>
                        </a:lnTo>
                        <a:lnTo>
                          <a:pt x="31" y="2"/>
                        </a:lnTo>
                        <a:lnTo>
                          <a:pt x="43" y="0"/>
                        </a:lnTo>
                        <a:lnTo>
                          <a:pt x="58" y="0"/>
                        </a:lnTo>
                        <a:lnTo>
                          <a:pt x="66" y="2"/>
                        </a:lnTo>
                        <a:lnTo>
                          <a:pt x="76" y="5"/>
                        </a:lnTo>
                        <a:lnTo>
                          <a:pt x="85" y="8"/>
                        </a:lnTo>
                        <a:lnTo>
                          <a:pt x="92" y="13"/>
                        </a:lnTo>
                        <a:lnTo>
                          <a:pt x="101" y="18"/>
                        </a:lnTo>
                        <a:lnTo>
                          <a:pt x="107" y="25"/>
                        </a:lnTo>
                        <a:lnTo>
                          <a:pt x="113" y="32"/>
                        </a:lnTo>
                        <a:lnTo>
                          <a:pt x="118" y="38"/>
                        </a:lnTo>
                        <a:lnTo>
                          <a:pt x="123" y="44"/>
                        </a:lnTo>
                        <a:lnTo>
                          <a:pt x="129" y="51"/>
                        </a:lnTo>
                        <a:lnTo>
                          <a:pt x="135" y="58"/>
                        </a:lnTo>
                        <a:lnTo>
                          <a:pt x="139" y="64"/>
                        </a:lnTo>
                        <a:lnTo>
                          <a:pt x="146" y="69"/>
                        </a:lnTo>
                        <a:lnTo>
                          <a:pt x="153" y="72"/>
                        </a:lnTo>
                        <a:lnTo>
                          <a:pt x="159" y="76"/>
                        </a:lnTo>
                        <a:lnTo>
                          <a:pt x="165" y="79"/>
                        </a:lnTo>
                        <a:lnTo>
                          <a:pt x="175" y="81"/>
                        </a:lnTo>
                        <a:lnTo>
                          <a:pt x="181" y="83"/>
                        </a:lnTo>
                        <a:lnTo>
                          <a:pt x="189" y="85"/>
                        </a:lnTo>
                        <a:lnTo>
                          <a:pt x="197" y="85"/>
                        </a:lnTo>
                        <a:lnTo>
                          <a:pt x="206" y="82"/>
                        </a:lnTo>
                        <a:lnTo>
                          <a:pt x="215" y="82"/>
                        </a:lnTo>
                        <a:lnTo>
                          <a:pt x="221" y="80"/>
                        </a:lnTo>
                        <a:lnTo>
                          <a:pt x="227" y="78"/>
                        </a:lnTo>
                        <a:lnTo>
                          <a:pt x="235" y="73"/>
                        </a:lnTo>
                        <a:lnTo>
                          <a:pt x="239" y="70"/>
                        </a:lnTo>
                        <a:lnTo>
                          <a:pt x="244" y="6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74793" name="Freeform 41"/>
                  <p:cNvSpPr>
                    <a:spLocks/>
                  </p:cNvSpPr>
                  <p:nvPr/>
                </p:nvSpPr>
                <p:spPr bwMode="auto">
                  <a:xfrm>
                    <a:off x="3340" y="1602"/>
                    <a:ext cx="244" cy="85"/>
                  </a:xfrm>
                  <a:custGeom>
                    <a:avLst/>
                    <a:gdLst>
                      <a:gd name="T0" fmla="*/ 0 w 244"/>
                      <a:gd name="T1" fmla="*/ 15 h 85"/>
                      <a:gd name="T2" fmla="*/ 9 w 244"/>
                      <a:gd name="T3" fmla="*/ 8 h 85"/>
                      <a:gd name="T4" fmla="*/ 20 w 244"/>
                      <a:gd name="T5" fmla="*/ 4 h 85"/>
                      <a:gd name="T6" fmla="*/ 31 w 244"/>
                      <a:gd name="T7" fmla="*/ 1 h 85"/>
                      <a:gd name="T8" fmla="*/ 43 w 244"/>
                      <a:gd name="T9" fmla="*/ 0 h 85"/>
                      <a:gd name="T10" fmla="*/ 57 w 244"/>
                      <a:gd name="T11" fmla="*/ 0 h 85"/>
                      <a:gd name="T12" fmla="*/ 66 w 244"/>
                      <a:gd name="T13" fmla="*/ 2 h 85"/>
                      <a:gd name="T14" fmla="*/ 76 w 244"/>
                      <a:gd name="T15" fmla="*/ 4 h 85"/>
                      <a:gd name="T16" fmla="*/ 84 w 244"/>
                      <a:gd name="T17" fmla="*/ 7 h 85"/>
                      <a:gd name="T18" fmla="*/ 92 w 244"/>
                      <a:gd name="T19" fmla="*/ 12 h 85"/>
                      <a:gd name="T20" fmla="*/ 101 w 244"/>
                      <a:gd name="T21" fmla="*/ 18 h 85"/>
                      <a:gd name="T22" fmla="*/ 107 w 244"/>
                      <a:gd name="T23" fmla="*/ 25 h 85"/>
                      <a:gd name="T24" fmla="*/ 113 w 244"/>
                      <a:gd name="T25" fmla="*/ 32 h 85"/>
                      <a:gd name="T26" fmla="*/ 117 w 244"/>
                      <a:gd name="T27" fmla="*/ 37 h 85"/>
                      <a:gd name="T28" fmla="*/ 122 w 244"/>
                      <a:gd name="T29" fmla="*/ 43 h 85"/>
                      <a:gd name="T30" fmla="*/ 128 w 244"/>
                      <a:gd name="T31" fmla="*/ 50 h 85"/>
                      <a:gd name="T32" fmla="*/ 133 w 244"/>
                      <a:gd name="T33" fmla="*/ 57 h 85"/>
                      <a:gd name="T34" fmla="*/ 139 w 244"/>
                      <a:gd name="T35" fmla="*/ 63 h 85"/>
                      <a:gd name="T36" fmla="*/ 145 w 244"/>
                      <a:gd name="T37" fmla="*/ 67 h 85"/>
                      <a:gd name="T38" fmla="*/ 153 w 244"/>
                      <a:gd name="T39" fmla="*/ 71 h 85"/>
                      <a:gd name="T40" fmla="*/ 159 w 244"/>
                      <a:gd name="T41" fmla="*/ 75 h 85"/>
                      <a:gd name="T42" fmla="*/ 165 w 244"/>
                      <a:gd name="T43" fmla="*/ 78 h 85"/>
                      <a:gd name="T44" fmla="*/ 174 w 244"/>
                      <a:gd name="T45" fmla="*/ 80 h 85"/>
                      <a:gd name="T46" fmla="*/ 180 w 244"/>
                      <a:gd name="T47" fmla="*/ 81 h 85"/>
                      <a:gd name="T48" fmla="*/ 188 w 244"/>
                      <a:gd name="T49" fmla="*/ 84 h 85"/>
                      <a:gd name="T50" fmla="*/ 196 w 244"/>
                      <a:gd name="T51" fmla="*/ 82 h 85"/>
                      <a:gd name="T52" fmla="*/ 205 w 244"/>
                      <a:gd name="T53" fmla="*/ 81 h 85"/>
                      <a:gd name="T54" fmla="*/ 214 w 244"/>
                      <a:gd name="T55" fmla="*/ 81 h 85"/>
                      <a:gd name="T56" fmla="*/ 220 w 244"/>
                      <a:gd name="T57" fmla="*/ 79 h 85"/>
                      <a:gd name="T58" fmla="*/ 226 w 244"/>
                      <a:gd name="T59" fmla="*/ 77 h 85"/>
                      <a:gd name="T60" fmla="*/ 233 w 244"/>
                      <a:gd name="T61" fmla="*/ 72 h 85"/>
                      <a:gd name="T62" fmla="*/ 238 w 244"/>
                      <a:gd name="T63" fmla="*/ 69 h 85"/>
                      <a:gd name="T64" fmla="*/ 243 w 244"/>
                      <a:gd name="T65" fmla="*/ 67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4" h="85">
                        <a:moveTo>
                          <a:pt x="0" y="15"/>
                        </a:moveTo>
                        <a:lnTo>
                          <a:pt x="9" y="8"/>
                        </a:lnTo>
                        <a:lnTo>
                          <a:pt x="20" y="4"/>
                        </a:lnTo>
                        <a:lnTo>
                          <a:pt x="31" y="1"/>
                        </a:lnTo>
                        <a:lnTo>
                          <a:pt x="43" y="0"/>
                        </a:lnTo>
                        <a:lnTo>
                          <a:pt x="57" y="0"/>
                        </a:lnTo>
                        <a:lnTo>
                          <a:pt x="66" y="2"/>
                        </a:lnTo>
                        <a:lnTo>
                          <a:pt x="76" y="4"/>
                        </a:lnTo>
                        <a:lnTo>
                          <a:pt x="84" y="7"/>
                        </a:lnTo>
                        <a:lnTo>
                          <a:pt x="92" y="12"/>
                        </a:lnTo>
                        <a:lnTo>
                          <a:pt x="101" y="18"/>
                        </a:lnTo>
                        <a:lnTo>
                          <a:pt x="107" y="25"/>
                        </a:lnTo>
                        <a:lnTo>
                          <a:pt x="113" y="32"/>
                        </a:lnTo>
                        <a:lnTo>
                          <a:pt x="117" y="37"/>
                        </a:lnTo>
                        <a:lnTo>
                          <a:pt x="122" y="43"/>
                        </a:lnTo>
                        <a:lnTo>
                          <a:pt x="128" y="50"/>
                        </a:lnTo>
                        <a:lnTo>
                          <a:pt x="133" y="57"/>
                        </a:lnTo>
                        <a:lnTo>
                          <a:pt x="139" y="63"/>
                        </a:lnTo>
                        <a:lnTo>
                          <a:pt x="145" y="67"/>
                        </a:lnTo>
                        <a:lnTo>
                          <a:pt x="153" y="71"/>
                        </a:lnTo>
                        <a:lnTo>
                          <a:pt x="159" y="75"/>
                        </a:lnTo>
                        <a:lnTo>
                          <a:pt x="165" y="78"/>
                        </a:lnTo>
                        <a:lnTo>
                          <a:pt x="174" y="80"/>
                        </a:lnTo>
                        <a:lnTo>
                          <a:pt x="180" y="81"/>
                        </a:lnTo>
                        <a:lnTo>
                          <a:pt x="188" y="84"/>
                        </a:lnTo>
                        <a:lnTo>
                          <a:pt x="196" y="82"/>
                        </a:lnTo>
                        <a:lnTo>
                          <a:pt x="205" y="81"/>
                        </a:lnTo>
                        <a:lnTo>
                          <a:pt x="214" y="81"/>
                        </a:lnTo>
                        <a:lnTo>
                          <a:pt x="220" y="79"/>
                        </a:lnTo>
                        <a:lnTo>
                          <a:pt x="226" y="77"/>
                        </a:lnTo>
                        <a:lnTo>
                          <a:pt x="233" y="72"/>
                        </a:lnTo>
                        <a:lnTo>
                          <a:pt x="238" y="69"/>
                        </a:lnTo>
                        <a:lnTo>
                          <a:pt x="243" y="67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  <p:grpSp>
          <p:nvGrpSpPr>
            <p:cNvPr id="74794" name="Group 42"/>
            <p:cNvGrpSpPr>
              <a:grpSpLocks/>
            </p:cNvGrpSpPr>
            <p:nvPr/>
          </p:nvGrpSpPr>
          <p:grpSpPr bwMode="auto">
            <a:xfrm>
              <a:off x="239" y="1501"/>
              <a:ext cx="964" cy="273"/>
              <a:chOff x="239" y="1501"/>
              <a:chExt cx="964" cy="273"/>
            </a:xfrm>
          </p:grpSpPr>
          <p:sp>
            <p:nvSpPr>
              <p:cNvPr id="74795" name="Rectangle 43"/>
              <p:cNvSpPr>
                <a:spLocks noChangeArrowheads="1"/>
              </p:cNvSpPr>
              <p:nvPr/>
            </p:nvSpPr>
            <p:spPr bwMode="auto">
              <a:xfrm>
                <a:off x="239" y="1501"/>
                <a:ext cx="964" cy="273"/>
              </a:xfrm>
              <a:prstGeom prst="rect">
                <a:avLst/>
              </a:prstGeom>
              <a:solidFill>
                <a:srgbClr val="004E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4796" name="Rectangle 44"/>
              <p:cNvSpPr>
                <a:spLocks noChangeArrowheads="1"/>
              </p:cNvSpPr>
              <p:nvPr/>
            </p:nvSpPr>
            <p:spPr bwMode="auto">
              <a:xfrm>
                <a:off x="278" y="1555"/>
                <a:ext cx="915" cy="2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zh-CN" altLang="en-US" sz="1400" b="1">
                    <a:solidFill>
                      <a:srgbClr val="FFFFFF"/>
                    </a:solidFill>
                    <a:latin typeface="Arial" pitchFamily="34" charset="0"/>
                  </a:rPr>
                  <a:t>发送端</a:t>
                </a:r>
              </a:p>
            </p:txBody>
          </p:sp>
        </p:grpSp>
        <p:grpSp>
          <p:nvGrpSpPr>
            <p:cNvPr id="74797" name="Group 45"/>
            <p:cNvGrpSpPr>
              <a:grpSpLocks/>
            </p:cNvGrpSpPr>
            <p:nvPr/>
          </p:nvGrpSpPr>
          <p:grpSpPr bwMode="auto">
            <a:xfrm>
              <a:off x="1034" y="3495"/>
              <a:ext cx="4004" cy="86"/>
              <a:chOff x="1034" y="3495"/>
              <a:chExt cx="4004" cy="86"/>
            </a:xfrm>
          </p:grpSpPr>
          <p:grpSp>
            <p:nvGrpSpPr>
              <p:cNvPr id="74798" name="Group 46"/>
              <p:cNvGrpSpPr>
                <a:grpSpLocks/>
              </p:cNvGrpSpPr>
              <p:nvPr/>
            </p:nvGrpSpPr>
            <p:grpSpPr bwMode="auto">
              <a:xfrm>
                <a:off x="2995" y="3495"/>
                <a:ext cx="2043" cy="86"/>
                <a:chOff x="2995" y="3495"/>
                <a:chExt cx="2043" cy="86"/>
              </a:xfrm>
            </p:grpSpPr>
            <p:grpSp>
              <p:nvGrpSpPr>
                <p:cNvPr id="74799" name="Group 47"/>
                <p:cNvGrpSpPr>
                  <a:grpSpLocks/>
                </p:cNvGrpSpPr>
                <p:nvPr/>
              </p:nvGrpSpPr>
              <p:grpSpPr bwMode="auto">
                <a:xfrm>
                  <a:off x="3486" y="3495"/>
                  <a:ext cx="572" cy="86"/>
                  <a:chOff x="3486" y="3495"/>
                  <a:chExt cx="572" cy="86"/>
                </a:xfrm>
              </p:grpSpPr>
              <p:sp>
                <p:nvSpPr>
                  <p:cNvPr id="74800" name="Freeform 48"/>
                  <p:cNvSpPr>
                    <a:spLocks/>
                  </p:cNvSpPr>
                  <p:nvPr/>
                </p:nvSpPr>
                <p:spPr bwMode="auto">
                  <a:xfrm>
                    <a:off x="3814" y="3496"/>
                    <a:ext cx="244" cy="85"/>
                  </a:xfrm>
                  <a:custGeom>
                    <a:avLst/>
                    <a:gdLst>
                      <a:gd name="T0" fmla="*/ 243 w 244"/>
                      <a:gd name="T1" fmla="*/ 67 h 85"/>
                      <a:gd name="T2" fmla="*/ 233 w 244"/>
                      <a:gd name="T3" fmla="*/ 74 h 85"/>
                      <a:gd name="T4" fmla="*/ 222 w 244"/>
                      <a:gd name="T5" fmla="*/ 79 h 85"/>
                      <a:gd name="T6" fmla="*/ 210 w 244"/>
                      <a:gd name="T7" fmla="*/ 81 h 85"/>
                      <a:gd name="T8" fmla="*/ 199 w 244"/>
                      <a:gd name="T9" fmla="*/ 84 h 85"/>
                      <a:gd name="T10" fmla="*/ 186 w 244"/>
                      <a:gd name="T11" fmla="*/ 84 h 85"/>
                      <a:gd name="T12" fmla="*/ 176 w 244"/>
                      <a:gd name="T13" fmla="*/ 81 h 85"/>
                      <a:gd name="T14" fmla="*/ 165 w 244"/>
                      <a:gd name="T15" fmla="*/ 79 h 85"/>
                      <a:gd name="T16" fmla="*/ 158 w 244"/>
                      <a:gd name="T17" fmla="*/ 75 h 85"/>
                      <a:gd name="T18" fmla="*/ 150 w 244"/>
                      <a:gd name="T19" fmla="*/ 71 h 85"/>
                      <a:gd name="T20" fmla="*/ 141 w 244"/>
                      <a:gd name="T21" fmla="*/ 65 h 85"/>
                      <a:gd name="T22" fmla="*/ 135 w 244"/>
                      <a:gd name="T23" fmla="*/ 58 h 85"/>
                      <a:gd name="T24" fmla="*/ 129 w 244"/>
                      <a:gd name="T25" fmla="*/ 51 h 85"/>
                      <a:gd name="T26" fmla="*/ 124 w 244"/>
                      <a:gd name="T27" fmla="*/ 45 h 85"/>
                      <a:gd name="T28" fmla="*/ 119 w 244"/>
                      <a:gd name="T29" fmla="*/ 39 h 85"/>
                      <a:gd name="T30" fmla="*/ 114 w 244"/>
                      <a:gd name="T31" fmla="*/ 33 h 85"/>
                      <a:gd name="T32" fmla="*/ 109 w 244"/>
                      <a:gd name="T33" fmla="*/ 26 h 85"/>
                      <a:gd name="T34" fmla="*/ 103 w 244"/>
                      <a:gd name="T35" fmla="*/ 21 h 85"/>
                      <a:gd name="T36" fmla="*/ 97 w 244"/>
                      <a:gd name="T37" fmla="*/ 15 h 85"/>
                      <a:gd name="T38" fmla="*/ 90 w 244"/>
                      <a:gd name="T39" fmla="*/ 12 h 85"/>
                      <a:gd name="T40" fmla="*/ 84 w 244"/>
                      <a:gd name="T41" fmla="*/ 8 h 85"/>
                      <a:gd name="T42" fmla="*/ 77 w 244"/>
                      <a:gd name="T43" fmla="*/ 5 h 85"/>
                      <a:gd name="T44" fmla="*/ 68 w 244"/>
                      <a:gd name="T45" fmla="*/ 3 h 85"/>
                      <a:gd name="T46" fmla="*/ 62 w 244"/>
                      <a:gd name="T47" fmla="*/ 1 h 85"/>
                      <a:gd name="T48" fmla="*/ 54 w 244"/>
                      <a:gd name="T49" fmla="*/ 0 h 85"/>
                      <a:gd name="T50" fmla="*/ 46 w 244"/>
                      <a:gd name="T51" fmla="*/ 0 h 85"/>
                      <a:gd name="T52" fmla="*/ 36 w 244"/>
                      <a:gd name="T53" fmla="*/ 2 h 85"/>
                      <a:gd name="T54" fmla="*/ 28 w 244"/>
                      <a:gd name="T55" fmla="*/ 2 h 85"/>
                      <a:gd name="T56" fmla="*/ 22 w 244"/>
                      <a:gd name="T57" fmla="*/ 4 h 85"/>
                      <a:gd name="T58" fmla="*/ 16 w 244"/>
                      <a:gd name="T59" fmla="*/ 6 h 85"/>
                      <a:gd name="T60" fmla="*/ 8 w 244"/>
                      <a:gd name="T61" fmla="*/ 9 h 85"/>
                      <a:gd name="T62" fmla="*/ 4 w 244"/>
                      <a:gd name="T63" fmla="*/ 13 h 85"/>
                      <a:gd name="T64" fmla="*/ 0 w 244"/>
                      <a:gd name="T65" fmla="*/ 15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4" h="85">
                        <a:moveTo>
                          <a:pt x="243" y="67"/>
                        </a:moveTo>
                        <a:lnTo>
                          <a:pt x="233" y="74"/>
                        </a:lnTo>
                        <a:lnTo>
                          <a:pt x="222" y="79"/>
                        </a:lnTo>
                        <a:lnTo>
                          <a:pt x="210" y="81"/>
                        </a:lnTo>
                        <a:lnTo>
                          <a:pt x="199" y="84"/>
                        </a:lnTo>
                        <a:lnTo>
                          <a:pt x="186" y="84"/>
                        </a:lnTo>
                        <a:lnTo>
                          <a:pt x="176" y="81"/>
                        </a:lnTo>
                        <a:lnTo>
                          <a:pt x="165" y="79"/>
                        </a:lnTo>
                        <a:lnTo>
                          <a:pt x="158" y="75"/>
                        </a:lnTo>
                        <a:lnTo>
                          <a:pt x="150" y="71"/>
                        </a:lnTo>
                        <a:lnTo>
                          <a:pt x="141" y="65"/>
                        </a:lnTo>
                        <a:lnTo>
                          <a:pt x="135" y="58"/>
                        </a:lnTo>
                        <a:lnTo>
                          <a:pt x="129" y="51"/>
                        </a:lnTo>
                        <a:lnTo>
                          <a:pt x="124" y="45"/>
                        </a:lnTo>
                        <a:lnTo>
                          <a:pt x="119" y="39"/>
                        </a:lnTo>
                        <a:lnTo>
                          <a:pt x="114" y="33"/>
                        </a:lnTo>
                        <a:lnTo>
                          <a:pt x="109" y="26"/>
                        </a:lnTo>
                        <a:lnTo>
                          <a:pt x="103" y="21"/>
                        </a:lnTo>
                        <a:lnTo>
                          <a:pt x="97" y="15"/>
                        </a:lnTo>
                        <a:lnTo>
                          <a:pt x="90" y="12"/>
                        </a:lnTo>
                        <a:lnTo>
                          <a:pt x="84" y="8"/>
                        </a:lnTo>
                        <a:lnTo>
                          <a:pt x="77" y="5"/>
                        </a:lnTo>
                        <a:lnTo>
                          <a:pt x="68" y="3"/>
                        </a:lnTo>
                        <a:lnTo>
                          <a:pt x="62" y="1"/>
                        </a:lnTo>
                        <a:lnTo>
                          <a:pt x="54" y="0"/>
                        </a:lnTo>
                        <a:lnTo>
                          <a:pt x="46" y="0"/>
                        </a:lnTo>
                        <a:lnTo>
                          <a:pt x="36" y="2"/>
                        </a:lnTo>
                        <a:lnTo>
                          <a:pt x="28" y="2"/>
                        </a:lnTo>
                        <a:lnTo>
                          <a:pt x="22" y="4"/>
                        </a:lnTo>
                        <a:lnTo>
                          <a:pt x="16" y="6"/>
                        </a:lnTo>
                        <a:lnTo>
                          <a:pt x="8" y="9"/>
                        </a:lnTo>
                        <a:lnTo>
                          <a:pt x="4" y="13"/>
                        </a:lnTo>
                        <a:lnTo>
                          <a:pt x="0" y="15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74801" name="Freeform 49"/>
                  <p:cNvSpPr>
                    <a:spLocks/>
                  </p:cNvSpPr>
                  <p:nvPr/>
                </p:nvSpPr>
                <p:spPr bwMode="auto">
                  <a:xfrm>
                    <a:off x="3648" y="3495"/>
                    <a:ext cx="244" cy="86"/>
                  </a:xfrm>
                  <a:custGeom>
                    <a:avLst/>
                    <a:gdLst>
                      <a:gd name="T0" fmla="*/ 243 w 244"/>
                      <a:gd name="T1" fmla="*/ 68 h 86"/>
                      <a:gd name="T2" fmla="*/ 233 w 244"/>
                      <a:gd name="T3" fmla="*/ 75 h 86"/>
                      <a:gd name="T4" fmla="*/ 222 w 244"/>
                      <a:gd name="T5" fmla="*/ 79 h 86"/>
                      <a:gd name="T6" fmla="*/ 211 w 244"/>
                      <a:gd name="T7" fmla="*/ 82 h 86"/>
                      <a:gd name="T8" fmla="*/ 199 w 244"/>
                      <a:gd name="T9" fmla="*/ 85 h 86"/>
                      <a:gd name="T10" fmla="*/ 185 w 244"/>
                      <a:gd name="T11" fmla="*/ 85 h 86"/>
                      <a:gd name="T12" fmla="*/ 176 w 244"/>
                      <a:gd name="T13" fmla="*/ 82 h 86"/>
                      <a:gd name="T14" fmla="*/ 166 w 244"/>
                      <a:gd name="T15" fmla="*/ 79 h 86"/>
                      <a:gd name="T16" fmla="*/ 158 w 244"/>
                      <a:gd name="T17" fmla="*/ 76 h 86"/>
                      <a:gd name="T18" fmla="*/ 150 w 244"/>
                      <a:gd name="T19" fmla="*/ 71 h 86"/>
                      <a:gd name="T20" fmla="*/ 141 w 244"/>
                      <a:gd name="T21" fmla="*/ 66 h 86"/>
                      <a:gd name="T22" fmla="*/ 135 w 244"/>
                      <a:gd name="T23" fmla="*/ 59 h 86"/>
                      <a:gd name="T24" fmla="*/ 129 w 244"/>
                      <a:gd name="T25" fmla="*/ 52 h 86"/>
                      <a:gd name="T26" fmla="*/ 125 w 244"/>
                      <a:gd name="T27" fmla="*/ 46 h 86"/>
                      <a:gd name="T28" fmla="*/ 120 w 244"/>
                      <a:gd name="T29" fmla="*/ 40 h 86"/>
                      <a:gd name="T30" fmla="*/ 114 w 244"/>
                      <a:gd name="T31" fmla="*/ 33 h 86"/>
                      <a:gd name="T32" fmla="*/ 108 w 244"/>
                      <a:gd name="T33" fmla="*/ 26 h 86"/>
                      <a:gd name="T34" fmla="*/ 103 w 244"/>
                      <a:gd name="T35" fmla="*/ 20 h 86"/>
                      <a:gd name="T36" fmla="*/ 96 w 244"/>
                      <a:gd name="T37" fmla="*/ 15 h 86"/>
                      <a:gd name="T38" fmla="*/ 89 w 244"/>
                      <a:gd name="T39" fmla="*/ 12 h 86"/>
                      <a:gd name="T40" fmla="*/ 83 w 244"/>
                      <a:gd name="T41" fmla="*/ 8 h 86"/>
                      <a:gd name="T42" fmla="*/ 77 w 244"/>
                      <a:gd name="T43" fmla="*/ 5 h 86"/>
                      <a:gd name="T44" fmla="*/ 68 w 244"/>
                      <a:gd name="T45" fmla="*/ 3 h 86"/>
                      <a:gd name="T46" fmla="*/ 62 w 244"/>
                      <a:gd name="T47" fmla="*/ 1 h 86"/>
                      <a:gd name="T48" fmla="*/ 54 w 244"/>
                      <a:gd name="T49" fmla="*/ 0 h 86"/>
                      <a:gd name="T50" fmla="*/ 46 w 244"/>
                      <a:gd name="T51" fmla="*/ 0 h 86"/>
                      <a:gd name="T52" fmla="*/ 37 w 244"/>
                      <a:gd name="T53" fmla="*/ 2 h 86"/>
                      <a:gd name="T54" fmla="*/ 28 w 244"/>
                      <a:gd name="T55" fmla="*/ 2 h 86"/>
                      <a:gd name="T56" fmla="*/ 22 w 244"/>
                      <a:gd name="T57" fmla="*/ 4 h 86"/>
                      <a:gd name="T58" fmla="*/ 16 w 244"/>
                      <a:gd name="T59" fmla="*/ 6 h 86"/>
                      <a:gd name="T60" fmla="*/ 8 w 244"/>
                      <a:gd name="T61" fmla="*/ 11 h 86"/>
                      <a:gd name="T62" fmla="*/ 4 w 244"/>
                      <a:gd name="T63" fmla="*/ 14 h 86"/>
                      <a:gd name="T64" fmla="*/ 0 w 244"/>
                      <a:gd name="T65" fmla="*/ 16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4" h="86">
                        <a:moveTo>
                          <a:pt x="243" y="68"/>
                        </a:moveTo>
                        <a:lnTo>
                          <a:pt x="233" y="75"/>
                        </a:lnTo>
                        <a:lnTo>
                          <a:pt x="222" y="79"/>
                        </a:lnTo>
                        <a:lnTo>
                          <a:pt x="211" y="82"/>
                        </a:lnTo>
                        <a:lnTo>
                          <a:pt x="199" y="85"/>
                        </a:lnTo>
                        <a:lnTo>
                          <a:pt x="185" y="85"/>
                        </a:lnTo>
                        <a:lnTo>
                          <a:pt x="176" y="82"/>
                        </a:lnTo>
                        <a:lnTo>
                          <a:pt x="166" y="79"/>
                        </a:lnTo>
                        <a:lnTo>
                          <a:pt x="158" y="76"/>
                        </a:lnTo>
                        <a:lnTo>
                          <a:pt x="150" y="71"/>
                        </a:lnTo>
                        <a:lnTo>
                          <a:pt x="141" y="66"/>
                        </a:lnTo>
                        <a:lnTo>
                          <a:pt x="135" y="59"/>
                        </a:lnTo>
                        <a:lnTo>
                          <a:pt x="129" y="52"/>
                        </a:lnTo>
                        <a:lnTo>
                          <a:pt x="125" y="46"/>
                        </a:lnTo>
                        <a:lnTo>
                          <a:pt x="120" y="40"/>
                        </a:lnTo>
                        <a:lnTo>
                          <a:pt x="114" y="33"/>
                        </a:lnTo>
                        <a:lnTo>
                          <a:pt x="108" y="26"/>
                        </a:lnTo>
                        <a:lnTo>
                          <a:pt x="103" y="20"/>
                        </a:lnTo>
                        <a:lnTo>
                          <a:pt x="96" y="15"/>
                        </a:lnTo>
                        <a:lnTo>
                          <a:pt x="89" y="12"/>
                        </a:lnTo>
                        <a:lnTo>
                          <a:pt x="83" y="8"/>
                        </a:lnTo>
                        <a:lnTo>
                          <a:pt x="77" y="5"/>
                        </a:lnTo>
                        <a:lnTo>
                          <a:pt x="68" y="3"/>
                        </a:lnTo>
                        <a:lnTo>
                          <a:pt x="62" y="1"/>
                        </a:lnTo>
                        <a:lnTo>
                          <a:pt x="54" y="0"/>
                        </a:lnTo>
                        <a:lnTo>
                          <a:pt x="46" y="0"/>
                        </a:lnTo>
                        <a:lnTo>
                          <a:pt x="37" y="2"/>
                        </a:lnTo>
                        <a:lnTo>
                          <a:pt x="28" y="2"/>
                        </a:lnTo>
                        <a:lnTo>
                          <a:pt x="22" y="4"/>
                        </a:lnTo>
                        <a:lnTo>
                          <a:pt x="16" y="6"/>
                        </a:lnTo>
                        <a:lnTo>
                          <a:pt x="8" y="11"/>
                        </a:lnTo>
                        <a:lnTo>
                          <a:pt x="4" y="14"/>
                        </a:lnTo>
                        <a:lnTo>
                          <a:pt x="0" y="16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74802" name="Freeform 50"/>
                  <p:cNvSpPr>
                    <a:spLocks/>
                  </p:cNvSpPr>
                  <p:nvPr/>
                </p:nvSpPr>
                <p:spPr bwMode="auto">
                  <a:xfrm>
                    <a:off x="3486" y="3496"/>
                    <a:ext cx="243" cy="85"/>
                  </a:xfrm>
                  <a:custGeom>
                    <a:avLst/>
                    <a:gdLst>
                      <a:gd name="T0" fmla="*/ 242 w 243"/>
                      <a:gd name="T1" fmla="*/ 68 h 85"/>
                      <a:gd name="T2" fmla="*/ 232 w 243"/>
                      <a:gd name="T3" fmla="*/ 75 h 85"/>
                      <a:gd name="T4" fmla="*/ 221 w 243"/>
                      <a:gd name="T5" fmla="*/ 79 h 85"/>
                      <a:gd name="T6" fmla="*/ 210 w 243"/>
                      <a:gd name="T7" fmla="*/ 82 h 85"/>
                      <a:gd name="T8" fmla="*/ 198 w 243"/>
                      <a:gd name="T9" fmla="*/ 84 h 85"/>
                      <a:gd name="T10" fmla="*/ 185 w 243"/>
                      <a:gd name="T11" fmla="*/ 84 h 85"/>
                      <a:gd name="T12" fmla="*/ 175 w 243"/>
                      <a:gd name="T13" fmla="*/ 81 h 85"/>
                      <a:gd name="T14" fmla="*/ 165 w 243"/>
                      <a:gd name="T15" fmla="*/ 79 h 85"/>
                      <a:gd name="T16" fmla="*/ 158 w 243"/>
                      <a:gd name="T17" fmla="*/ 76 h 85"/>
                      <a:gd name="T18" fmla="*/ 149 w 243"/>
                      <a:gd name="T19" fmla="*/ 71 h 85"/>
                      <a:gd name="T20" fmla="*/ 141 w 243"/>
                      <a:gd name="T21" fmla="*/ 65 h 85"/>
                      <a:gd name="T22" fmla="*/ 134 w 243"/>
                      <a:gd name="T23" fmla="*/ 58 h 85"/>
                      <a:gd name="T24" fmla="*/ 128 w 243"/>
                      <a:gd name="T25" fmla="*/ 51 h 85"/>
                      <a:gd name="T26" fmla="*/ 123 w 243"/>
                      <a:gd name="T27" fmla="*/ 46 h 85"/>
                      <a:gd name="T28" fmla="*/ 119 w 243"/>
                      <a:gd name="T29" fmla="*/ 40 h 85"/>
                      <a:gd name="T30" fmla="*/ 114 w 243"/>
                      <a:gd name="T31" fmla="*/ 33 h 85"/>
                      <a:gd name="T32" fmla="*/ 108 w 243"/>
                      <a:gd name="T33" fmla="*/ 26 h 85"/>
                      <a:gd name="T34" fmla="*/ 103 w 243"/>
                      <a:gd name="T35" fmla="*/ 21 h 85"/>
                      <a:gd name="T36" fmla="*/ 96 w 243"/>
                      <a:gd name="T37" fmla="*/ 16 h 85"/>
                      <a:gd name="T38" fmla="*/ 89 w 243"/>
                      <a:gd name="T39" fmla="*/ 12 h 85"/>
                      <a:gd name="T40" fmla="*/ 83 w 243"/>
                      <a:gd name="T41" fmla="*/ 8 h 85"/>
                      <a:gd name="T42" fmla="*/ 76 w 243"/>
                      <a:gd name="T43" fmla="*/ 5 h 85"/>
                      <a:gd name="T44" fmla="*/ 68 w 243"/>
                      <a:gd name="T45" fmla="*/ 3 h 85"/>
                      <a:gd name="T46" fmla="*/ 62 w 243"/>
                      <a:gd name="T47" fmla="*/ 2 h 85"/>
                      <a:gd name="T48" fmla="*/ 54 w 243"/>
                      <a:gd name="T49" fmla="*/ 0 h 85"/>
                      <a:gd name="T50" fmla="*/ 46 w 243"/>
                      <a:gd name="T51" fmla="*/ 1 h 85"/>
                      <a:gd name="T52" fmla="*/ 37 w 243"/>
                      <a:gd name="T53" fmla="*/ 2 h 85"/>
                      <a:gd name="T54" fmla="*/ 28 w 243"/>
                      <a:gd name="T55" fmla="*/ 2 h 85"/>
                      <a:gd name="T56" fmla="*/ 22 w 243"/>
                      <a:gd name="T57" fmla="*/ 4 h 85"/>
                      <a:gd name="T58" fmla="*/ 16 w 243"/>
                      <a:gd name="T59" fmla="*/ 6 h 85"/>
                      <a:gd name="T60" fmla="*/ 9 w 243"/>
                      <a:gd name="T61" fmla="*/ 11 h 85"/>
                      <a:gd name="T62" fmla="*/ 4 w 243"/>
                      <a:gd name="T63" fmla="*/ 14 h 85"/>
                      <a:gd name="T64" fmla="*/ 0 w 243"/>
                      <a:gd name="T65" fmla="*/ 16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3" h="85">
                        <a:moveTo>
                          <a:pt x="242" y="68"/>
                        </a:moveTo>
                        <a:lnTo>
                          <a:pt x="232" y="75"/>
                        </a:lnTo>
                        <a:lnTo>
                          <a:pt x="221" y="79"/>
                        </a:lnTo>
                        <a:lnTo>
                          <a:pt x="210" y="82"/>
                        </a:lnTo>
                        <a:lnTo>
                          <a:pt x="198" y="84"/>
                        </a:lnTo>
                        <a:lnTo>
                          <a:pt x="185" y="84"/>
                        </a:lnTo>
                        <a:lnTo>
                          <a:pt x="175" y="81"/>
                        </a:lnTo>
                        <a:lnTo>
                          <a:pt x="165" y="79"/>
                        </a:lnTo>
                        <a:lnTo>
                          <a:pt x="158" y="76"/>
                        </a:lnTo>
                        <a:lnTo>
                          <a:pt x="149" y="71"/>
                        </a:lnTo>
                        <a:lnTo>
                          <a:pt x="141" y="65"/>
                        </a:lnTo>
                        <a:lnTo>
                          <a:pt x="134" y="58"/>
                        </a:lnTo>
                        <a:lnTo>
                          <a:pt x="128" y="51"/>
                        </a:lnTo>
                        <a:lnTo>
                          <a:pt x="123" y="46"/>
                        </a:lnTo>
                        <a:lnTo>
                          <a:pt x="119" y="40"/>
                        </a:lnTo>
                        <a:lnTo>
                          <a:pt x="114" y="33"/>
                        </a:lnTo>
                        <a:lnTo>
                          <a:pt x="108" y="26"/>
                        </a:lnTo>
                        <a:lnTo>
                          <a:pt x="103" y="21"/>
                        </a:lnTo>
                        <a:lnTo>
                          <a:pt x="96" y="16"/>
                        </a:lnTo>
                        <a:lnTo>
                          <a:pt x="89" y="12"/>
                        </a:lnTo>
                        <a:lnTo>
                          <a:pt x="83" y="8"/>
                        </a:lnTo>
                        <a:lnTo>
                          <a:pt x="76" y="5"/>
                        </a:lnTo>
                        <a:lnTo>
                          <a:pt x="68" y="3"/>
                        </a:lnTo>
                        <a:lnTo>
                          <a:pt x="62" y="2"/>
                        </a:lnTo>
                        <a:lnTo>
                          <a:pt x="54" y="0"/>
                        </a:lnTo>
                        <a:lnTo>
                          <a:pt x="46" y="1"/>
                        </a:lnTo>
                        <a:lnTo>
                          <a:pt x="37" y="2"/>
                        </a:lnTo>
                        <a:lnTo>
                          <a:pt x="28" y="2"/>
                        </a:lnTo>
                        <a:lnTo>
                          <a:pt x="22" y="4"/>
                        </a:lnTo>
                        <a:lnTo>
                          <a:pt x="16" y="6"/>
                        </a:lnTo>
                        <a:lnTo>
                          <a:pt x="9" y="11"/>
                        </a:lnTo>
                        <a:lnTo>
                          <a:pt x="4" y="14"/>
                        </a:lnTo>
                        <a:lnTo>
                          <a:pt x="0" y="16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74803" name="Group 51"/>
                <p:cNvGrpSpPr>
                  <a:grpSpLocks/>
                </p:cNvGrpSpPr>
                <p:nvPr/>
              </p:nvGrpSpPr>
              <p:grpSpPr bwMode="auto">
                <a:xfrm>
                  <a:off x="2995" y="3495"/>
                  <a:ext cx="572" cy="86"/>
                  <a:chOff x="2995" y="3495"/>
                  <a:chExt cx="572" cy="86"/>
                </a:xfrm>
              </p:grpSpPr>
              <p:sp>
                <p:nvSpPr>
                  <p:cNvPr id="74804" name="Freeform 52"/>
                  <p:cNvSpPr>
                    <a:spLocks/>
                  </p:cNvSpPr>
                  <p:nvPr/>
                </p:nvSpPr>
                <p:spPr bwMode="auto">
                  <a:xfrm>
                    <a:off x="3324" y="3496"/>
                    <a:ext cx="243" cy="85"/>
                  </a:xfrm>
                  <a:custGeom>
                    <a:avLst/>
                    <a:gdLst>
                      <a:gd name="T0" fmla="*/ 242 w 243"/>
                      <a:gd name="T1" fmla="*/ 67 h 85"/>
                      <a:gd name="T2" fmla="*/ 232 w 243"/>
                      <a:gd name="T3" fmla="*/ 74 h 85"/>
                      <a:gd name="T4" fmla="*/ 221 w 243"/>
                      <a:gd name="T5" fmla="*/ 79 h 85"/>
                      <a:gd name="T6" fmla="*/ 210 w 243"/>
                      <a:gd name="T7" fmla="*/ 81 h 85"/>
                      <a:gd name="T8" fmla="*/ 198 w 243"/>
                      <a:gd name="T9" fmla="*/ 84 h 85"/>
                      <a:gd name="T10" fmla="*/ 185 w 243"/>
                      <a:gd name="T11" fmla="*/ 84 h 85"/>
                      <a:gd name="T12" fmla="*/ 175 w 243"/>
                      <a:gd name="T13" fmla="*/ 81 h 85"/>
                      <a:gd name="T14" fmla="*/ 165 w 243"/>
                      <a:gd name="T15" fmla="*/ 79 h 85"/>
                      <a:gd name="T16" fmla="*/ 158 w 243"/>
                      <a:gd name="T17" fmla="*/ 75 h 85"/>
                      <a:gd name="T18" fmla="*/ 149 w 243"/>
                      <a:gd name="T19" fmla="*/ 71 h 85"/>
                      <a:gd name="T20" fmla="*/ 140 w 243"/>
                      <a:gd name="T21" fmla="*/ 65 h 85"/>
                      <a:gd name="T22" fmla="*/ 134 w 243"/>
                      <a:gd name="T23" fmla="*/ 58 h 85"/>
                      <a:gd name="T24" fmla="*/ 128 w 243"/>
                      <a:gd name="T25" fmla="*/ 51 h 85"/>
                      <a:gd name="T26" fmla="*/ 123 w 243"/>
                      <a:gd name="T27" fmla="*/ 45 h 85"/>
                      <a:gd name="T28" fmla="*/ 119 w 243"/>
                      <a:gd name="T29" fmla="*/ 39 h 85"/>
                      <a:gd name="T30" fmla="*/ 114 w 243"/>
                      <a:gd name="T31" fmla="*/ 33 h 85"/>
                      <a:gd name="T32" fmla="*/ 108 w 243"/>
                      <a:gd name="T33" fmla="*/ 26 h 85"/>
                      <a:gd name="T34" fmla="*/ 102 w 243"/>
                      <a:gd name="T35" fmla="*/ 21 h 85"/>
                      <a:gd name="T36" fmla="*/ 96 w 243"/>
                      <a:gd name="T37" fmla="*/ 15 h 85"/>
                      <a:gd name="T38" fmla="*/ 89 w 243"/>
                      <a:gd name="T39" fmla="*/ 12 h 85"/>
                      <a:gd name="T40" fmla="*/ 83 w 243"/>
                      <a:gd name="T41" fmla="*/ 8 h 85"/>
                      <a:gd name="T42" fmla="*/ 76 w 243"/>
                      <a:gd name="T43" fmla="*/ 5 h 85"/>
                      <a:gd name="T44" fmla="*/ 68 w 243"/>
                      <a:gd name="T45" fmla="*/ 3 h 85"/>
                      <a:gd name="T46" fmla="*/ 62 w 243"/>
                      <a:gd name="T47" fmla="*/ 1 h 85"/>
                      <a:gd name="T48" fmla="*/ 54 w 243"/>
                      <a:gd name="T49" fmla="*/ 0 h 85"/>
                      <a:gd name="T50" fmla="*/ 46 w 243"/>
                      <a:gd name="T51" fmla="*/ 0 h 85"/>
                      <a:gd name="T52" fmla="*/ 36 w 243"/>
                      <a:gd name="T53" fmla="*/ 2 h 85"/>
                      <a:gd name="T54" fmla="*/ 28 w 243"/>
                      <a:gd name="T55" fmla="*/ 2 h 85"/>
                      <a:gd name="T56" fmla="*/ 22 w 243"/>
                      <a:gd name="T57" fmla="*/ 4 h 85"/>
                      <a:gd name="T58" fmla="*/ 16 w 243"/>
                      <a:gd name="T59" fmla="*/ 6 h 85"/>
                      <a:gd name="T60" fmla="*/ 8 w 243"/>
                      <a:gd name="T61" fmla="*/ 9 h 85"/>
                      <a:gd name="T62" fmla="*/ 4 w 243"/>
                      <a:gd name="T63" fmla="*/ 13 h 85"/>
                      <a:gd name="T64" fmla="*/ 0 w 243"/>
                      <a:gd name="T65" fmla="*/ 15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3" h="85">
                        <a:moveTo>
                          <a:pt x="242" y="67"/>
                        </a:moveTo>
                        <a:lnTo>
                          <a:pt x="232" y="74"/>
                        </a:lnTo>
                        <a:lnTo>
                          <a:pt x="221" y="79"/>
                        </a:lnTo>
                        <a:lnTo>
                          <a:pt x="210" y="81"/>
                        </a:lnTo>
                        <a:lnTo>
                          <a:pt x="198" y="84"/>
                        </a:lnTo>
                        <a:lnTo>
                          <a:pt x="185" y="84"/>
                        </a:lnTo>
                        <a:lnTo>
                          <a:pt x="175" y="81"/>
                        </a:lnTo>
                        <a:lnTo>
                          <a:pt x="165" y="79"/>
                        </a:lnTo>
                        <a:lnTo>
                          <a:pt x="158" y="75"/>
                        </a:lnTo>
                        <a:lnTo>
                          <a:pt x="149" y="71"/>
                        </a:lnTo>
                        <a:lnTo>
                          <a:pt x="140" y="65"/>
                        </a:lnTo>
                        <a:lnTo>
                          <a:pt x="134" y="58"/>
                        </a:lnTo>
                        <a:lnTo>
                          <a:pt x="128" y="51"/>
                        </a:lnTo>
                        <a:lnTo>
                          <a:pt x="123" y="45"/>
                        </a:lnTo>
                        <a:lnTo>
                          <a:pt x="119" y="39"/>
                        </a:lnTo>
                        <a:lnTo>
                          <a:pt x="114" y="33"/>
                        </a:lnTo>
                        <a:lnTo>
                          <a:pt x="108" y="26"/>
                        </a:lnTo>
                        <a:lnTo>
                          <a:pt x="102" y="21"/>
                        </a:lnTo>
                        <a:lnTo>
                          <a:pt x="96" y="15"/>
                        </a:lnTo>
                        <a:lnTo>
                          <a:pt x="89" y="12"/>
                        </a:lnTo>
                        <a:lnTo>
                          <a:pt x="83" y="8"/>
                        </a:lnTo>
                        <a:lnTo>
                          <a:pt x="76" y="5"/>
                        </a:lnTo>
                        <a:lnTo>
                          <a:pt x="68" y="3"/>
                        </a:lnTo>
                        <a:lnTo>
                          <a:pt x="62" y="1"/>
                        </a:lnTo>
                        <a:lnTo>
                          <a:pt x="54" y="0"/>
                        </a:lnTo>
                        <a:lnTo>
                          <a:pt x="46" y="0"/>
                        </a:lnTo>
                        <a:lnTo>
                          <a:pt x="36" y="2"/>
                        </a:lnTo>
                        <a:lnTo>
                          <a:pt x="28" y="2"/>
                        </a:lnTo>
                        <a:lnTo>
                          <a:pt x="22" y="4"/>
                        </a:lnTo>
                        <a:lnTo>
                          <a:pt x="16" y="6"/>
                        </a:lnTo>
                        <a:lnTo>
                          <a:pt x="8" y="9"/>
                        </a:lnTo>
                        <a:lnTo>
                          <a:pt x="4" y="13"/>
                        </a:lnTo>
                        <a:lnTo>
                          <a:pt x="0" y="15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74805" name="Freeform 53"/>
                  <p:cNvSpPr>
                    <a:spLocks/>
                  </p:cNvSpPr>
                  <p:nvPr/>
                </p:nvSpPr>
                <p:spPr bwMode="auto">
                  <a:xfrm>
                    <a:off x="3158" y="3495"/>
                    <a:ext cx="244" cy="86"/>
                  </a:xfrm>
                  <a:custGeom>
                    <a:avLst/>
                    <a:gdLst>
                      <a:gd name="T0" fmla="*/ 243 w 244"/>
                      <a:gd name="T1" fmla="*/ 68 h 86"/>
                      <a:gd name="T2" fmla="*/ 233 w 244"/>
                      <a:gd name="T3" fmla="*/ 75 h 86"/>
                      <a:gd name="T4" fmla="*/ 222 w 244"/>
                      <a:gd name="T5" fmla="*/ 79 h 86"/>
                      <a:gd name="T6" fmla="*/ 211 w 244"/>
                      <a:gd name="T7" fmla="*/ 82 h 86"/>
                      <a:gd name="T8" fmla="*/ 199 w 244"/>
                      <a:gd name="T9" fmla="*/ 85 h 86"/>
                      <a:gd name="T10" fmla="*/ 185 w 244"/>
                      <a:gd name="T11" fmla="*/ 85 h 86"/>
                      <a:gd name="T12" fmla="*/ 176 w 244"/>
                      <a:gd name="T13" fmla="*/ 82 h 86"/>
                      <a:gd name="T14" fmla="*/ 166 w 244"/>
                      <a:gd name="T15" fmla="*/ 79 h 86"/>
                      <a:gd name="T16" fmla="*/ 158 w 244"/>
                      <a:gd name="T17" fmla="*/ 76 h 86"/>
                      <a:gd name="T18" fmla="*/ 150 w 244"/>
                      <a:gd name="T19" fmla="*/ 71 h 86"/>
                      <a:gd name="T20" fmla="*/ 141 w 244"/>
                      <a:gd name="T21" fmla="*/ 66 h 86"/>
                      <a:gd name="T22" fmla="*/ 135 w 244"/>
                      <a:gd name="T23" fmla="*/ 59 h 86"/>
                      <a:gd name="T24" fmla="*/ 129 w 244"/>
                      <a:gd name="T25" fmla="*/ 52 h 86"/>
                      <a:gd name="T26" fmla="*/ 125 w 244"/>
                      <a:gd name="T27" fmla="*/ 46 h 86"/>
                      <a:gd name="T28" fmla="*/ 120 w 244"/>
                      <a:gd name="T29" fmla="*/ 40 h 86"/>
                      <a:gd name="T30" fmla="*/ 114 w 244"/>
                      <a:gd name="T31" fmla="*/ 33 h 86"/>
                      <a:gd name="T32" fmla="*/ 108 w 244"/>
                      <a:gd name="T33" fmla="*/ 26 h 86"/>
                      <a:gd name="T34" fmla="*/ 103 w 244"/>
                      <a:gd name="T35" fmla="*/ 20 h 86"/>
                      <a:gd name="T36" fmla="*/ 96 w 244"/>
                      <a:gd name="T37" fmla="*/ 15 h 86"/>
                      <a:gd name="T38" fmla="*/ 89 w 244"/>
                      <a:gd name="T39" fmla="*/ 12 h 86"/>
                      <a:gd name="T40" fmla="*/ 83 w 244"/>
                      <a:gd name="T41" fmla="*/ 8 h 86"/>
                      <a:gd name="T42" fmla="*/ 77 w 244"/>
                      <a:gd name="T43" fmla="*/ 5 h 86"/>
                      <a:gd name="T44" fmla="*/ 68 w 244"/>
                      <a:gd name="T45" fmla="*/ 3 h 86"/>
                      <a:gd name="T46" fmla="*/ 62 w 244"/>
                      <a:gd name="T47" fmla="*/ 1 h 86"/>
                      <a:gd name="T48" fmla="*/ 54 w 244"/>
                      <a:gd name="T49" fmla="*/ 0 h 86"/>
                      <a:gd name="T50" fmla="*/ 46 w 244"/>
                      <a:gd name="T51" fmla="*/ 0 h 86"/>
                      <a:gd name="T52" fmla="*/ 37 w 244"/>
                      <a:gd name="T53" fmla="*/ 2 h 86"/>
                      <a:gd name="T54" fmla="*/ 28 w 244"/>
                      <a:gd name="T55" fmla="*/ 2 h 86"/>
                      <a:gd name="T56" fmla="*/ 22 w 244"/>
                      <a:gd name="T57" fmla="*/ 4 h 86"/>
                      <a:gd name="T58" fmla="*/ 16 w 244"/>
                      <a:gd name="T59" fmla="*/ 6 h 86"/>
                      <a:gd name="T60" fmla="*/ 8 w 244"/>
                      <a:gd name="T61" fmla="*/ 11 h 86"/>
                      <a:gd name="T62" fmla="*/ 4 w 244"/>
                      <a:gd name="T63" fmla="*/ 14 h 86"/>
                      <a:gd name="T64" fmla="*/ 0 w 244"/>
                      <a:gd name="T65" fmla="*/ 16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4" h="86">
                        <a:moveTo>
                          <a:pt x="243" y="68"/>
                        </a:moveTo>
                        <a:lnTo>
                          <a:pt x="233" y="75"/>
                        </a:lnTo>
                        <a:lnTo>
                          <a:pt x="222" y="79"/>
                        </a:lnTo>
                        <a:lnTo>
                          <a:pt x="211" y="82"/>
                        </a:lnTo>
                        <a:lnTo>
                          <a:pt x="199" y="85"/>
                        </a:lnTo>
                        <a:lnTo>
                          <a:pt x="185" y="85"/>
                        </a:lnTo>
                        <a:lnTo>
                          <a:pt x="176" y="82"/>
                        </a:lnTo>
                        <a:lnTo>
                          <a:pt x="166" y="79"/>
                        </a:lnTo>
                        <a:lnTo>
                          <a:pt x="158" y="76"/>
                        </a:lnTo>
                        <a:lnTo>
                          <a:pt x="150" y="71"/>
                        </a:lnTo>
                        <a:lnTo>
                          <a:pt x="141" y="66"/>
                        </a:lnTo>
                        <a:lnTo>
                          <a:pt x="135" y="59"/>
                        </a:lnTo>
                        <a:lnTo>
                          <a:pt x="129" y="52"/>
                        </a:lnTo>
                        <a:lnTo>
                          <a:pt x="125" y="46"/>
                        </a:lnTo>
                        <a:lnTo>
                          <a:pt x="120" y="40"/>
                        </a:lnTo>
                        <a:lnTo>
                          <a:pt x="114" y="33"/>
                        </a:lnTo>
                        <a:lnTo>
                          <a:pt x="108" y="26"/>
                        </a:lnTo>
                        <a:lnTo>
                          <a:pt x="103" y="20"/>
                        </a:lnTo>
                        <a:lnTo>
                          <a:pt x="96" y="15"/>
                        </a:lnTo>
                        <a:lnTo>
                          <a:pt x="89" y="12"/>
                        </a:lnTo>
                        <a:lnTo>
                          <a:pt x="83" y="8"/>
                        </a:lnTo>
                        <a:lnTo>
                          <a:pt x="77" y="5"/>
                        </a:lnTo>
                        <a:lnTo>
                          <a:pt x="68" y="3"/>
                        </a:lnTo>
                        <a:lnTo>
                          <a:pt x="62" y="1"/>
                        </a:lnTo>
                        <a:lnTo>
                          <a:pt x="54" y="0"/>
                        </a:lnTo>
                        <a:lnTo>
                          <a:pt x="46" y="0"/>
                        </a:lnTo>
                        <a:lnTo>
                          <a:pt x="37" y="2"/>
                        </a:lnTo>
                        <a:lnTo>
                          <a:pt x="28" y="2"/>
                        </a:lnTo>
                        <a:lnTo>
                          <a:pt x="22" y="4"/>
                        </a:lnTo>
                        <a:lnTo>
                          <a:pt x="16" y="6"/>
                        </a:lnTo>
                        <a:lnTo>
                          <a:pt x="8" y="11"/>
                        </a:lnTo>
                        <a:lnTo>
                          <a:pt x="4" y="14"/>
                        </a:lnTo>
                        <a:lnTo>
                          <a:pt x="0" y="16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74806" name="Freeform 54"/>
                  <p:cNvSpPr>
                    <a:spLocks/>
                  </p:cNvSpPr>
                  <p:nvPr/>
                </p:nvSpPr>
                <p:spPr bwMode="auto">
                  <a:xfrm>
                    <a:off x="2995" y="3496"/>
                    <a:ext cx="245" cy="85"/>
                  </a:xfrm>
                  <a:custGeom>
                    <a:avLst/>
                    <a:gdLst>
                      <a:gd name="T0" fmla="*/ 244 w 245"/>
                      <a:gd name="T1" fmla="*/ 68 h 85"/>
                      <a:gd name="T2" fmla="*/ 234 w 245"/>
                      <a:gd name="T3" fmla="*/ 75 h 85"/>
                      <a:gd name="T4" fmla="*/ 223 w 245"/>
                      <a:gd name="T5" fmla="*/ 79 h 85"/>
                      <a:gd name="T6" fmla="*/ 212 w 245"/>
                      <a:gd name="T7" fmla="*/ 82 h 85"/>
                      <a:gd name="T8" fmla="*/ 199 w 245"/>
                      <a:gd name="T9" fmla="*/ 84 h 85"/>
                      <a:gd name="T10" fmla="*/ 186 w 245"/>
                      <a:gd name="T11" fmla="*/ 84 h 85"/>
                      <a:gd name="T12" fmla="*/ 176 w 245"/>
                      <a:gd name="T13" fmla="*/ 81 h 85"/>
                      <a:gd name="T14" fmla="*/ 167 w 245"/>
                      <a:gd name="T15" fmla="*/ 79 h 85"/>
                      <a:gd name="T16" fmla="*/ 159 w 245"/>
                      <a:gd name="T17" fmla="*/ 76 h 85"/>
                      <a:gd name="T18" fmla="*/ 152 w 245"/>
                      <a:gd name="T19" fmla="*/ 71 h 85"/>
                      <a:gd name="T20" fmla="*/ 142 w 245"/>
                      <a:gd name="T21" fmla="*/ 65 h 85"/>
                      <a:gd name="T22" fmla="*/ 135 w 245"/>
                      <a:gd name="T23" fmla="*/ 58 h 85"/>
                      <a:gd name="T24" fmla="*/ 129 w 245"/>
                      <a:gd name="T25" fmla="*/ 51 h 85"/>
                      <a:gd name="T26" fmla="*/ 124 w 245"/>
                      <a:gd name="T27" fmla="*/ 46 h 85"/>
                      <a:gd name="T28" fmla="*/ 120 w 245"/>
                      <a:gd name="T29" fmla="*/ 40 h 85"/>
                      <a:gd name="T30" fmla="*/ 115 w 245"/>
                      <a:gd name="T31" fmla="*/ 33 h 85"/>
                      <a:gd name="T32" fmla="*/ 109 w 245"/>
                      <a:gd name="T33" fmla="*/ 26 h 85"/>
                      <a:gd name="T34" fmla="*/ 103 w 245"/>
                      <a:gd name="T35" fmla="*/ 21 h 85"/>
                      <a:gd name="T36" fmla="*/ 97 w 245"/>
                      <a:gd name="T37" fmla="*/ 16 h 85"/>
                      <a:gd name="T38" fmla="*/ 90 w 245"/>
                      <a:gd name="T39" fmla="*/ 12 h 85"/>
                      <a:gd name="T40" fmla="*/ 83 w 245"/>
                      <a:gd name="T41" fmla="*/ 8 h 85"/>
                      <a:gd name="T42" fmla="*/ 77 w 245"/>
                      <a:gd name="T43" fmla="*/ 5 h 85"/>
                      <a:gd name="T44" fmla="*/ 68 w 245"/>
                      <a:gd name="T45" fmla="*/ 3 h 85"/>
                      <a:gd name="T46" fmla="*/ 62 w 245"/>
                      <a:gd name="T47" fmla="*/ 2 h 85"/>
                      <a:gd name="T48" fmla="*/ 55 w 245"/>
                      <a:gd name="T49" fmla="*/ 0 h 85"/>
                      <a:gd name="T50" fmla="*/ 47 w 245"/>
                      <a:gd name="T51" fmla="*/ 1 h 85"/>
                      <a:gd name="T52" fmla="*/ 37 w 245"/>
                      <a:gd name="T53" fmla="*/ 2 h 85"/>
                      <a:gd name="T54" fmla="*/ 29 w 245"/>
                      <a:gd name="T55" fmla="*/ 2 h 85"/>
                      <a:gd name="T56" fmla="*/ 22 w 245"/>
                      <a:gd name="T57" fmla="*/ 4 h 85"/>
                      <a:gd name="T58" fmla="*/ 16 w 245"/>
                      <a:gd name="T59" fmla="*/ 6 h 85"/>
                      <a:gd name="T60" fmla="*/ 9 w 245"/>
                      <a:gd name="T61" fmla="*/ 11 h 85"/>
                      <a:gd name="T62" fmla="*/ 4 w 245"/>
                      <a:gd name="T63" fmla="*/ 14 h 85"/>
                      <a:gd name="T64" fmla="*/ 0 w 245"/>
                      <a:gd name="T65" fmla="*/ 16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5" h="85">
                        <a:moveTo>
                          <a:pt x="244" y="68"/>
                        </a:moveTo>
                        <a:lnTo>
                          <a:pt x="234" y="75"/>
                        </a:lnTo>
                        <a:lnTo>
                          <a:pt x="223" y="79"/>
                        </a:lnTo>
                        <a:lnTo>
                          <a:pt x="212" y="82"/>
                        </a:lnTo>
                        <a:lnTo>
                          <a:pt x="199" y="84"/>
                        </a:lnTo>
                        <a:lnTo>
                          <a:pt x="186" y="84"/>
                        </a:lnTo>
                        <a:lnTo>
                          <a:pt x="176" y="81"/>
                        </a:lnTo>
                        <a:lnTo>
                          <a:pt x="167" y="79"/>
                        </a:lnTo>
                        <a:lnTo>
                          <a:pt x="159" y="76"/>
                        </a:lnTo>
                        <a:lnTo>
                          <a:pt x="152" y="71"/>
                        </a:lnTo>
                        <a:lnTo>
                          <a:pt x="142" y="65"/>
                        </a:lnTo>
                        <a:lnTo>
                          <a:pt x="135" y="58"/>
                        </a:lnTo>
                        <a:lnTo>
                          <a:pt x="129" y="51"/>
                        </a:lnTo>
                        <a:lnTo>
                          <a:pt x="124" y="46"/>
                        </a:lnTo>
                        <a:lnTo>
                          <a:pt x="120" y="40"/>
                        </a:lnTo>
                        <a:lnTo>
                          <a:pt x="115" y="33"/>
                        </a:lnTo>
                        <a:lnTo>
                          <a:pt x="109" y="26"/>
                        </a:lnTo>
                        <a:lnTo>
                          <a:pt x="103" y="21"/>
                        </a:lnTo>
                        <a:lnTo>
                          <a:pt x="97" y="16"/>
                        </a:lnTo>
                        <a:lnTo>
                          <a:pt x="90" y="12"/>
                        </a:lnTo>
                        <a:lnTo>
                          <a:pt x="83" y="8"/>
                        </a:lnTo>
                        <a:lnTo>
                          <a:pt x="77" y="5"/>
                        </a:lnTo>
                        <a:lnTo>
                          <a:pt x="68" y="3"/>
                        </a:lnTo>
                        <a:lnTo>
                          <a:pt x="62" y="2"/>
                        </a:lnTo>
                        <a:lnTo>
                          <a:pt x="55" y="0"/>
                        </a:lnTo>
                        <a:lnTo>
                          <a:pt x="47" y="1"/>
                        </a:lnTo>
                        <a:lnTo>
                          <a:pt x="37" y="2"/>
                        </a:lnTo>
                        <a:lnTo>
                          <a:pt x="29" y="2"/>
                        </a:lnTo>
                        <a:lnTo>
                          <a:pt x="22" y="4"/>
                        </a:lnTo>
                        <a:lnTo>
                          <a:pt x="16" y="6"/>
                        </a:lnTo>
                        <a:lnTo>
                          <a:pt x="9" y="11"/>
                        </a:lnTo>
                        <a:lnTo>
                          <a:pt x="4" y="14"/>
                        </a:lnTo>
                        <a:lnTo>
                          <a:pt x="0" y="16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74807" name="Group 55"/>
                <p:cNvGrpSpPr>
                  <a:grpSpLocks/>
                </p:cNvGrpSpPr>
                <p:nvPr/>
              </p:nvGrpSpPr>
              <p:grpSpPr bwMode="auto">
                <a:xfrm>
                  <a:off x="4466" y="3495"/>
                  <a:ext cx="572" cy="86"/>
                  <a:chOff x="4466" y="3495"/>
                  <a:chExt cx="572" cy="86"/>
                </a:xfrm>
              </p:grpSpPr>
              <p:sp>
                <p:nvSpPr>
                  <p:cNvPr id="74808" name="Freeform 56"/>
                  <p:cNvSpPr>
                    <a:spLocks/>
                  </p:cNvSpPr>
                  <p:nvPr/>
                </p:nvSpPr>
                <p:spPr bwMode="auto">
                  <a:xfrm>
                    <a:off x="4794" y="3496"/>
                    <a:ext cx="244" cy="85"/>
                  </a:xfrm>
                  <a:custGeom>
                    <a:avLst/>
                    <a:gdLst>
                      <a:gd name="T0" fmla="*/ 243 w 244"/>
                      <a:gd name="T1" fmla="*/ 67 h 85"/>
                      <a:gd name="T2" fmla="*/ 233 w 244"/>
                      <a:gd name="T3" fmla="*/ 74 h 85"/>
                      <a:gd name="T4" fmla="*/ 222 w 244"/>
                      <a:gd name="T5" fmla="*/ 79 h 85"/>
                      <a:gd name="T6" fmla="*/ 211 w 244"/>
                      <a:gd name="T7" fmla="*/ 81 h 85"/>
                      <a:gd name="T8" fmla="*/ 198 w 244"/>
                      <a:gd name="T9" fmla="*/ 84 h 85"/>
                      <a:gd name="T10" fmla="*/ 185 w 244"/>
                      <a:gd name="T11" fmla="*/ 84 h 85"/>
                      <a:gd name="T12" fmla="*/ 176 w 244"/>
                      <a:gd name="T13" fmla="*/ 81 h 85"/>
                      <a:gd name="T14" fmla="*/ 166 w 244"/>
                      <a:gd name="T15" fmla="*/ 79 h 85"/>
                      <a:gd name="T16" fmla="*/ 158 w 244"/>
                      <a:gd name="T17" fmla="*/ 75 h 85"/>
                      <a:gd name="T18" fmla="*/ 150 w 244"/>
                      <a:gd name="T19" fmla="*/ 71 h 85"/>
                      <a:gd name="T20" fmla="*/ 141 w 244"/>
                      <a:gd name="T21" fmla="*/ 65 h 85"/>
                      <a:gd name="T22" fmla="*/ 135 w 244"/>
                      <a:gd name="T23" fmla="*/ 58 h 85"/>
                      <a:gd name="T24" fmla="*/ 129 w 244"/>
                      <a:gd name="T25" fmla="*/ 51 h 85"/>
                      <a:gd name="T26" fmla="*/ 123 w 244"/>
                      <a:gd name="T27" fmla="*/ 45 h 85"/>
                      <a:gd name="T28" fmla="*/ 120 w 244"/>
                      <a:gd name="T29" fmla="*/ 39 h 85"/>
                      <a:gd name="T30" fmla="*/ 114 w 244"/>
                      <a:gd name="T31" fmla="*/ 33 h 85"/>
                      <a:gd name="T32" fmla="*/ 108 w 244"/>
                      <a:gd name="T33" fmla="*/ 26 h 85"/>
                      <a:gd name="T34" fmla="*/ 103 w 244"/>
                      <a:gd name="T35" fmla="*/ 21 h 85"/>
                      <a:gd name="T36" fmla="*/ 96 w 244"/>
                      <a:gd name="T37" fmla="*/ 15 h 85"/>
                      <a:gd name="T38" fmla="*/ 89 w 244"/>
                      <a:gd name="T39" fmla="*/ 12 h 85"/>
                      <a:gd name="T40" fmla="*/ 83 w 244"/>
                      <a:gd name="T41" fmla="*/ 8 h 85"/>
                      <a:gd name="T42" fmla="*/ 77 w 244"/>
                      <a:gd name="T43" fmla="*/ 5 h 85"/>
                      <a:gd name="T44" fmla="*/ 68 w 244"/>
                      <a:gd name="T45" fmla="*/ 3 h 85"/>
                      <a:gd name="T46" fmla="*/ 62 w 244"/>
                      <a:gd name="T47" fmla="*/ 1 h 85"/>
                      <a:gd name="T48" fmla="*/ 54 w 244"/>
                      <a:gd name="T49" fmla="*/ 0 h 85"/>
                      <a:gd name="T50" fmla="*/ 46 w 244"/>
                      <a:gd name="T51" fmla="*/ 0 h 85"/>
                      <a:gd name="T52" fmla="*/ 37 w 244"/>
                      <a:gd name="T53" fmla="*/ 2 h 85"/>
                      <a:gd name="T54" fmla="*/ 28 w 244"/>
                      <a:gd name="T55" fmla="*/ 2 h 85"/>
                      <a:gd name="T56" fmla="*/ 22 w 244"/>
                      <a:gd name="T57" fmla="*/ 4 h 85"/>
                      <a:gd name="T58" fmla="*/ 16 w 244"/>
                      <a:gd name="T59" fmla="*/ 6 h 85"/>
                      <a:gd name="T60" fmla="*/ 8 w 244"/>
                      <a:gd name="T61" fmla="*/ 9 h 85"/>
                      <a:gd name="T62" fmla="*/ 4 w 244"/>
                      <a:gd name="T63" fmla="*/ 13 h 85"/>
                      <a:gd name="T64" fmla="*/ 0 w 244"/>
                      <a:gd name="T65" fmla="*/ 15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4" h="85">
                        <a:moveTo>
                          <a:pt x="243" y="67"/>
                        </a:moveTo>
                        <a:lnTo>
                          <a:pt x="233" y="74"/>
                        </a:lnTo>
                        <a:lnTo>
                          <a:pt x="222" y="79"/>
                        </a:lnTo>
                        <a:lnTo>
                          <a:pt x="211" y="81"/>
                        </a:lnTo>
                        <a:lnTo>
                          <a:pt x="198" y="84"/>
                        </a:lnTo>
                        <a:lnTo>
                          <a:pt x="185" y="84"/>
                        </a:lnTo>
                        <a:lnTo>
                          <a:pt x="176" y="81"/>
                        </a:lnTo>
                        <a:lnTo>
                          <a:pt x="166" y="79"/>
                        </a:lnTo>
                        <a:lnTo>
                          <a:pt x="158" y="75"/>
                        </a:lnTo>
                        <a:lnTo>
                          <a:pt x="150" y="71"/>
                        </a:lnTo>
                        <a:lnTo>
                          <a:pt x="141" y="65"/>
                        </a:lnTo>
                        <a:lnTo>
                          <a:pt x="135" y="58"/>
                        </a:lnTo>
                        <a:lnTo>
                          <a:pt x="129" y="51"/>
                        </a:lnTo>
                        <a:lnTo>
                          <a:pt x="123" y="45"/>
                        </a:lnTo>
                        <a:lnTo>
                          <a:pt x="120" y="39"/>
                        </a:lnTo>
                        <a:lnTo>
                          <a:pt x="114" y="33"/>
                        </a:lnTo>
                        <a:lnTo>
                          <a:pt x="108" y="26"/>
                        </a:lnTo>
                        <a:lnTo>
                          <a:pt x="103" y="21"/>
                        </a:lnTo>
                        <a:lnTo>
                          <a:pt x="96" y="15"/>
                        </a:lnTo>
                        <a:lnTo>
                          <a:pt x="89" y="12"/>
                        </a:lnTo>
                        <a:lnTo>
                          <a:pt x="83" y="8"/>
                        </a:lnTo>
                        <a:lnTo>
                          <a:pt x="77" y="5"/>
                        </a:lnTo>
                        <a:lnTo>
                          <a:pt x="68" y="3"/>
                        </a:lnTo>
                        <a:lnTo>
                          <a:pt x="62" y="1"/>
                        </a:lnTo>
                        <a:lnTo>
                          <a:pt x="54" y="0"/>
                        </a:lnTo>
                        <a:lnTo>
                          <a:pt x="46" y="0"/>
                        </a:lnTo>
                        <a:lnTo>
                          <a:pt x="37" y="2"/>
                        </a:lnTo>
                        <a:lnTo>
                          <a:pt x="28" y="2"/>
                        </a:lnTo>
                        <a:lnTo>
                          <a:pt x="22" y="4"/>
                        </a:lnTo>
                        <a:lnTo>
                          <a:pt x="16" y="6"/>
                        </a:lnTo>
                        <a:lnTo>
                          <a:pt x="8" y="9"/>
                        </a:lnTo>
                        <a:lnTo>
                          <a:pt x="4" y="13"/>
                        </a:lnTo>
                        <a:lnTo>
                          <a:pt x="0" y="15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74809" name="Freeform 57"/>
                  <p:cNvSpPr>
                    <a:spLocks/>
                  </p:cNvSpPr>
                  <p:nvPr/>
                </p:nvSpPr>
                <p:spPr bwMode="auto">
                  <a:xfrm>
                    <a:off x="4629" y="3495"/>
                    <a:ext cx="245" cy="86"/>
                  </a:xfrm>
                  <a:custGeom>
                    <a:avLst/>
                    <a:gdLst>
                      <a:gd name="T0" fmla="*/ 244 w 245"/>
                      <a:gd name="T1" fmla="*/ 68 h 86"/>
                      <a:gd name="T2" fmla="*/ 234 w 245"/>
                      <a:gd name="T3" fmla="*/ 75 h 86"/>
                      <a:gd name="T4" fmla="*/ 223 w 245"/>
                      <a:gd name="T5" fmla="*/ 79 h 86"/>
                      <a:gd name="T6" fmla="*/ 212 w 245"/>
                      <a:gd name="T7" fmla="*/ 82 h 86"/>
                      <a:gd name="T8" fmla="*/ 200 w 245"/>
                      <a:gd name="T9" fmla="*/ 85 h 86"/>
                      <a:gd name="T10" fmla="*/ 185 w 245"/>
                      <a:gd name="T11" fmla="*/ 85 h 86"/>
                      <a:gd name="T12" fmla="*/ 177 w 245"/>
                      <a:gd name="T13" fmla="*/ 82 h 86"/>
                      <a:gd name="T14" fmla="*/ 167 w 245"/>
                      <a:gd name="T15" fmla="*/ 79 h 86"/>
                      <a:gd name="T16" fmla="*/ 158 w 245"/>
                      <a:gd name="T17" fmla="*/ 76 h 86"/>
                      <a:gd name="T18" fmla="*/ 151 w 245"/>
                      <a:gd name="T19" fmla="*/ 71 h 86"/>
                      <a:gd name="T20" fmla="*/ 142 w 245"/>
                      <a:gd name="T21" fmla="*/ 66 h 86"/>
                      <a:gd name="T22" fmla="*/ 136 w 245"/>
                      <a:gd name="T23" fmla="*/ 59 h 86"/>
                      <a:gd name="T24" fmla="*/ 130 w 245"/>
                      <a:gd name="T25" fmla="*/ 52 h 86"/>
                      <a:gd name="T26" fmla="*/ 125 w 245"/>
                      <a:gd name="T27" fmla="*/ 46 h 86"/>
                      <a:gd name="T28" fmla="*/ 120 w 245"/>
                      <a:gd name="T29" fmla="*/ 40 h 86"/>
                      <a:gd name="T30" fmla="*/ 114 w 245"/>
                      <a:gd name="T31" fmla="*/ 33 h 86"/>
                      <a:gd name="T32" fmla="*/ 108 w 245"/>
                      <a:gd name="T33" fmla="*/ 26 h 86"/>
                      <a:gd name="T34" fmla="*/ 104 w 245"/>
                      <a:gd name="T35" fmla="*/ 20 h 86"/>
                      <a:gd name="T36" fmla="*/ 97 w 245"/>
                      <a:gd name="T37" fmla="*/ 15 h 86"/>
                      <a:gd name="T38" fmla="*/ 90 w 245"/>
                      <a:gd name="T39" fmla="*/ 12 h 86"/>
                      <a:gd name="T40" fmla="*/ 84 w 245"/>
                      <a:gd name="T41" fmla="*/ 8 h 86"/>
                      <a:gd name="T42" fmla="*/ 78 w 245"/>
                      <a:gd name="T43" fmla="*/ 5 h 86"/>
                      <a:gd name="T44" fmla="*/ 68 w 245"/>
                      <a:gd name="T45" fmla="*/ 3 h 86"/>
                      <a:gd name="T46" fmla="*/ 62 w 245"/>
                      <a:gd name="T47" fmla="*/ 1 h 86"/>
                      <a:gd name="T48" fmla="*/ 54 w 245"/>
                      <a:gd name="T49" fmla="*/ 0 h 86"/>
                      <a:gd name="T50" fmla="*/ 46 w 245"/>
                      <a:gd name="T51" fmla="*/ 0 h 86"/>
                      <a:gd name="T52" fmla="*/ 37 w 245"/>
                      <a:gd name="T53" fmla="*/ 2 h 86"/>
                      <a:gd name="T54" fmla="*/ 28 w 245"/>
                      <a:gd name="T55" fmla="*/ 2 h 86"/>
                      <a:gd name="T56" fmla="*/ 22 w 245"/>
                      <a:gd name="T57" fmla="*/ 4 h 86"/>
                      <a:gd name="T58" fmla="*/ 16 w 245"/>
                      <a:gd name="T59" fmla="*/ 6 h 86"/>
                      <a:gd name="T60" fmla="*/ 8 w 245"/>
                      <a:gd name="T61" fmla="*/ 11 h 86"/>
                      <a:gd name="T62" fmla="*/ 4 w 245"/>
                      <a:gd name="T63" fmla="*/ 14 h 86"/>
                      <a:gd name="T64" fmla="*/ 0 w 245"/>
                      <a:gd name="T65" fmla="*/ 16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5" h="86">
                        <a:moveTo>
                          <a:pt x="244" y="68"/>
                        </a:moveTo>
                        <a:lnTo>
                          <a:pt x="234" y="75"/>
                        </a:lnTo>
                        <a:lnTo>
                          <a:pt x="223" y="79"/>
                        </a:lnTo>
                        <a:lnTo>
                          <a:pt x="212" y="82"/>
                        </a:lnTo>
                        <a:lnTo>
                          <a:pt x="200" y="85"/>
                        </a:lnTo>
                        <a:lnTo>
                          <a:pt x="185" y="85"/>
                        </a:lnTo>
                        <a:lnTo>
                          <a:pt x="177" y="82"/>
                        </a:lnTo>
                        <a:lnTo>
                          <a:pt x="167" y="79"/>
                        </a:lnTo>
                        <a:lnTo>
                          <a:pt x="158" y="76"/>
                        </a:lnTo>
                        <a:lnTo>
                          <a:pt x="151" y="71"/>
                        </a:lnTo>
                        <a:lnTo>
                          <a:pt x="142" y="66"/>
                        </a:lnTo>
                        <a:lnTo>
                          <a:pt x="136" y="59"/>
                        </a:lnTo>
                        <a:lnTo>
                          <a:pt x="130" y="52"/>
                        </a:lnTo>
                        <a:lnTo>
                          <a:pt x="125" y="46"/>
                        </a:lnTo>
                        <a:lnTo>
                          <a:pt x="120" y="40"/>
                        </a:lnTo>
                        <a:lnTo>
                          <a:pt x="114" y="33"/>
                        </a:lnTo>
                        <a:lnTo>
                          <a:pt x="108" y="26"/>
                        </a:lnTo>
                        <a:lnTo>
                          <a:pt x="104" y="20"/>
                        </a:lnTo>
                        <a:lnTo>
                          <a:pt x="97" y="15"/>
                        </a:lnTo>
                        <a:lnTo>
                          <a:pt x="90" y="12"/>
                        </a:lnTo>
                        <a:lnTo>
                          <a:pt x="84" y="8"/>
                        </a:lnTo>
                        <a:lnTo>
                          <a:pt x="78" y="5"/>
                        </a:lnTo>
                        <a:lnTo>
                          <a:pt x="68" y="3"/>
                        </a:lnTo>
                        <a:lnTo>
                          <a:pt x="62" y="1"/>
                        </a:lnTo>
                        <a:lnTo>
                          <a:pt x="54" y="0"/>
                        </a:lnTo>
                        <a:lnTo>
                          <a:pt x="46" y="0"/>
                        </a:lnTo>
                        <a:lnTo>
                          <a:pt x="37" y="2"/>
                        </a:lnTo>
                        <a:lnTo>
                          <a:pt x="28" y="2"/>
                        </a:lnTo>
                        <a:lnTo>
                          <a:pt x="22" y="4"/>
                        </a:lnTo>
                        <a:lnTo>
                          <a:pt x="16" y="6"/>
                        </a:lnTo>
                        <a:lnTo>
                          <a:pt x="8" y="11"/>
                        </a:lnTo>
                        <a:lnTo>
                          <a:pt x="4" y="14"/>
                        </a:lnTo>
                        <a:lnTo>
                          <a:pt x="0" y="16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74810" name="Freeform 58"/>
                  <p:cNvSpPr>
                    <a:spLocks/>
                  </p:cNvSpPr>
                  <p:nvPr/>
                </p:nvSpPr>
                <p:spPr bwMode="auto">
                  <a:xfrm>
                    <a:off x="4466" y="3496"/>
                    <a:ext cx="245" cy="85"/>
                  </a:xfrm>
                  <a:custGeom>
                    <a:avLst/>
                    <a:gdLst>
                      <a:gd name="T0" fmla="*/ 244 w 245"/>
                      <a:gd name="T1" fmla="*/ 68 h 85"/>
                      <a:gd name="T2" fmla="*/ 234 w 245"/>
                      <a:gd name="T3" fmla="*/ 75 h 85"/>
                      <a:gd name="T4" fmla="*/ 223 w 245"/>
                      <a:gd name="T5" fmla="*/ 79 h 85"/>
                      <a:gd name="T6" fmla="*/ 212 w 245"/>
                      <a:gd name="T7" fmla="*/ 82 h 85"/>
                      <a:gd name="T8" fmla="*/ 200 w 245"/>
                      <a:gd name="T9" fmla="*/ 84 h 85"/>
                      <a:gd name="T10" fmla="*/ 185 w 245"/>
                      <a:gd name="T11" fmla="*/ 84 h 85"/>
                      <a:gd name="T12" fmla="*/ 177 w 245"/>
                      <a:gd name="T13" fmla="*/ 81 h 85"/>
                      <a:gd name="T14" fmla="*/ 167 w 245"/>
                      <a:gd name="T15" fmla="*/ 79 h 85"/>
                      <a:gd name="T16" fmla="*/ 158 w 245"/>
                      <a:gd name="T17" fmla="*/ 76 h 85"/>
                      <a:gd name="T18" fmla="*/ 151 w 245"/>
                      <a:gd name="T19" fmla="*/ 71 h 85"/>
                      <a:gd name="T20" fmla="*/ 142 w 245"/>
                      <a:gd name="T21" fmla="*/ 65 h 85"/>
                      <a:gd name="T22" fmla="*/ 136 w 245"/>
                      <a:gd name="T23" fmla="*/ 58 h 85"/>
                      <a:gd name="T24" fmla="*/ 130 w 245"/>
                      <a:gd name="T25" fmla="*/ 51 h 85"/>
                      <a:gd name="T26" fmla="*/ 125 w 245"/>
                      <a:gd name="T27" fmla="*/ 46 h 85"/>
                      <a:gd name="T28" fmla="*/ 120 w 245"/>
                      <a:gd name="T29" fmla="*/ 40 h 85"/>
                      <a:gd name="T30" fmla="*/ 114 w 245"/>
                      <a:gd name="T31" fmla="*/ 33 h 85"/>
                      <a:gd name="T32" fmla="*/ 110 w 245"/>
                      <a:gd name="T33" fmla="*/ 26 h 85"/>
                      <a:gd name="T34" fmla="*/ 104 w 245"/>
                      <a:gd name="T35" fmla="*/ 21 h 85"/>
                      <a:gd name="T36" fmla="*/ 98 w 245"/>
                      <a:gd name="T37" fmla="*/ 16 h 85"/>
                      <a:gd name="T38" fmla="*/ 90 w 245"/>
                      <a:gd name="T39" fmla="*/ 12 h 85"/>
                      <a:gd name="T40" fmla="*/ 84 w 245"/>
                      <a:gd name="T41" fmla="*/ 8 h 85"/>
                      <a:gd name="T42" fmla="*/ 78 w 245"/>
                      <a:gd name="T43" fmla="*/ 5 h 85"/>
                      <a:gd name="T44" fmla="*/ 68 w 245"/>
                      <a:gd name="T45" fmla="*/ 3 h 85"/>
                      <a:gd name="T46" fmla="*/ 62 w 245"/>
                      <a:gd name="T47" fmla="*/ 2 h 85"/>
                      <a:gd name="T48" fmla="*/ 54 w 245"/>
                      <a:gd name="T49" fmla="*/ 0 h 85"/>
                      <a:gd name="T50" fmla="*/ 46 w 245"/>
                      <a:gd name="T51" fmla="*/ 1 h 85"/>
                      <a:gd name="T52" fmla="*/ 37 w 245"/>
                      <a:gd name="T53" fmla="*/ 2 h 85"/>
                      <a:gd name="T54" fmla="*/ 28 w 245"/>
                      <a:gd name="T55" fmla="*/ 2 h 85"/>
                      <a:gd name="T56" fmla="*/ 22 w 245"/>
                      <a:gd name="T57" fmla="*/ 4 h 85"/>
                      <a:gd name="T58" fmla="*/ 16 w 245"/>
                      <a:gd name="T59" fmla="*/ 6 h 85"/>
                      <a:gd name="T60" fmla="*/ 9 w 245"/>
                      <a:gd name="T61" fmla="*/ 11 h 85"/>
                      <a:gd name="T62" fmla="*/ 4 w 245"/>
                      <a:gd name="T63" fmla="*/ 14 h 85"/>
                      <a:gd name="T64" fmla="*/ 0 w 245"/>
                      <a:gd name="T65" fmla="*/ 16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5" h="85">
                        <a:moveTo>
                          <a:pt x="244" y="68"/>
                        </a:moveTo>
                        <a:lnTo>
                          <a:pt x="234" y="75"/>
                        </a:lnTo>
                        <a:lnTo>
                          <a:pt x="223" y="79"/>
                        </a:lnTo>
                        <a:lnTo>
                          <a:pt x="212" y="82"/>
                        </a:lnTo>
                        <a:lnTo>
                          <a:pt x="200" y="84"/>
                        </a:lnTo>
                        <a:lnTo>
                          <a:pt x="185" y="84"/>
                        </a:lnTo>
                        <a:lnTo>
                          <a:pt x="177" y="81"/>
                        </a:lnTo>
                        <a:lnTo>
                          <a:pt x="167" y="79"/>
                        </a:lnTo>
                        <a:lnTo>
                          <a:pt x="158" y="76"/>
                        </a:lnTo>
                        <a:lnTo>
                          <a:pt x="151" y="71"/>
                        </a:lnTo>
                        <a:lnTo>
                          <a:pt x="142" y="65"/>
                        </a:lnTo>
                        <a:lnTo>
                          <a:pt x="136" y="58"/>
                        </a:lnTo>
                        <a:lnTo>
                          <a:pt x="130" y="51"/>
                        </a:lnTo>
                        <a:lnTo>
                          <a:pt x="125" y="46"/>
                        </a:lnTo>
                        <a:lnTo>
                          <a:pt x="120" y="40"/>
                        </a:lnTo>
                        <a:lnTo>
                          <a:pt x="114" y="33"/>
                        </a:lnTo>
                        <a:lnTo>
                          <a:pt x="110" y="26"/>
                        </a:lnTo>
                        <a:lnTo>
                          <a:pt x="104" y="21"/>
                        </a:lnTo>
                        <a:lnTo>
                          <a:pt x="98" y="16"/>
                        </a:lnTo>
                        <a:lnTo>
                          <a:pt x="90" y="12"/>
                        </a:lnTo>
                        <a:lnTo>
                          <a:pt x="84" y="8"/>
                        </a:lnTo>
                        <a:lnTo>
                          <a:pt x="78" y="5"/>
                        </a:lnTo>
                        <a:lnTo>
                          <a:pt x="68" y="3"/>
                        </a:lnTo>
                        <a:lnTo>
                          <a:pt x="62" y="2"/>
                        </a:lnTo>
                        <a:lnTo>
                          <a:pt x="54" y="0"/>
                        </a:lnTo>
                        <a:lnTo>
                          <a:pt x="46" y="1"/>
                        </a:lnTo>
                        <a:lnTo>
                          <a:pt x="37" y="2"/>
                        </a:lnTo>
                        <a:lnTo>
                          <a:pt x="28" y="2"/>
                        </a:lnTo>
                        <a:lnTo>
                          <a:pt x="22" y="4"/>
                        </a:lnTo>
                        <a:lnTo>
                          <a:pt x="16" y="6"/>
                        </a:lnTo>
                        <a:lnTo>
                          <a:pt x="9" y="11"/>
                        </a:lnTo>
                        <a:lnTo>
                          <a:pt x="4" y="14"/>
                        </a:lnTo>
                        <a:lnTo>
                          <a:pt x="0" y="16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74811" name="Group 59"/>
                <p:cNvGrpSpPr>
                  <a:grpSpLocks/>
                </p:cNvGrpSpPr>
                <p:nvPr/>
              </p:nvGrpSpPr>
              <p:grpSpPr bwMode="auto">
                <a:xfrm>
                  <a:off x="3977" y="3495"/>
                  <a:ext cx="572" cy="86"/>
                  <a:chOff x="3977" y="3495"/>
                  <a:chExt cx="572" cy="86"/>
                </a:xfrm>
              </p:grpSpPr>
              <p:sp>
                <p:nvSpPr>
                  <p:cNvPr id="74812" name="Freeform 60"/>
                  <p:cNvSpPr>
                    <a:spLocks/>
                  </p:cNvSpPr>
                  <p:nvPr/>
                </p:nvSpPr>
                <p:spPr bwMode="auto">
                  <a:xfrm>
                    <a:off x="4306" y="3496"/>
                    <a:ext cx="243" cy="85"/>
                  </a:xfrm>
                  <a:custGeom>
                    <a:avLst/>
                    <a:gdLst>
                      <a:gd name="T0" fmla="*/ 242 w 243"/>
                      <a:gd name="T1" fmla="*/ 67 h 85"/>
                      <a:gd name="T2" fmla="*/ 232 w 243"/>
                      <a:gd name="T3" fmla="*/ 74 h 85"/>
                      <a:gd name="T4" fmla="*/ 221 w 243"/>
                      <a:gd name="T5" fmla="*/ 79 h 85"/>
                      <a:gd name="T6" fmla="*/ 210 w 243"/>
                      <a:gd name="T7" fmla="*/ 81 h 85"/>
                      <a:gd name="T8" fmla="*/ 198 w 243"/>
                      <a:gd name="T9" fmla="*/ 84 h 85"/>
                      <a:gd name="T10" fmla="*/ 185 w 243"/>
                      <a:gd name="T11" fmla="*/ 84 h 85"/>
                      <a:gd name="T12" fmla="*/ 175 w 243"/>
                      <a:gd name="T13" fmla="*/ 81 h 85"/>
                      <a:gd name="T14" fmla="*/ 165 w 243"/>
                      <a:gd name="T15" fmla="*/ 79 h 85"/>
                      <a:gd name="T16" fmla="*/ 158 w 243"/>
                      <a:gd name="T17" fmla="*/ 75 h 85"/>
                      <a:gd name="T18" fmla="*/ 149 w 243"/>
                      <a:gd name="T19" fmla="*/ 71 h 85"/>
                      <a:gd name="T20" fmla="*/ 140 w 243"/>
                      <a:gd name="T21" fmla="*/ 65 h 85"/>
                      <a:gd name="T22" fmla="*/ 134 w 243"/>
                      <a:gd name="T23" fmla="*/ 58 h 85"/>
                      <a:gd name="T24" fmla="*/ 128 w 243"/>
                      <a:gd name="T25" fmla="*/ 51 h 85"/>
                      <a:gd name="T26" fmla="*/ 123 w 243"/>
                      <a:gd name="T27" fmla="*/ 45 h 85"/>
                      <a:gd name="T28" fmla="*/ 119 w 243"/>
                      <a:gd name="T29" fmla="*/ 39 h 85"/>
                      <a:gd name="T30" fmla="*/ 114 w 243"/>
                      <a:gd name="T31" fmla="*/ 33 h 85"/>
                      <a:gd name="T32" fmla="*/ 108 w 243"/>
                      <a:gd name="T33" fmla="*/ 26 h 85"/>
                      <a:gd name="T34" fmla="*/ 102 w 243"/>
                      <a:gd name="T35" fmla="*/ 21 h 85"/>
                      <a:gd name="T36" fmla="*/ 96 w 243"/>
                      <a:gd name="T37" fmla="*/ 15 h 85"/>
                      <a:gd name="T38" fmla="*/ 89 w 243"/>
                      <a:gd name="T39" fmla="*/ 12 h 85"/>
                      <a:gd name="T40" fmla="*/ 83 w 243"/>
                      <a:gd name="T41" fmla="*/ 8 h 85"/>
                      <a:gd name="T42" fmla="*/ 76 w 243"/>
                      <a:gd name="T43" fmla="*/ 5 h 85"/>
                      <a:gd name="T44" fmla="*/ 68 w 243"/>
                      <a:gd name="T45" fmla="*/ 3 h 85"/>
                      <a:gd name="T46" fmla="*/ 62 w 243"/>
                      <a:gd name="T47" fmla="*/ 1 h 85"/>
                      <a:gd name="T48" fmla="*/ 54 w 243"/>
                      <a:gd name="T49" fmla="*/ 0 h 85"/>
                      <a:gd name="T50" fmla="*/ 46 w 243"/>
                      <a:gd name="T51" fmla="*/ 0 h 85"/>
                      <a:gd name="T52" fmla="*/ 36 w 243"/>
                      <a:gd name="T53" fmla="*/ 2 h 85"/>
                      <a:gd name="T54" fmla="*/ 28 w 243"/>
                      <a:gd name="T55" fmla="*/ 2 h 85"/>
                      <a:gd name="T56" fmla="*/ 22 w 243"/>
                      <a:gd name="T57" fmla="*/ 4 h 85"/>
                      <a:gd name="T58" fmla="*/ 16 w 243"/>
                      <a:gd name="T59" fmla="*/ 6 h 85"/>
                      <a:gd name="T60" fmla="*/ 8 w 243"/>
                      <a:gd name="T61" fmla="*/ 9 h 85"/>
                      <a:gd name="T62" fmla="*/ 4 w 243"/>
                      <a:gd name="T63" fmla="*/ 13 h 85"/>
                      <a:gd name="T64" fmla="*/ 0 w 243"/>
                      <a:gd name="T65" fmla="*/ 15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3" h="85">
                        <a:moveTo>
                          <a:pt x="242" y="67"/>
                        </a:moveTo>
                        <a:lnTo>
                          <a:pt x="232" y="74"/>
                        </a:lnTo>
                        <a:lnTo>
                          <a:pt x="221" y="79"/>
                        </a:lnTo>
                        <a:lnTo>
                          <a:pt x="210" y="81"/>
                        </a:lnTo>
                        <a:lnTo>
                          <a:pt x="198" y="84"/>
                        </a:lnTo>
                        <a:lnTo>
                          <a:pt x="185" y="84"/>
                        </a:lnTo>
                        <a:lnTo>
                          <a:pt x="175" y="81"/>
                        </a:lnTo>
                        <a:lnTo>
                          <a:pt x="165" y="79"/>
                        </a:lnTo>
                        <a:lnTo>
                          <a:pt x="158" y="75"/>
                        </a:lnTo>
                        <a:lnTo>
                          <a:pt x="149" y="71"/>
                        </a:lnTo>
                        <a:lnTo>
                          <a:pt x="140" y="65"/>
                        </a:lnTo>
                        <a:lnTo>
                          <a:pt x="134" y="58"/>
                        </a:lnTo>
                        <a:lnTo>
                          <a:pt x="128" y="51"/>
                        </a:lnTo>
                        <a:lnTo>
                          <a:pt x="123" y="45"/>
                        </a:lnTo>
                        <a:lnTo>
                          <a:pt x="119" y="39"/>
                        </a:lnTo>
                        <a:lnTo>
                          <a:pt x="114" y="33"/>
                        </a:lnTo>
                        <a:lnTo>
                          <a:pt x="108" y="26"/>
                        </a:lnTo>
                        <a:lnTo>
                          <a:pt x="102" y="21"/>
                        </a:lnTo>
                        <a:lnTo>
                          <a:pt x="96" y="15"/>
                        </a:lnTo>
                        <a:lnTo>
                          <a:pt x="89" y="12"/>
                        </a:lnTo>
                        <a:lnTo>
                          <a:pt x="83" y="8"/>
                        </a:lnTo>
                        <a:lnTo>
                          <a:pt x="76" y="5"/>
                        </a:lnTo>
                        <a:lnTo>
                          <a:pt x="68" y="3"/>
                        </a:lnTo>
                        <a:lnTo>
                          <a:pt x="62" y="1"/>
                        </a:lnTo>
                        <a:lnTo>
                          <a:pt x="54" y="0"/>
                        </a:lnTo>
                        <a:lnTo>
                          <a:pt x="46" y="0"/>
                        </a:lnTo>
                        <a:lnTo>
                          <a:pt x="36" y="2"/>
                        </a:lnTo>
                        <a:lnTo>
                          <a:pt x="28" y="2"/>
                        </a:lnTo>
                        <a:lnTo>
                          <a:pt x="22" y="4"/>
                        </a:lnTo>
                        <a:lnTo>
                          <a:pt x="16" y="6"/>
                        </a:lnTo>
                        <a:lnTo>
                          <a:pt x="8" y="9"/>
                        </a:lnTo>
                        <a:lnTo>
                          <a:pt x="4" y="13"/>
                        </a:lnTo>
                        <a:lnTo>
                          <a:pt x="0" y="15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74813" name="Freeform 61"/>
                  <p:cNvSpPr>
                    <a:spLocks/>
                  </p:cNvSpPr>
                  <p:nvPr/>
                </p:nvSpPr>
                <p:spPr bwMode="auto">
                  <a:xfrm>
                    <a:off x="4139" y="3495"/>
                    <a:ext cx="246" cy="86"/>
                  </a:xfrm>
                  <a:custGeom>
                    <a:avLst/>
                    <a:gdLst>
                      <a:gd name="T0" fmla="*/ 245 w 246"/>
                      <a:gd name="T1" fmla="*/ 68 h 86"/>
                      <a:gd name="T2" fmla="*/ 235 w 246"/>
                      <a:gd name="T3" fmla="*/ 75 h 86"/>
                      <a:gd name="T4" fmla="*/ 224 w 246"/>
                      <a:gd name="T5" fmla="*/ 79 h 86"/>
                      <a:gd name="T6" fmla="*/ 213 w 246"/>
                      <a:gd name="T7" fmla="*/ 82 h 86"/>
                      <a:gd name="T8" fmla="*/ 200 w 246"/>
                      <a:gd name="T9" fmla="*/ 85 h 86"/>
                      <a:gd name="T10" fmla="*/ 187 w 246"/>
                      <a:gd name="T11" fmla="*/ 85 h 86"/>
                      <a:gd name="T12" fmla="*/ 177 w 246"/>
                      <a:gd name="T13" fmla="*/ 82 h 86"/>
                      <a:gd name="T14" fmla="*/ 168 w 246"/>
                      <a:gd name="T15" fmla="*/ 79 h 86"/>
                      <a:gd name="T16" fmla="*/ 159 w 246"/>
                      <a:gd name="T17" fmla="*/ 76 h 86"/>
                      <a:gd name="T18" fmla="*/ 152 w 246"/>
                      <a:gd name="T19" fmla="*/ 71 h 86"/>
                      <a:gd name="T20" fmla="*/ 143 w 246"/>
                      <a:gd name="T21" fmla="*/ 66 h 86"/>
                      <a:gd name="T22" fmla="*/ 136 w 246"/>
                      <a:gd name="T23" fmla="*/ 59 h 86"/>
                      <a:gd name="T24" fmla="*/ 130 w 246"/>
                      <a:gd name="T25" fmla="*/ 52 h 86"/>
                      <a:gd name="T26" fmla="*/ 125 w 246"/>
                      <a:gd name="T27" fmla="*/ 46 h 86"/>
                      <a:gd name="T28" fmla="*/ 120 w 246"/>
                      <a:gd name="T29" fmla="*/ 40 h 86"/>
                      <a:gd name="T30" fmla="*/ 115 w 246"/>
                      <a:gd name="T31" fmla="*/ 33 h 86"/>
                      <a:gd name="T32" fmla="*/ 110 w 246"/>
                      <a:gd name="T33" fmla="*/ 26 h 86"/>
                      <a:gd name="T34" fmla="*/ 104 w 246"/>
                      <a:gd name="T35" fmla="*/ 20 h 86"/>
                      <a:gd name="T36" fmla="*/ 98 w 246"/>
                      <a:gd name="T37" fmla="*/ 15 h 86"/>
                      <a:gd name="T38" fmla="*/ 91 w 246"/>
                      <a:gd name="T39" fmla="*/ 12 h 86"/>
                      <a:gd name="T40" fmla="*/ 84 w 246"/>
                      <a:gd name="T41" fmla="*/ 8 h 86"/>
                      <a:gd name="T42" fmla="*/ 78 w 246"/>
                      <a:gd name="T43" fmla="*/ 5 h 86"/>
                      <a:gd name="T44" fmla="*/ 69 w 246"/>
                      <a:gd name="T45" fmla="*/ 3 h 86"/>
                      <a:gd name="T46" fmla="*/ 62 w 246"/>
                      <a:gd name="T47" fmla="*/ 1 h 86"/>
                      <a:gd name="T48" fmla="*/ 54 w 246"/>
                      <a:gd name="T49" fmla="*/ 0 h 86"/>
                      <a:gd name="T50" fmla="*/ 46 w 246"/>
                      <a:gd name="T51" fmla="*/ 0 h 86"/>
                      <a:gd name="T52" fmla="*/ 37 w 246"/>
                      <a:gd name="T53" fmla="*/ 2 h 86"/>
                      <a:gd name="T54" fmla="*/ 28 w 246"/>
                      <a:gd name="T55" fmla="*/ 2 h 86"/>
                      <a:gd name="T56" fmla="*/ 22 w 246"/>
                      <a:gd name="T57" fmla="*/ 4 h 86"/>
                      <a:gd name="T58" fmla="*/ 16 w 246"/>
                      <a:gd name="T59" fmla="*/ 6 h 86"/>
                      <a:gd name="T60" fmla="*/ 9 w 246"/>
                      <a:gd name="T61" fmla="*/ 11 h 86"/>
                      <a:gd name="T62" fmla="*/ 4 w 246"/>
                      <a:gd name="T63" fmla="*/ 14 h 86"/>
                      <a:gd name="T64" fmla="*/ 0 w 246"/>
                      <a:gd name="T65" fmla="*/ 16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6" h="86">
                        <a:moveTo>
                          <a:pt x="245" y="68"/>
                        </a:moveTo>
                        <a:lnTo>
                          <a:pt x="235" y="75"/>
                        </a:lnTo>
                        <a:lnTo>
                          <a:pt x="224" y="79"/>
                        </a:lnTo>
                        <a:lnTo>
                          <a:pt x="213" y="82"/>
                        </a:lnTo>
                        <a:lnTo>
                          <a:pt x="200" y="85"/>
                        </a:lnTo>
                        <a:lnTo>
                          <a:pt x="187" y="85"/>
                        </a:lnTo>
                        <a:lnTo>
                          <a:pt x="177" y="82"/>
                        </a:lnTo>
                        <a:lnTo>
                          <a:pt x="168" y="79"/>
                        </a:lnTo>
                        <a:lnTo>
                          <a:pt x="159" y="76"/>
                        </a:lnTo>
                        <a:lnTo>
                          <a:pt x="152" y="71"/>
                        </a:lnTo>
                        <a:lnTo>
                          <a:pt x="143" y="66"/>
                        </a:lnTo>
                        <a:lnTo>
                          <a:pt x="136" y="59"/>
                        </a:lnTo>
                        <a:lnTo>
                          <a:pt x="130" y="52"/>
                        </a:lnTo>
                        <a:lnTo>
                          <a:pt x="125" y="46"/>
                        </a:lnTo>
                        <a:lnTo>
                          <a:pt x="120" y="40"/>
                        </a:lnTo>
                        <a:lnTo>
                          <a:pt x="115" y="33"/>
                        </a:lnTo>
                        <a:lnTo>
                          <a:pt x="110" y="26"/>
                        </a:lnTo>
                        <a:lnTo>
                          <a:pt x="104" y="20"/>
                        </a:lnTo>
                        <a:lnTo>
                          <a:pt x="98" y="15"/>
                        </a:lnTo>
                        <a:lnTo>
                          <a:pt x="91" y="12"/>
                        </a:lnTo>
                        <a:lnTo>
                          <a:pt x="84" y="8"/>
                        </a:lnTo>
                        <a:lnTo>
                          <a:pt x="78" y="5"/>
                        </a:lnTo>
                        <a:lnTo>
                          <a:pt x="69" y="3"/>
                        </a:lnTo>
                        <a:lnTo>
                          <a:pt x="62" y="1"/>
                        </a:lnTo>
                        <a:lnTo>
                          <a:pt x="54" y="0"/>
                        </a:lnTo>
                        <a:lnTo>
                          <a:pt x="46" y="0"/>
                        </a:lnTo>
                        <a:lnTo>
                          <a:pt x="37" y="2"/>
                        </a:lnTo>
                        <a:lnTo>
                          <a:pt x="28" y="2"/>
                        </a:lnTo>
                        <a:lnTo>
                          <a:pt x="22" y="4"/>
                        </a:lnTo>
                        <a:lnTo>
                          <a:pt x="16" y="6"/>
                        </a:lnTo>
                        <a:lnTo>
                          <a:pt x="9" y="11"/>
                        </a:lnTo>
                        <a:lnTo>
                          <a:pt x="4" y="14"/>
                        </a:lnTo>
                        <a:lnTo>
                          <a:pt x="0" y="16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74814" name="Freeform 62"/>
                  <p:cNvSpPr>
                    <a:spLocks/>
                  </p:cNvSpPr>
                  <p:nvPr/>
                </p:nvSpPr>
                <p:spPr bwMode="auto">
                  <a:xfrm>
                    <a:off x="3977" y="3496"/>
                    <a:ext cx="245" cy="85"/>
                  </a:xfrm>
                  <a:custGeom>
                    <a:avLst/>
                    <a:gdLst>
                      <a:gd name="T0" fmla="*/ 244 w 245"/>
                      <a:gd name="T1" fmla="*/ 68 h 85"/>
                      <a:gd name="T2" fmla="*/ 234 w 245"/>
                      <a:gd name="T3" fmla="*/ 75 h 85"/>
                      <a:gd name="T4" fmla="*/ 223 w 245"/>
                      <a:gd name="T5" fmla="*/ 79 h 85"/>
                      <a:gd name="T6" fmla="*/ 212 w 245"/>
                      <a:gd name="T7" fmla="*/ 82 h 85"/>
                      <a:gd name="T8" fmla="*/ 200 w 245"/>
                      <a:gd name="T9" fmla="*/ 84 h 85"/>
                      <a:gd name="T10" fmla="*/ 185 w 245"/>
                      <a:gd name="T11" fmla="*/ 84 h 85"/>
                      <a:gd name="T12" fmla="*/ 177 w 245"/>
                      <a:gd name="T13" fmla="*/ 81 h 85"/>
                      <a:gd name="T14" fmla="*/ 167 w 245"/>
                      <a:gd name="T15" fmla="*/ 79 h 85"/>
                      <a:gd name="T16" fmla="*/ 158 w 245"/>
                      <a:gd name="T17" fmla="*/ 76 h 85"/>
                      <a:gd name="T18" fmla="*/ 151 w 245"/>
                      <a:gd name="T19" fmla="*/ 71 h 85"/>
                      <a:gd name="T20" fmla="*/ 142 w 245"/>
                      <a:gd name="T21" fmla="*/ 65 h 85"/>
                      <a:gd name="T22" fmla="*/ 136 w 245"/>
                      <a:gd name="T23" fmla="*/ 58 h 85"/>
                      <a:gd name="T24" fmla="*/ 130 w 245"/>
                      <a:gd name="T25" fmla="*/ 51 h 85"/>
                      <a:gd name="T26" fmla="*/ 125 w 245"/>
                      <a:gd name="T27" fmla="*/ 46 h 85"/>
                      <a:gd name="T28" fmla="*/ 120 w 245"/>
                      <a:gd name="T29" fmla="*/ 40 h 85"/>
                      <a:gd name="T30" fmla="*/ 114 w 245"/>
                      <a:gd name="T31" fmla="*/ 33 h 85"/>
                      <a:gd name="T32" fmla="*/ 110 w 245"/>
                      <a:gd name="T33" fmla="*/ 26 h 85"/>
                      <a:gd name="T34" fmla="*/ 104 w 245"/>
                      <a:gd name="T35" fmla="*/ 21 h 85"/>
                      <a:gd name="T36" fmla="*/ 98 w 245"/>
                      <a:gd name="T37" fmla="*/ 16 h 85"/>
                      <a:gd name="T38" fmla="*/ 90 w 245"/>
                      <a:gd name="T39" fmla="*/ 12 h 85"/>
                      <a:gd name="T40" fmla="*/ 84 w 245"/>
                      <a:gd name="T41" fmla="*/ 8 h 85"/>
                      <a:gd name="T42" fmla="*/ 78 w 245"/>
                      <a:gd name="T43" fmla="*/ 5 h 85"/>
                      <a:gd name="T44" fmla="*/ 68 w 245"/>
                      <a:gd name="T45" fmla="*/ 3 h 85"/>
                      <a:gd name="T46" fmla="*/ 62 w 245"/>
                      <a:gd name="T47" fmla="*/ 2 h 85"/>
                      <a:gd name="T48" fmla="*/ 54 w 245"/>
                      <a:gd name="T49" fmla="*/ 0 h 85"/>
                      <a:gd name="T50" fmla="*/ 46 w 245"/>
                      <a:gd name="T51" fmla="*/ 1 h 85"/>
                      <a:gd name="T52" fmla="*/ 37 w 245"/>
                      <a:gd name="T53" fmla="*/ 2 h 85"/>
                      <a:gd name="T54" fmla="*/ 28 w 245"/>
                      <a:gd name="T55" fmla="*/ 2 h 85"/>
                      <a:gd name="T56" fmla="*/ 22 w 245"/>
                      <a:gd name="T57" fmla="*/ 4 h 85"/>
                      <a:gd name="T58" fmla="*/ 16 w 245"/>
                      <a:gd name="T59" fmla="*/ 6 h 85"/>
                      <a:gd name="T60" fmla="*/ 9 w 245"/>
                      <a:gd name="T61" fmla="*/ 11 h 85"/>
                      <a:gd name="T62" fmla="*/ 4 w 245"/>
                      <a:gd name="T63" fmla="*/ 14 h 85"/>
                      <a:gd name="T64" fmla="*/ 0 w 245"/>
                      <a:gd name="T65" fmla="*/ 16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5" h="85">
                        <a:moveTo>
                          <a:pt x="244" y="68"/>
                        </a:moveTo>
                        <a:lnTo>
                          <a:pt x="234" y="75"/>
                        </a:lnTo>
                        <a:lnTo>
                          <a:pt x="223" y="79"/>
                        </a:lnTo>
                        <a:lnTo>
                          <a:pt x="212" y="82"/>
                        </a:lnTo>
                        <a:lnTo>
                          <a:pt x="200" y="84"/>
                        </a:lnTo>
                        <a:lnTo>
                          <a:pt x="185" y="84"/>
                        </a:lnTo>
                        <a:lnTo>
                          <a:pt x="177" y="81"/>
                        </a:lnTo>
                        <a:lnTo>
                          <a:pt x="167" y="79"/>
                        </a:lnTo>
                        <a:lnTo>
                          <a:pt x="158" y="76"/>
                        </a:lnTo>
                        <a:lnTo>
                          <a:pt x="151" y="71"/>
                        </a:lnTo>
                        <a:lnTo>
                          <a:pt x="142" y="65"/>
                        </a:lnTo>
                        <a:lnTo>
                          <a:pt x="136" y="58"/>
                        </a:lnTo>
                        <a:lnTo>
                          <a:pt x="130" y="51"/>
                        </a:lnTo>
                        <a:lnTo>
                          <a:pt x="125" y="46"/>
                        </a:lnTo>
                        <a:lnTo>
                          <a:pt x="120" y="40"/>
                        </a:lnTo>
                        <a:lnTo>
                          <a:pt x="114" y="33"/>
                        </a:lnTo>
                        <a:lnTo>
                          <a:pt x="110" y="26"/>
                        </a:lnTo>
                        <a:lnTo>
                          <a:pt x="104" y="21"/>
                        </a:lnTo>
                        <a:lnTo>
                          <a:pt x="98" y="16"/>
                        </a:lnTo>
                        <a:lnTo>
                          <a:pt x="90" y="12"/>
                        </a:lnTo>
                        <a:lnTo>
                          <a:pt x="84" y="8"/>
                        </a:lnTo>
                        <a:lnTo>
                          <a:pt x="78" y="5"/>
                        </a:lnTo>
                        <a:lnTo>
                          <a:pt x="68" y="3"/>
                        </a:lnTo>
                        <a:lnTo>
                          <a:pt x="62" y="2"/>
                        </a:lnTo>
                        <a:lnTo>
                          <a:pt x="54" y="0"/>
                        </a:lnTo>
                        <a:lnTo>
                          <a:pt x="46" y="1"/>
                        </a:lnTo>
                        <a:lnTo>
                          <a:pt x="37" y="2"/>
                        </a:lnTo>
                        <a:lnTo>
                          <a:pt x="28" y="2"/>
                        </a:lnTo>
                        <a:lnTo>
                          <a:pt x="22" y="4"/>
                        </a:lnTo>
                        <a:lnTo>
                          <a:pt x="16" y="6"/>
                        </a:lnTo>
                        <a:lnTo>
                          <a:pt x="9" y="11"/>
                        </a:lnTo>
                        <a:lnTo>
                          <a:pt x="4" y="14"/>
                        </a:lnTo>
                        <a:lnTo>
                          <a:pt x="0" y="16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74815" name="Group 63"/>
              <p:cNvGrpSpPr>
                <a:grpSpLocks/>
              </p:cNvGrpSpPr>
              <p:nvPr/>
            </p:nvGrpSpPr>
            <p:grpSpPr bwMode="auto">
              <a:xfrm>
                <a:off x="1034" y="3495"/>
                <a:ext cx="2044" cy="86"/>
                <a:chOff x="1034" y="3495"/>
                <a:chExt cx="2044" cy="86"/>
              </a:xfrm>
            </p:grpSpPr>
            <p:grpSp>
              <p:nvGrpSpPr>
                <p:cNvPr id="74816" name="Group 64"/>
                <p:cNvGrpSpPr>
                  <a:grpSpLocks/>
                </p:cNvGrpSpPr>
                <p:nvPr/>
              </p:nvGrpSpPr>
              <p:grpSpPr bwMode="auto">
                <a:xfrm>
                  <a:off x="1524" y="3495"/>
                  <a:ext cx="574" cy="86"/>
                  <a:chOff x="1524" y="3495"/>
                  <a:chExt cx="574" cy="86"/>
                </a:xfrm>
              </p:grpSpPr>
              <p:sp>
                <p:nvSpPr>
                  <p:cNvPr id="74817" name="Freeform 65"/>
                  <p:cNvSpPr>
                    <a:spLocks/>
                  </p:cNvSpPr>
                  <p:nvPr/>
                </p:nvSpPr>
                <p:spPr bwMode="auto">
                  <a:xfrm>
                    <a:off x="1851" y="3496"/>
                    <a:ext cx="247" cy="85"/>
                  </a:xfrm>
                  <a:custGeom>
                    <a:avLst/>
                    <a:gdLst>
                      <a:gd name="T0" fmla="*/ 246 w 247"/>
                      <a:gd name="T1" fmla="*/ 67 h 85"/>
                      <a:gd name="T2" fmla="*/ 236 w 247"/>
                      <a:gd name="T3" fmla="*/ 74 h 85"/>
                      <a:gd name="T4" fmla="*/ 225 w 247"/>
                      <a:gd name="T5" fmla="*/ 79 h 85"/>
                      <a:gd name="T6" fmla="*/ 212 w 247"/>
                      <a:gd name="T7" fmla="*/ 81 h 85"/>
                      <a:gd name="T8" fmla="*/ 201 w 247"/>
                      <a:gd name="T9" fmla="*/ 84 h 85"/>
                      <a:gd name="T10" fmla="*/ 188 w 247"/>
                      <a:gd name="T11" fmla="*/ 84 h 85"/>
                      <a:gd name="T12" fmla="*/ 178 w 247"/>
                      <a:gd name="T13" fmla="*/ 81 h 85"/>
                      <a:gd name="T14" fmla="*/ 167 w 247"/>
                      <a:gd name="T15" fmla="*/ 79 h 85"/>
                      <a:gd name="T16" fmla="*/ 160 w 247"/>
                      <a:gd name="T17" fmla="*/ 75 h 85"/>
                      <a:gd name="T18" fmla="*/ 152 w 247"/>
                      <a:gd name="T19" fmla="*/ 71 h 85"/>
                      <a:gd name="T20" fmla="*/ 143 w 247"/>
                      <a:gd name="T21" fmla="*/ 65 h 85"/>
                      <a:gd name="T22" fmla="*/ 137 w 247"/>
                      <a:gd name="T23" fmla="*/ 58 h 85"/>
                      <a:gd name="T24" fmla="*/ 131 w 247"/>
                      <a:gd name="T25" fmla="*/ 51 h 85"/>
                      <a:gd name="T26" fmla="*/ 126 w 247"/>
                      <a:gd name="T27" fmla="*/ 45 h 85"/>
                      <a:gd name="T28" fmla="*/ 121 w 247"/>
                      <a:gd name="T29" fmla="*/ 39 h 85"/>
                      <a:gd name="T30" fmla="*/ 115 w 247"/>
                      <a:gd name="T31" fmla="*/ 33 h 85"/>
                      <a:gd name="T32" fmla="*/ 109 w 247"/>
                      <a:gd name="T33" fmla="*/ 26 h 85"/>
                      <a:gd name="T34" fmla="*/ 105 w 247"/>
                      <a:gd name="T35" fmla="*/ 21 h 85"/>
                      <a:gd name="T36" fmla="*/ 98 w 247"/>
                      <a:gd name="T37" fmla="*/ 15 h 85"/>
                      <a:gd name="T38" fmla="*/ 91 w 247"/>
                      <a:gd name="T39" fmla="*/ 12 h 85"/>
                      <a:gd name="T40" fmla="*/ 85 w 247"/>
                      <a:gd name="T41" fmla="*/ 8 h 85"/>
                      <a:gd name="T42" fmla="*/ 78 w 247"/>
                      <a:gd name="T43" fmla="*/ 5 h 85"/>
                      <a:gd name="T44" fmla="*/ 69 w 247"/>
                      <a:gd name="T45" fmla="*/ 3 h 85"/>
                      <a:gd name="T46" fmla="*/ 62 w 247"/>
                      <a:gd name="T47" fmla="*/ 1 h 85"/>
                      <a:gd name="T48" fmla="*/ 55 w 247"/>
                      <a:gd name="T49" fmla="*/ 0 h 85"/>
                      <a:gd name="T50" fmla="*/ 46 w 247"/>
                      <a:gd name="T51" fmla="*/ 0 h 85"/>
                      <a:gd name="T52" fmla="*/ 37 w 247"/>
                      <a:gd name="T53" fmla="*/ 2 h 85"/>
                      <a:gd name="T54" fmla="*/ 28 w 247"/>
                      <a:gd name="T55" fmla="*/ 2 h 85"/>
                      <a:gd name="T56" fmla="*/ 22 w 247"/>
                      <a:gd name="T57" fmla="*/ 4 h 85"/>
                      <a:gd name="T58" fmla="*/ 16 w 247"/>
                      <a:gd name="T59" fmla="*/ 6 h 85"/>
                      <a:gd name="T60" fmla="*/ 9 w 247"/>
                      <a:gd name="T61" fmla="*/ 9 h 85"/>
                      <a:gd name="T62" fmla="*/ 4 w 247"/>
                      <a:gd name="T63" fmla="*/ 13 h 85"/>
                      <a:gd name="T64" fmla="*/ 0 w 247"/>
                      <a:gd name="T65" fmla="*/ 15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7" h="85">
                        <a:moveTo>
                          <a:pt x="246" y="67"/>
                        </a:moveTo>
                        <a:lnTo>
                          <a:pt x="236" y="74"/>
                        </a:lnTo>
                        <a:lnTo>
                          <a:pt x="225" y="79"/>
                        </a:lnTo>
                        <a:lnTo>
                          <a:pt x="212" y="81"/>
                        </a:lnTo>
                        <a:lnTo>
                          <a:pt x="201" y="84"/>
                        </a:lnTo>
                        <a:lnTo>
                          <a:pt x="188" y="84"/>
                        </a:lnTo>
                        <a:lnTo>
                          <a:pt x="178" y="81"/>
                        </a:lnTo>
                        <a:lnTo>
                          <a:pt x="167" y="79"/>
                        </a:lnTo>
                        <a:lnTo>
                          <a:pt x="160" y="75"/>
                        </a:lnTo>
                        <a:lnTo>
                          <a:pt x="152" y="71"/>
                        </a:lnTo>
                        <a:lnTo>
                          <a:pt x="143" y="65"/>
                        </a:lnTo>
                        <a:lnTo>
                          <a:pt x="137" y="58"/>
                        </a:lnTo>
                        <a:lnTo>
                          <a:pt x="131" y="51"/>
                        </a:lnTo>
                        <a:lnTo>
                          <a:pt x="126" y="45"/>
                        </a:lnTo>
                        <a:lnTo>
                          <a:pt x="121" y="39"/>
                        </a:lnTo>
                        <a:lnTo>
                          <a:pt x="115" y="33"/>
                        </a:lnTo>
                        <a:lnTo>
                          <a:pt x="109" y="26"/>
                        </a:lnTo>
                        <a:lnTo>
                          <a:pt x="105" y="21"/>
                        </a:lnTo>
                        <a:lnTo>
                          <a:pt x="98" y="15"/>
                        </a:lnTo>
                        <a:lnTo>
                          <a:pt x="91" y="12"/>
                        </a:lnTo>
                        <a:lnTo>
                          <a:pt x="85" y="8"/>
                        </a:lnTo>
                        <a:lnTo>
                          <a:pt x="78" y="5"/>
                        </a:lnTo>
                        <a:lnTo>
                          <a:pt x="69" y="3"/>
                        </a:lnTo>
                        <a:lnTo>
                          <a:pt x="62" y="1"/>
                        </a:lnTo>
                        <a:lnTo>
                          <a:pt x="55" y="0"/>
                        </a:lnTo>
                        <a:lnTo>
                          <a:pt x="46" y="0"/>
                        </a:lnTo>
                        <a:lnTo>
                          <a:pt x="37" y="2"/>
                        </a:lnTo>
                        <a:lnTo>
                          <a:pt x="28" y="2"/>
                        </a:lnTo>
                        <a:lnTo>
                          <a:pt x="22" y="4"/>
                        </a:lnTo>
                        <a:lnTo>
                          <a:pt x="16" y="6"/>
                        </a:lnTo>
                        <a:lnTo>
                          <a:pt x="9" y="9"/>
                        </a:lnTo>
                        <a:lnTo>
                          <a:pt x="4" y="13"/>
                        </a:lnTo>
                        <a:lnTo>
                          <a:pt x="0" y="15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74818" name="Freeform 66"/>
                  <p:cNvSpPr>
                    <a:spLocks/>
                  </p:cNvSpPr>
                  <p:nvPr/>
                </p:nvSpPr>
                <p:spPr bwMode="auto">
                  <a:xfrm>
                    <a:off x="1688" y="3495"/>
                    <a:ext cx="243" cy="86"/>
                  </a:xfrm>
                  <a:custGeom>
                    <a:avLst/>
                    <a:gdLst>
                      <a:gd name="T0" fmla="*/ 242 w 243"/>
                      <a:gd name="T1" fmla="*/ 68 h 86"/>
                      <a:gd name="T2" fmla="*/ 232 w 243"/>
                      <a:gd name="T3" fmla="*/ 75 h 86"/>
                      <a:gd name="T4" fmla="*/ 221 w 243"/>
                      <a:gd name="T5" fmla="*/ 79 h 86"/>
                      <a:gd name="T6" fmla="*/ 210 w 243"/>
                      <a:gd name="T7" fmla="*/ 82 h 86"/>
                      <a:gd name="T8" fmla="*/ 198 w 243"/>
                      <a:gd name="T9" fmla="*/ 85 h 86"/>
                      <a:gd name="T10" fmla="*/ 185 w 243"/>
                      <a:gd name="T11" fmla="*/ 85 h 86"/>
                      <a:gd name="T12" fmla="*/ 175 w 243"/>
                      <a:gd name="T13" fmla="*/ 82 h 86"/>
                      <a:gd name="T14" fmla="*/ 165 w 243"/>
                      <a:gd name="T15" fmla="*/ 79 h 86"/>
                      <a:gd name="T16" fmla="*/ 158 w 243"/>
                      <a:gd name="T17" fmla="*/ 76 h 86"/>
                      <a:gd name="T18" fmla="*/ 149 w 243"/>
                      <a:gd name="T19" fmla="*/ 71 h 86"/>
                      <a:gd name="T20" fmla="*/ 141 w 243"/>
                      <a:gd name="T21" fmla="*/ 66 h 86"/>
                      <a:gd name="T22" fmla="*/ 134 w 243"/>
                      <a:gd name="T23" fmla="*/ 59 h 86"/>
                      <a:gd name="T24" fmla="*/ 128 w 243"/>
                      <a:gd name="T25" fmla="*/ 52 h 86"/>
                      <a:gd name="T26" fmla="*/ 123 w 243"/>
                      <a:gd name="T27" fmla="*/ 46 h 86"/>
                      <a:gd name="T28" fmla="*/ 119 w 243"/>
                      <a:gd name="T29" fmla="*/ 40 h 86"/>
                      <a:gd name="T30" fmla="*/ 114 w 243"/>
                      <a:gd name="T31" fmla="*/ 33 h 86"/>
                      <a:gd name="T32" fmla="*/ 108 w 243"/>
                      <a:gd name="T33" fmla="*/ 26 h 86"/>
                      <a:gd name="T34" fmla="*/ 102 w 243"/>
                      <a:gd name="T35" fmla="*/ 20 h 86"/>
                      <a:gd name="T36" fmla="*/ 96 w 243"/>
                      <a:gd name="T37" fmla="*/ 15 h 86"/>
                      <a:gd name="T38" fmla="*/ 89 w 243"/>
                      <a:gd name="T39" fmla="*/ 12 h 86"/>
                      <a:gd name="T40" fmla="*/ 83 w 243"/>
                      <a:gd name="T41" fmla="*/ 8 h 86"/>
                      <a:gd name="T42" fmla="*/ 76 w 243"/>
                      <a:gd name="T43" fmla="*/ 5 h 86"/>
                      <a:gd name="T44" fmla="*/ 68 w 243"/>
                      <a:gd name="T45" fmla="*/ 3 h 86"/>
                      <a:gd name="T46" fmla="*/ 62 w 243"/>
                      <a:gd name="T47" fmla="*/ 1 h 86"/>
                      <a:gd name="T48" fmla="*/ 54 w 243"/>
                      <a:gd name="T49" fmla="*/ 0 h 86"/>
                      <a:gd name="T50" fmla="*/ 46 w 243"/>
                      <a:gd name="T51" fmla="*/ 0 h 86"/>
                      <a:gd name="T52" fmla="*/ 36 w 243"/>
                      <a:gd name="T53" fmla="*/ 2 h 86"/>
                      <a:gd name="T54" fmla="*/ 28 w 243"/>
                      <a:gd name="T55" fmla="*/ 2 h 86"/>
                      <a:gd name="T56" fmla="*/ 22 w 243"/>
                      <a:gd name="T57" fmla="*/ 4 h 86"/>
                      <a:gd name="T58" fmla="*/ 16 w 243"/>
                      <a:gd name="T59" fmla="*/ 6 h 86"/>
                      <a:gd name="T60" fmla="*/ 8 w 243"/>
                      <a:gd name="T61" fmla="*/ 11 h 86"/>
                      <a:gd name="T62" fmla="*/ 4 w 243"/>
                      <a:gd name="T63" fmla="*/ 14 h 86"/>
                      <a:gd name="T64" fmla="*/ 0 w 243"/>
                      <a:gd name="T65" fmla="*/ 16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3" h="86">
                        <a:moveTo>
                          <a:pt x="242" y="68"/>
                        </a:moveTo>
                        <a:lnTo>
                          <a:pt x="232" y="75"/>
                        </a:lnTo>
                        <a:lnTo>
                          <a:pt x="221" y="79"/>
                        </a:lnTo>
                        <a:lnTo>
                          <a:pt x="210" y="82"/>
                        </a:lnTo>
                        <a:lnTo>
                          <a:pt x="198" y="85"/>
                        </a:lnTo>
                        <a:lnTo>
                          <a:pt x="185" y="85"/>
                        </a:lnTo>
                        <a:lnTo>
                          <a:pt x="175" y="82"/>
                        </a:lnTo>
                        <a:lnTo>
                          <a:pt x="165" y="79"/>
                        </a:lnTo>
                        <a:lnTo>
                          <a:pt x="158" y="76"/>
                        </a:lnTo>
                        <a:lnTo>
                          <a:pt x="149" y="71"/>
                        </a:lnTo>
                        <a:lnTo>
                          <a:pt x="141" y="66"/>
                        </a:lnTo>
                        <a:lnTo>
                          <a:pt x="134" y="59"/>
                        </a:lnTo>
                        <a:lnTo>
                          <a:pt x="128" y="52"/>
                        </a:lnTo>
                        <a:lnTo>
                          <a:pt x="123" y="46"/>
                        </a:lnTo>
                        <a:lnTo>
                          <a:pt x="119" y="40"/>
                        </a:lnTo>
                        <a:lnTo>
                          <a:pt x="114" y="33"/>
                        </a:lnTo>
                        <a:lnTo>
                          <a:pt x="108" y="26"/>
                        </a:lnTo>
                        <a:lnTo>
                          <a:pt x="102" y="20"/>
                        </a:lnTo>
                        <a:lnTo>
                          <a:pt x="96" y="15"/>
                        </a:lnTo>
                        <a:lnTo>
                          <a:pt x="89" y="12"/>
                        </a:lnTo>
                        <a:lnTo>
                          <a:pt x="83" y="8"/>
                        </a:lnTo>
                        <a:lnTo>
                          <a:pt x="76" y="5"/>
                        </a:lnTo>
                        <a:lnTo>
                          <a:pt x="68" y="3"/>
                        </a:lnTo>
                        <a:lnTo>
                          <a:pt x="62" y="1"/>
                        </a:lnTo>
                        <a:lnTo>
                          <a:pt x="54" y="0"/>
                        </a:lnTo>
                        <a:lnTo>
                          <a:pt x="46" y="0"/>
                        </a:lnTo>
                        <a:lnTo>
                          <a:pt x="36" y="2"/>
                        </a:lnTo>
                        <a:lnTo>
                          <a:pt x="28" y="2"/>
                        </a:lnTo>
                        <a:lnTo>
                          <a:pt x="22" y="4"/>
                        </a:lnTo>
                        <a:lnTo>
                          <a:pt x="16" y="6"/>
                        </a:lnTo>
                        <a:lnTo>
                          <a:pt x="8" y="11"/>
                        </a:lnTo>
                        <a:lnTo>
                          <a:pt x="4" y="14"/>
                        </a:lnTo>
                        <a:lnTo>
                          <a:pt x="0" y="16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74819" name="Freeform 67"/>
                  <p:cNvSpPr>
                    <a:spLocks/>
                  </p:cNvSpPr>
                  <p:nvPr/>
                </p:nvSpPr>
                <p:spPr bwMode="auto">
                  <a:xfrm>
                    <a:off x="1524" y="3496"/>
                    <a:ext cx="243" cy="85"/>
                  </a:xfrm>
                  <a:custGeom>
                    <a:avLst/>
                    <a:gdLst>
                      <a:gd name="T0" fmla="*/ 242 w 243"/>
                      <a:gd name="T1" fmla="*/ 68 h 85"/>
                      <a:gd name="T2" fmla="*/ 232 w 243"/>
                      <a:gd name="T3" fmla="*/ 75 h 85"/>
                      <a:gd name="T4" fmla="*/ 221 w 243"/>
                      <a:gd name="T5" fmla="*/ 79 h 85"/>
                      <a:gd name="T6" fmla="*/ 210 w 243"/>
                      <a:gd name="T7" fmla="*/ 82 h 85"/>
                      <a:gd name="T8" fmla="*/ 198 w 243"/>
                      <a:gd name="T9" fmla="*/ 84 h 85"/>
                      <a:gd name="T10" fmla="*/ 185 w 243"/>
                      <a:gd name="T11" fmla="*/ 84 h 85"/>
                      <a:gd name="T12" fmla="*/ 175 w 243"/>
                      <a:gd name="T13" fmla="*/ 81 h 85"/>
                      <a:gd name="T14" fmla="*/ 165 w 243"/>
                      <a:gd name="T15" fmla="*/ 79 h 85"/>
                      <a:gd name="T16" fmla="*/ 158 w 243"/>
                      <a:gd name="T17" fmla="*/ 76 h 85"/>
                      <a:gd name="T18" fmla="*/ 149 w 243"/>
                      <a:gd name="T19" fmla="*/ 71 h 85"/>
                      <a:gd name="T20" fmla="*/ 141 w 243"/>
                      <a:gd name="T21" fmla="*/ 65 h 85"/>
                      <a:gd name="T22" fmla="*/ 134 w 243"/>
                      <a:gd name="T23" fmla="*/ 58 h 85"/>
                      <a:gd name="T24" fmla="*/ 128 w 243"/>
                      <a:gd name="T25" fmla="*/ 51 h 85"/>
                      <a:gd name="T26" fmla="*/ 123 w 243"/>
                      <a:gd name="T27" fmla="*/ 46 h 85"/>
                      <a:gd name="T28" fmla="*/ 119 w 243"/>
                      <a:gd name="T29" fmla="*/ 40 h 85"/>
                      <a:gd name="T30" fmla="*/ 114 w 243"/>
                      <a:gd name="T31" fmla="*/ 33 h 85"/>
                      <a:gd name="T32" fmla="*/ 108 w 243"/>
                      <a:gd name="T33" fmla="*/ 26 h 85"/>
                      <a:gd name="T34" fmla="*/ 103 w 243"/>
                      <a:gd name="T35" fmla="*/ 21 h 85"/>
                      <a:gd name="T36" fmla="*/ 96 w 243"/>
                      <a:gd name="T37" fmla="*/ 16 h 85"/>
                      <a:gd name="T38" fmla="*/ 89 w 243"/>
                      <a:gd name="T39" fmla="*/ 12 h 85"/>
                      <a:gd name="T40" fmla="*/ 83 w 243"/>
                      <a:gd name="T41" fmla="*/ 8 h 85"/>
                      <a:gd name="T42" fmla="*/ 76 w 243"/>
                      <a:gd name="T43" fmla="*/ 5 h 85"/>
                      <a:gd name="T44" fmla="*/ 68 w 243"/>
                      <a:gd name="T45" fmla="*/ 3 h 85"/>
                      <a:gd name="T46" fmla="*/ 62 w 243"/>
                      <a:gd name="T47" fmla="*/ 2 h 85"/>
                      <a:gd name="T48" fmla="*/ 54 w 243"/>
                      <a:gd name="T49" fmla="*/ 0 h 85"/>
                      <a:gd name="T50" fmla="*/ 46 w 243"/>
                      <a:gd name="T51" fmla="*/ 1 h 85"/>
                      <a:gd name="T52" fmla="*/ 37 w 243"/>
                      <a:gd name="T53" fmla="*/ 2 h 85"/>
                      <a:gd name="T54" fmla="*/ 28 w 243"/>
                      <a:gd name="T55" fmla="*/ 2 h 85"/>
                      <a:gd name="T56" fmla="*/ 22 w 243"/>
                      <a:gd name="T57" fmla="*/ 4 h 85"/>
                      <a:gd name="T58" fmla="*/ 16 w 243"/>
                      <a:gd name="T59" fmla="*/ 6 h 85"/>
                      <a:gd name="T60" fmla="*/ 9 w 243"/>
                      <a:gd name="T61" fmla="*/ 11 h 85"/>
                      <a:gd name="T62" fmla="*/ 4 w 243"/>
                      <a:gd name="T63" fmla="*/ 14 h 85"/>
                      <a:gd name="T64" fmla="*/ 0 w 243"/>
                      <a:gd name="T65" fmla="*/ 16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3" h="85">
                        <a:moveTo>
                          <a:pt x="242" y="68"/>
                        </a:moveTo>
                        <a:lnTo>
                          <a:pt x="232" y="75"/>
                        </a:lnTo>
                        <a:lnTo>
                          <a:pt x="221" y="79"/>
                        </a:lnTo>
                        <a:lnTo>
                          <a:pt x="210" y="82"/>
                        </a:lnTo>
                        <a:lnTo>
                          <a:pt x="198" y="84"/>
                        </a:lnTo>
                        <a:lnTo>
                          <a:pt x="185" y="84"/>
                        </a:lnTo>
                        <a:lnTo>
                          <a:pt x="175" y="81"/>
                        </a:lnTo>
                        <a:lnTo>
                          <a:pt x="165" y="79"/>
                        </a:lnTo>
                        <a:lnTo>
                          <a:pt x="158" y="76"/>
                        </a:lnTo>
                        <a:lnTo>
                          <a:pt x="149" y="71"/>
                        </a:lnTo>
                        <a:lnTo>
                          <a:pt x="141" y="65"/>
                        </a:lnTo>
                        <a:lnTo>
                          <a:pt x="134" y="58"/>
                        </a:lnTo>
                        <a:lnTo>
                          <a:pt x="128" y="51"/>
                        </a:lnTo>
                        <a:lnTo>
                          <a:pt x="123" y="46"/>
                        </a:lnTo>
                        <a:lnTo>
                          <a:pt x="119" y="40"/>
                        </a:lnTo>
                        <a:lnTo>
                          <a:pt x="114" y="33"/>
                        </a:lnTo>
                        <a:lnTo>
                          <a:pt x="108" y="26"/>
                        </a:lnTo>
                        <a:lnTo>
                          <a:pt x="103" y="21"/>
                        </a:lnTo>
                        <a:lnTo>
                          <a:pt x="96" y="16"/>
                        </a:lnTo>
                        <a:lnTo>
                          <a:pt x="89" y="12"/>
                        </a:lnTo>
                        <a:lnTo>
                          <a:pt x="83" y="8"/>
                        </a:lnTo>
                        <a:lnTo>
                          <a:pt x="76" y="5"/>
                        </a:lnTo>
                        <a:lnTo>
                          <a:pt x="68" y="3"/>
                        </a:lnTo>
                        <a:lnTo>
                          <a:pt x="62" y="2"/>
                        </a:lnTo>
                        <a:lnTo>
                          <a:pt x="54" y="0"/>
                        </a:lnTo>
                        <a:lnTo>
                          <a:pt x="46" y="1"/>
                        </a:lnTo>
                        <a:lnTo>
                          <a:pt x="37" y="2"/>
                        </a:lnTo>
                        <a:lnTo>
                          <a:pt x="28" y="2"/>
                        </a:lnTo>
                        <a:lnTo>
                          <a:pt x="22" y="4"/>
                        </a:lnTo>
                        <a:lnTo>
                          <a:pt x="16" y="6"/>
                        </a:lnTo>
                        <a:lnTo>
                          <a:pt x="9" y="11"/>
                        </a:lnTo>
                        <a:lnTo>
                          <a:pt x="4" y="14"/>
                        </a:lnTo>
                        <a:lnTo>
                          <a:pt x="0" y="16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74820" name="Group 68"/>
                <p:cNvGrpSpPr>
                  <a:grpSpLocks/>
                </p:cNvGrpSpPr>
                <p:nvPr/>
              </p:nvGrpSpPr>
              <p:grpSpPr bwMode="auto">
                <a:xfrm>
                  <a:off x="1034" y="3495"/>
                  <a:ext cx="573" cy="86"/>
                  <a:chOff x="1034" y="3495"/>
                  <a:chExt cx="573" cy="86"/>
                </a:xfrm>
              </p:grpSpPr>
              <p:sp>
                <p:nvSpPr>
                  <p:cNvPr id="74821" name="Freeform 69"/>
                  <p:cNvSpPr>
                    <a:spLocks/>
                  </p:cNvSpPr>
                  <p:nvPr/>
                </p:nvSpPr>
                <p:spPr bwMode="auto">
                  <a:xfrm>
                    <a:off x="1361" y="3496"/>
                    <a:ext cx="246" cy="85"/>
                  </a:xfrm>
                  <a:custGeom>
                    <a:avLst/>
                    <a:gdLst>
                      <a:gd name="T0" fmla="*/ 245 w 246"/>
                      <a:gd name="T1" fmla="*/ 67 h 85"/>
                      <a:gd name="T2" fmla="*/ 235 w 246"/>
                      <a:gd name="T3" fmla="*/ 74 h 85"/>
                      <a:gd name="T4" fmla="*/ 224 w 246"/>
                      <a:gd name="T5" fmla="*/ 79 h 85"/>
                      <a:gd name="T6" fmla="*/ 213 w 246"/>
                      <a:gd name="T7" fmla="*/ 81 h 85"/>
                      <a:gd name="T8" fmla="*/ 200 w 246"/>
                      <a:gd name="T9" fmla="*/ 84 h 85"/>
                      <a:gd name="T10" fmla="*/ 187 w 246"/>
                      <a:gd name="T11" fmla="*/ 84 h 85"/>
                      <a:gd name="T12" fmla="*/ 177 w 246"/>
                      <a:gd name="T13" fmla="*/ 81 h 85"/>
                      <a:gd name="T14" fmla="*/ 168 w 246"/>
                      <a:gd name="T15" fmla="*/ 79 h 85"/>
                      <a:gd name="T16" fmla="*/ 159 w 246"/>
                      <a:gd name="T17" fmla="*/ 75 h 85"/>
                      <a:gd name="T18" fmla="*/ 152 w 246"/>
                      <a:gd name="T19" fmla="*/ 71 h 85"/>
                      <a:gd name="T20" fmla="*/ 142 w 246"/>
                      <a:gd name="T21" fmla="*/ 65 h 85"/>
                      <a:gd name="T22" fmla="*/ 136 w 246"/>
                      <a:gd name="T23" fmla="*/ 58 h 85"/>
                      <a:gd name="T24" fmla="*/ 130 w 246"/>
                      <a:gd name="T25" fmla="*/ 51 h 85"/>
                      <a:gd name="T26" fmla="*/ 125 w 246"/>
                      <a:gd name="T27" fmla="*/ 45 h 85"/>
                      <a:gd name="T28" fmla="*/ 120 w 246"/>
                      <a:gd name="T29" fmla="*/ 39 h 85"/>
                      <a:gd name="T30" fmla="*/ 115 w 246"/>
                      <a:gd name="T31" fmla="*/ 33 h 85"/>
                      <a:gd name="T32" fmla="*/ 110 w 246"/>
                      <a:gd name="T33" fmla="*/ 26 h 85"/>
                      <a:gd name="T34" fmla="*/ 104 w 246"/>
                      <a:gd name="T35" fmla="*/ 21 h 85"/>
                      <a:gd name="T36" fmla="*/ 98 w 246"/>
                      <a:gd name="T37" fmla="*/ 15 h 85"/>
                      <a:gd name="T38" fmla="*/ 91 w 246"/>
                      <a:gd name="T39" fmla="*/ 12 h 85"/>
                      <a:gd name="T40" fmla="*/ 84 w 246"/>
                      <a:gd name="T41" fmla="*/ 8 h 85"/>
                      <a:gd name="T42" fmla="*/ 78 w 246"/>
                      <a:gd name="T43" fmla="*/ 5 h 85"/>
                      <a:gd name="T44" fmla="*/ 68 w 246"/>
                      <a:gd name="T45" fmla="*/ 3 h 85"/>
                      <a:gd name="T46" fmla="*/ 62 w 246"/>
                      <a:gd name="T47" fmla="*/ 1 h 85"/>
                      <a:gd name="T48" fmla="*/ 54 w 246"/>
                      <a:gd name="T49" fmla="*/ 0 h 85"/>
                      <a:gd name="T50" fmla="*/ 46 w 246"/>
                      <a:gd name="T51" fmla="*/ 0 h 85"/>
                      <a:gd name="T52" fmla="*/ 37 w 246"/>
                      <a:gd name="T53" fmla="*/ 2 h 85"/>
                      <a:gd name="T54" fmla="*/ 28 w 246"/>
                      <a:gd name="T55" fmla="*/ 2 h 85"/>
                      <a:gd name="T56" fmla="*/ 22 w 246"/>
                      <a:gd name="T57" fmla="*/ 4 h 85"/>
                      <a:gd name="T58" fmla="*/ 16 w 246"/>
                      <a:gd name="T59" fmla="*/ 6 h 85"/>
                      <a:gd name="T60" fmla="*/ 9 w 246"/>
                      <a:gd name="T61" fmla="*/ 9 h 85"/>
                      <a:gd name="T62" fmla="*/ 4 w 246"/>
                      <a:gd name="T63" fmla="*/ 13 h 85"/>
                      <a:gd name="T64" fmla="*/ 0 w 246"/>
                      <a:gd name="T65" fmla="*/ 15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6" h="85">
                        <a:moveTo>
                          <a:pt x="245" y="67"/>
                        </a:moveTo>
                        <a:lnTo>
                          <a:pt x="235" y="74"/>
                        </a:lnTo>
                        <a:lnTo>
                          <a:pt x="224" y="79"/>
                        </a:lnTo>
                        <a:lnTo>
                          <a:pt x="213" y="81"/>
                        </a:lnTo>
                        <a:lnTo>
                          <a:pt x="200" y="84"/>
                        </a:lnTo>
                        <a:lnTo>
                          <a:pt x="187" y="84"/>
                        </a:lnTo>
                        <a:lnTo>
                          <a:pt x="177" y="81"/>
                        </a:lnTo>
                        <a:lnTo>
                          <a:pt x="168" y="79"/>
                        </a:lnTo>
                        <a:lnTo>
                          <a:pt x="159" y="75"/>
                        </a:lnTo>
                        <a:lnTo>
                          <a:pt x="152" y="71"/>
                        </a:lnTo>
                        <a:lnTo>
                          <a:pt x="142" y="65"/>
                        </a:lnTo>
                        <a:lnTo>
                          <a:pt x="136" y="58"/>
                        </a:lnTo>
                        <a:lnTo>
                          <a:pt x="130" y="51"/>
                        </a:lnTo>
                        <a:lnTo>
                          <a:pt x="125" y="45"/>
                        </a:lnTo>
                        <a:lnTo>
                          <a:pt x="120" y="39"/>
                        </a:lnTo>
                        <a:lnTo>
                          <a:pt x="115" y="33"/>
                        </a:lnTo>
                        <a:lnTo>
                          <a:pt x="110" y="26"/>
                        </a:lnTo>
                        <a:lnTo>
                          <a:pt x="104" y="21"/>
                        </a:lnTo>
                        <a:lnTo>
                          <a:pt x="98" y="15"/>
                        </a:lnTo>
                        <a:lnTo>
                          <a:pt x="91" y="12"/>
                        </a:lnTo>
                        <a:lnTo>
                          <a:pt x="84" y="8"/>
                        </a:lnTo>
                        <a:lnTo>
                          <a:pt x="78" y="5"/>
                        </a:lnTo>
                        <a:lnTo>
                          <a:pt x="68" y="3"/>
                        </a:lnTo>
                        <a:lnTo>
                          <a:pt x="62" y="1"/>
                        </a:lnTo>
                        <a:lnTo>
                          <a:pt x="54" y="0"/>
                        </a:lnTo>
                        <a:lnTo>
                          <a:pt x="46" y="0"/>
                        </a:lnTo>
                        <a:lnTo>
                          <a:pt x="37" y="2"/>
                        </a:lnTo>
                        <a:lnTo>
                          <a:pt x="28" y="2"/>
                        </a:lnTo>
                        <a:lnTo>
                          <a:pt x="22" y="4"/>
                        </a:lnTo>
                        <a:lnTo>
                          <a:pt x="16" y="6"/>
                        </a:lnTo>
                        <a:lnTo>
                          <a:pt x="9" y="9"/>
                        </a:lnTo>
                        <a:lnTo>
                          <a:pt x="4" y="13"/>
                        </a:lnTo>
                        <a:lnTo>
                          <a:pt x="0" y="15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74822" name="Freeform 70"/>
                  <p:cNvSpPr>
                    <a:spLocks/>
                  </p:cNvSpPr>
                  <p:nvPr/>
                </p:nvSpPr>
                <p:spPr bwMode="auto">
                  <a:xfrm>
                    <a:off x="1198" y="3495"/>
                    <a:ext cx="243" cy="86"/>
                  </a:xfrm>
                  <a:custGeom>
                    <a:avLst/>
                    <a:gdLst>
                      <a:gd name="T0" fmla="*/ 242 w 243"/>
                      <a:gd name="T1" fmla="*/ 68 h 86"/>
                      <a:gd name="T2" fmla="*/ 232 w 243"/>
                      <a:gd name="T3" fmla="*/ 75 h 86"/>
                      <a:gd name="T4" fmla="*/ 221 w 243"/>
                      <a:gd name="T5" fmla="*/ 79 h 86"/>
                      <a:gd name="T6" fmla="*/ 210 w 243"/>
                      <a:gd name="T7" fmla="*/ 82 h 86"/>
                      <a:gd name="T8" fmla="*/ 198 w 243"/>
                      <a:gd name="T9" fmla="*/ 85 h 86"/>
                      <a:gd name="T10" fmla="*/ 185 w 243"/>
                      <a:gd name="T11" fmla="*/ 85 h 86"/>
                      <a:gd name="T12" fmla="*/ 175 w 243"/>
                      <a:gd name="T13" fmla="*/ 82 h 86"/>
                      <a:gd name="T14" fmla="*/ 165 w 243"/>
                      <a:gd name="T15" fmla="*/ 79 h 86"/>
                      <a:gd name="T16" fmla="*/ 158 w 243"/>
                      <a:gd name="T17" fmla="*/ 76 h 86"/>
                      <a:gd name="T18" fmla="*/ 149 w 243"/>
                      <a:gd name="T19" fmla="*/ 71 h 86"/>
                      <a:gd name="T20" fmla="*/ 141 w 243"/>
                      <a:gd name="T21" fmla="*/ 66 h 86"/>
                      <a:gd name="T22" fmla="*/ 134 w 243"/>
                      <a:gd name="T23" fmla="*/ 59 h 86"/>
                      <a:gd name="T24" fmla="*/ 128 w 243"/>
                      <a:gd name="T25" fmla="*/ 52 h 86"/>
                      <a:gd name="T26" fmla="*/ 123 w 243"/>
                      <a:gd name="T27" fmla="*/ 46 h 86"/>
                      <a:gd name="T28" fmla="*/ 119 w 243"/>
                      <a:gd name="T29" fmla="*/ 40 h 86"/>
                      <a:gd name="T30" fmla="*/ 114 w 243"/>
                      <a:gd name="T31" fmla="*/ 33 h 86"/>
                      <a:gd name="T32" fmla="*/ 108 w 243"/>
                      <a:gd name="T33" fmla="*/ 26 h 86"/>
                      <a:gd name="T34" fmla="*/ 102 w 243"/>
                      <a:gd name="T35" fmla="*/ 20 h 86"/>
                      <a:gd name="T36" fmla="*/ 96 w 243"/>
                      <a:gd name="T37" fmla="*/ 15 h 86"/>
                      <a:gd name="T38" fmla="*/ 89 w 243"/>
                      <a:gd name="T39" fmla="*/ 12 h 86"/>
                      <a:gd name="T40" fmla="*/ 83 w 243"/>
                      <a:gd name="T41" fmla="*/ 8 h 86"/>
                      <a:gd name="T42" fmla="*/ 76 w 243"/>
                      <a:gd name="T43" fmla="*/ 5 h 86"/>
                      <a:gd name="T44" fmla="*/ 68 w 243"/>
                      <a:gd name="T45" fmla="*/ 3 h 86"/>
                      <a:gd name="T46" fmla="*/ 62 w 243"/>
                      <a:gd name="T47" fmla="*/ 1 h 86"/>
                      <a:gd name="T48" fmla="*/ 54 w 243"/>
                      <a:gd name="T49" fmla="*/ 0 h 86"/>
                      <a:gd name="T50" fmla="*/ 46 w 243"/>
                      <a:gd name="T51" fmla="*/ 0 h 86"/>
                      <a:gd name="T52" fmla="*/ 36 w 243"/>
                      <a:gd name="T53" fmla="*/ 2 h 86"/>
                      <a:gd name="T54" fmla="*/ 28 w 243"/>
                      <a:gd name="T55" fmla="*/ 2 h 86"/>
                      <a:gd name="T56" fmla="*/ 22 w 243"/>
                      <a:gd name="T57" fmla="*/ 4 h 86"/>
                      <a:gd name="T58" fmla="*/ 16 w 243"/>
                      <a:gd name="T59" fmla="*/ 6 h 86"/>
                      <a:gd name="T60" fmla="*/ 8 w 243"/>
                      <a:gd name="T61" fmla="*/ 11 h 86"/>
                      <a:gd name="T62" fmla="*/ 4 w 243"/>
                      <a:gd name="T63" fmla="*/ 14 h 86"/>
                      <a:gd name="T64" fmla="*/ 0 w 243"/>
                      <a:gd name="T65" fmla="*/ 16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3" h="86">
                        <a:moveTo>
                          <a:pt x="242" y="68"/>
                        </a:moveTo>
                        <a:lnTo>
                          <a:pt x="232" y="75"/>
                        </a:lnTo>
                        <a:lnTo>
                          <a:pt x="221" y="79"/>
                        </a:lnTo>
                        <a:lnTo>
                          <a:pt x="210" y="82"/>
                        </a:lnTo>
                        <a:lnTo>
                          <a:pt x="198" y="85"/>
                        </a:lnTo>
                        <a:lnTo>
                          <a:pt x="185" y="85"/>
                        </a:lnTo>
                        <a:lnTo>
                          <a:pt x="175" y="82"/>
                        </a:lnTo>
                        <a:lnTo>
                          <a:pt x="165" y="79"/>
                        </a:lnTo>
                        <a:lnTo>
                          <a:pt x="158" y="76"/>
                        </a:lnTo>
                        <a:lnTo>
                          <a:pt x="149" y="71"/>
                        </a:lnTo>
                        <a:lnTo>
                          <a:pt x="141" y="66"/>
                        </a:lnTo>
                        <a:lnTo>
                          <a:pt x="134" y="59"/>
                        </a:lnTo>
                        <a:lnTo>
                          <a:pt x="128" y="52"/>
                        </a:lnTo>
                        <a:lnTo>
                          <a:pt x="123" y="46"/>
                        </a:lnTo>
                        <a:lnTo>
                          <a:pt x="119" y="40"/>
                        </a:lnTo>
                        <a:lnTo>
                          <a:pt x="114" y="33"/>
                        </a:lnTo>
                        <a:lnTo>
                          <a:pt x="108" y="26"/>
                        </a:lnTo>
                        <a:lnTo>
                          <a:pt x="102" y="20"/>
                        </a:lnTo>
                        <a:lnTo>
                          <a:pt x="96" y="15"/>
                        </a:lnTo>
                        <a:lnTo>
                          <a:pt x="89" y="12"/>
                        </a:lnTo>
                        <a:lnTo>
                          <a:pt x="83" y="8"/>
                        </a:lnTo>
                        <a:lnTo>
                          <a:pt x="76" y="5"/>
                        </a:lnTo>
                        <a:lnTo>
                          <a:pt x="68" y="3"/>
                        </a:lnTo>
                        <a:lnTo>
                          <a:pt x="62" y="1"/>
                        </a:lnTo>
                        <a:lnTo>
                          <a:pt x="54" y="0"/>
                        </a:lnTo>
                        <a:lnTo>
                          <a:pt x="46" y="0"/>
                        </a:lnTo>
                        <a:lnTo>
                          <a:pt x="36" y="2"/>
                        </a:lnTo>
                        <a:lnTo>
                          <a:pt x="28" y="2"/>
                        </a:lnTo>
                        <a:lnTo>
                          <a:pt x="22" y="4"/>
                        </a:lnTo>
                        <a:lnTo>
                          <a:pt x="16" y="6"/>
                        </a:lnTo>
                        <a:lnTo>
                          <a:pt x="8" y="11"/>
                        </a:lnTo>
                        <a:lnTo>
                          <a:pt x="4" y="14"/>
                        </a:lnTo>
                        <a:lnTo>
                          <a:pt x="0" y="16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74823" name="Freeform 71"/>
                  <p:cNvSpPr>
                    <a:spLocks/>
                  </p:cNvSpPr>
                  <p:nvPr/>
                </p:nvSpPr>
                <p:spPr bwMode="auto">
                  <a:xfrm>
                    <a:off x="1034" y="3496"/>
                    <a:ext cx="244" cy="85"/>
                  </a:xfrm>
                  <a:custGeom>
                    <a:avLst/>
                    <a:gdLst>
                      <a:gd name="T0" fmla="*/ 243 w 244"/>
                      <a:gd name="T1" fmla="*/ 68 h 85"/>
                      <a:gd name="T2" fmla="*/ 233 w 244"/>
                      <a:gd name="T3" fmla="*/ 75 h 85"/>
                      <a:gd name="T4" fmla="*/ 222 w 244"/>
                      <a:gd name="T5" fmla="*/ 79 h 85"/>
                      <a:gd name="T6" fmla="*/ 211 w 244"/>
                      <a:gd name="T7" fmla="*/ 82 h 85"/>
                      <a:gd name="T8" fmla="*/ 199 w 244"/>
                      <a:gd name="T9" fmla="*/ 84 h 85"/>
                      <a:gd name="T10" fmla="*/ 185 w 244"/>
                      <a:gd name="T11" fmla="*/ 84 h 85"/>
                      <a:gd name="T12" fmla="*/ 176 w 244"/>
                      <a:gd name="T13" fmla="*/ 81 h 85"/>
                      <a:gd name="T14" fmla="*/ 166 w 244"/>
                      <a:gd name="T15" fmla="*/ 79 h 85"/>
                      <a:gd name="T16" fmla="*/ 158 w 244"/>
                      <a:gd name="T17" fmla="*/ 76 h 85"/>
                      <a:gd name="T18" fmla="*/ 150 w 244"/>
                      <a:gd name="T19" fmla="*/ 71 h 85"/>
                      <a:gd name="T20" fmla="*/ 141 w 244"/>
                      <a:gd name="T21" fmla="*/ 65 h 85"/>
                      <a:gd name="T22" fmla="*/ 135 w 244"/>
                      <a:gd name="T23" fmla="*/ 58 h 85"/>
                      <a:gd name="T24" fmla="*/ 129 w 244"/>
                      <a:gd name="T25" fmla="*/ 51 h 85"/>
                      <a:gd name="T26" fmla="*/ 125 w 244"/>
                      <a:gd name="T27" fmla="*/ 46 h 85"/>
                      <a:gd name="T28" fmla="*/ 120 w 244"/>
                      <a:gd name="T29" fmla="*/ 40 h 85"/>
                      <a:gd name="T30" fmla="*/ 114 w 244"/>
                      <a:gd name="T31" fmla="*/ 33 h 85"/>
                      <a:gd name="T32" fmla="*/ 109 w 244"/>
                      <a:gd name="T33" fmla="*/ 26 h 85"/>
                      <a:gd name="T34" fmla="*/ 103 w 244"/>
                      <a:gd name="T35" fmla="*/ 21 h 85"/>
                      <a:gd name="T36" fmla="*/ 97 w 244"/>
                      <a:gd name="T37" fmla="*/ 16 h 85"/>
                      <a:gd name="T38" fmla="*/ 89 w 244"/>
                      <a:gd name="T39" fmla="*/ 12 h 85"/>
                      <a:gd name="T40" fmla="*/ 83 w 244"/>
                      <a:gd name="T41" fmla="*/ 8 h 85"/>
                      <a:gd name="T42" fmla="*/ 77 w 244"/>
                      <a:gd name="T43" fmla="*/ 5 h 85"/>
                      <a:gd name="T44" fmla="*/ 68 w 244"/>
                      <a:gd name="T45" fmla="*/ 3 h 85"/>
                      <a:gd name="T46" fmla="*/ 62 w 244"/>
                      <a:gd name="T47" fmla="*/ 2 h 85"/>
                      <a:gd name="T48" fmla="*/ 54 w 244"/>
                      <a:gd name="T49" fmla="*/ 0 h 85"/>
                      <a:gd name="T50" fmla="*/ 46 w 244"/>
                      <a:gd name="T51" fmla="*/ 1 h 85"/>
                      <a:gd name="T52" fmla="*/ 37 w 244"/>
                      <a:gd name="T53" fmla="*/ 2 h 85"/>
                      <a:gd name="T54" fmla="*/ 28 w 244"/>
                      <a:gd name="T55" fmla="*/ 2 h 85"/>
                      <a:gd name="T56" fmla="*/ 22 w 244"/>
                      <a:gd name="T57" fmla="*/ 4 h 85"/>
                      <a:gd name="T58" fmla="*/ 16 w 244"/>
                      <a:gd name="T59" fmla="*/ 6 h 85"/>
                      <a:gd name="T60" fmla="*/ 9 w 244"/>
                      <a:gd name="T61" fmla="*/ 11 h 85"/>
                      <a:gd name="T62" fmla="*/ 4 w 244"/>
                      <a:gd name="T63" fmla="*/ 14 h 85"/>
                      <a:gd name="T64" fmla="*/ 0 w 244"/>
                      <a:gd name="T65" fmla="*/ 16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4" h="85">
                        <a:moveTo>
                          <a:pt x="243" y="68"/>
                        </a:moveTo>
                        <a:lnTo>
                          <a:pt x="233" y="75"/>
                        </a:lnTo>
                        <a:lnTo>
                          <a:pt x="222" y="79"/>
                        </a:lnTo>
                        <a:lnTo>
                          <a:pt x="211" y="82"/>
                        </a:lnTo>
                        <a:lnTo>
                          <a:pt x="199" y="84"/>
                        </a:lnTo>
                        <a:lnTo>
                          <a:pt x="185" y="84"/>
                        </a:lnTo>
                        <a:lnTo>
                          <a:pt x="176" y="81"/>
                        </a:lnTo>
                        <a:lnTo>
                          <a:pt x="166" y="79"/>
                        </a:lnTo>
                        <a:lnTo>
                          <a:pt x="158" y="76"/>
                        </a:lnTo>
                        <a:lnTo>
                          <a:pt x="150" y="71"/>
                        </a:lnTo>
                        <a:lnTo>
                          <a:pt x="141" y="65"/>
                        </a:lnTo>
                        <a:lnTo>
                          <a:pt x="135" y="58"/>
                        </a:lnTo>
                        <a:lnTo>
                          <a:pt x="129" y="51"/>
                        </a:lnTo>
                        <a:lnTo>
                          <a:pt x="125" y="46"/>
                        </a:lnTo>
                        <a:lnTo>
                          <a:pt x="120" y="40"/>
                        </a:lnTo>
                        <a:lnTo>
                          <a:pt x="114" y="33"/>
                        </a:lnTo>
                        <a:lnTo>
                          <a:pt x="109" y="26"/>
                        </a:lnTo>
                        <a:lnTo>
                          <a:pt x="103" y="21"/>
                        </a:lnTo>
                        <a:lnTo>
                          <a:pt x="97" y="16"/>
                        </a:lnTo>
                        <a:lnTo>
                          <a:pt x="89" y="12"/>
                        </a:lnTo>
                        <a:lnTo>
                          <a:pt x="83" y="8"/>
                        </a:lnTo>
                        <a:lnTo>
                          <a:pt x="77" y="5"/>
                        </a:lnTo>
                        <a:lnTo>
                          <a:pt x="68" y="3"/>
                        </a:lnTo>
                        <a:lnTo>
                          <a:pt x="62" y="2"/>
                        </a:lnTo>
                        <a:lnTo>
                          <a:pt x="54" y="0"/>
                        </a:lnTo>
                        <a:lnTo>
                          <a:pt x="46" y="1"/>
                        </a:lnTo>
                        <a:lnTo>
                          <a:pt x="37" y="2"/>
                        </a:lnTo>
                        <a:lnTo>
                          <a:pt x="28" y="2"/>
                        </a:lnTo>
                        <a:lnTo>
                          <a:pt x="22" y="4"/>
                        </a:lnTo>
                        <a:lnTo>
                          <a:pt x="16" y="6"/>
                        </a:lnTo>
                        <a:lnTo>
                          <a:pt x="9" y="11"/>
                        </a:lnTo>
                        <a:lnTo>
                          <a:pt x="4" y="14"/>
                        </a:lnTo>
                        <a:lnTo>
                          <a:pt x="0" y="16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74824" name="Group 72"/>
                <p:cNvGrpSpPr>
                  <a:grpSpLocks/>
                </p:cNvGrpSpPr>
                <p:nvPr/>
              </p:nvGrpSpPr>
              <p:grpSpPr bwMode="auto">
                <a:xfrm>
                  <a:off x="2504" y="3495"/>
                  <a:ext cx="574" cy="86"/>
                  <a:chOff x="2504" y="3495"/>
                  <a:chExt cx="574" cy="86"/>
                </a:xfrm>
              </p:grpSpPr>
              <p:sp>
                <p:nvSpPr>
                  <p:cNvPr id="74825" name="Freeform 73"/>
                  <p:cNvSpPr>
                    <a:spLocks/>
                  </p:cNvSpPr>
                  <p:nvPr/>
                </p:nvSpPr>
                <p:spPr bwMode="auto">
                  <a:xfrm>
                    <a:off x="2833" y="3496"/>
                    <a:ext cx="245" cy="85"/>
                  </a:xfrm>
                  <a:custGeom>
                    <a:avLst/>
                    <a:gdLst>
                      <a:gd name="T0" fmla="*/ 244 w 245"/>
                      <a:gd name="T1" fmla="*/ 67 h 85"/>
                      <a:gd name="T2" fmla="*/ 234 w 245"/>
                      <a:gd name="T3" fmla="*/ 74 h 85"/>
                      <a:gd name="T4" fmla="*/ 223 w 245"/>
                      <a:gd name="T5" fmla="*/ 79 h 85"/>
                      <a:gd name="T6" fmla="*/ 212 w 245"/>
                      <a:gd name="T7" fmla="*/ 81 h 85"/>
                      <a:gd name="T8" fmla="*/ 199 w 245"/>
                      <a:gd name="T9" fmla="*/ 84 h 85"/>
                      <a:gd name="T10" fmla="*/ 186 w 245"/>
                      <a:gd name="T11" fmla="*/ 84 h 85"/>
                      <a:gd name="T12" fmla="*/ 176 w 245"/>
                      <a:gd name="T13" fmla="*/ 81 h 85"/>
                      <a:gd name="T14" fmla="*/ 167 w 245"/>
                      <a:gd name="T15" fmla="*/ 79 h 85"/>
                      <a:gd name="T16" fmla="*/ 159 w 245"/>
                      <a:gd name="T17" fmla="*/ 75 h 85"/>
                      <a:gd name="T18" fmla="*/ 152 w 245"/>
                      <a:gd name="T19" fmla="*/ 71 h 85"/>
                      <a:gd name="T20" fmla="*/ 141 w 245"/>
                      <a:gd name="T21" fmla="*/ 65 h 85"/>
                      <a:gd name="T22" fmla="*/ 135 w 245"/>
                      <a:gd name="T23" fmla="*/ 58 h 85"/>
                      <a:gd name="T24" fmla="*/ 129 w 245"/>
                      <a:gd name="T25" fmla="*/ 51 h 85"/>
                      <a:gd name="T26" fmla="*/ 124 w 245"/>
                      <a:gd name="T27" fmla="*/ 45 h 85"/>
                      <a:gd name="T28" fmla="*/ 120 w 245"/>
                      <a:gd name="T29" fmla="*/ 39 h 85"/>
                      <a:gd name="T30" fmla="*/ 115 w 245"/>
                      <a:gd name="T31" fmla="*/ 33 h 85"/>
                      <a:gd name="T32" fmla="*/ 109 w 245"/>
                      <a:gd name="T33" fmla="*/ 26 h 85"/>
                      <a:gd name="T34" fmla="*/ 103 w 245"/>
                      <a:gd name="T35" fmla="*/ 21 h 85"/>
                      <a:gd name="T36" fmla="*/ 97 w 245"/>
                      <a:gd name="T37" fmla="*/ 15 h 85"/>
                      <a:gd name="T38" fmla="*/ 90 w 245"/>
                      <a:gd name="T39" fmla="*/ 12 h 85"/>
                      <a:gd name="T40" fmla="*/ 83 w 245"/>
                      <a:gd name="T41" fmla="*/ 8 h 85"/>
                      <a:gd name="T42" fmla="*/ 77 w 245"/>
                      <a:gd name="T43" fmla="*/ 5 h 85"/>
                      <a:gd name="T44" fmla="*/ 68 w 245"/>
                      <a:gd name="T45" fmla="*/ 3 h 85"/>
                      <a:gd name="T46" fmla="*/ 62 w 245"/>
                      <a:gd name="T47" fmla="*/ 1 h 85"/>
                      <a:gd name="T48" fmla="*/ 54 w 245"/>
                      <a:gd name="T49" fmla="*/ 0 h 85"/>
                      <a:gd name="T50" fmla="*/ 45 w 245"/>
                      <a:gd name="T51" fmla="*/ 0 h 85"/>
                      <a:gd name="T52" fmla="*/ 37 w 245"/>
                      <a:gd name="T53" fmla="*/ 2 h 85"/>
                      <a:gd name="T54" fmla="*/ 28 w 245"/>
                      <a:gd name="T55" fmla="*/ 2 h 85"/>
                      <a:gd name="T56" fmla="*/ 22 w 245"/>
                      <a:gd name="T57" fmla="*/ 4 h 85"/>
                      <a:gd name="T58" fmla="*/ 16 w 245"/>
                      <a:gd name="T59" fmla="*/ 6 h 85"/>
                      <a:gd name="T60" fmla="*/ 9 w 245"/>
                      <a:gd name="T61" fmla="*/ 9 h 85"/>
                      <a:gd name="T62" fmla="*/ 4 w 245"/>
                      <a:gd name="T63" fmla="*/ 13 h 85"/>
                      <a:gd name="T64" fmla="*/ 0 w 245"/>
                      <a:gd name="T65" fmla="*/ 15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5" h="85">
                        <a:moveTo>
                          <a:pt x="244" y="67"/>
                        </a:moveTo>
                        <a:lnTo>
                          <a:pt x="234" y="74"/>
                        </a:lnTo>
                        <a:lnTo>
                          <a:pt x="223" y="79"/>
                        </a:lnTo>
                        <a:lnTo>
                          <a:pt x="212" y="81"/>
                        </a:lnTo>
                        <a:lnTo>
                          <a:pt x="199" y="84"/>
                        </a:lnTo>
                        <a:lnTo>
                          <a:pt x="186" y="84"/>
                        </a:lnTo>
                        <a:lnTo>
                          <a:pt x="176" y="81"/>
                        </a:lnTo>
                        <a:lnTo>
                          <a:pt x="167" y="79"/>
                        </a:lnTo>
                        <a:lnTo>
                          <a:pt x="159" y="75"/>
                        </a:lnTo>
                        <a:lnTo>
                          <a:pt x="152" y="71"/>
                        </a:lnTo>
                        <a:lnTo>
                          <a:pt x="141" y="65"/>
                        </a:lnTo>
                        <a:lnTo>
                          <a:pt x="135" y="58"/>
                        </a:lnTo>
                        <a:lnTo>
                          <a:pt x="129" y="51"/>
                        </a:lnTo>
                        <a:lnTo>
                          <a:pt x="124" y="45"/>
                        </a:lnTo>
                        <a:lnTo>
                          <a:pt x="120" y="39"/>
                        </a:lnTo>
                        <a:lnTo>
                          <a:pt x="115" y="33"/>
                        </a:lnTo>
                        <a:lnTo>
                          <a:pt x="109" y="26"/>
                        </a:lnTo>
                        <a:lnTo>
                          <a:pt x="103" y="21"/>
                        </a:lnTo>
                        <a:lnTo>
                          <a:pt x="97" y="15"/>
                        </a:lnTo>
                        <a:lnTo>
                          <a:pt x="90" y="12"/>
                        </a:lnTo>
                        <a:lnTo>
                          <a:pt x="83" y="8"/>
                        </a:lnTo>
                        <a:lnTo>
                          <a:pt x="77" y="5"/>
                        </a:lnTo>
                        <a:lnTo>
                          <a:pt x="68" y="3"/>
                        </a:lnTo>
                        <a:lnTo>
                          <a:pt x="62" y="1"/>
                        </a:lnTo>
                        <a:lnTo>
                          <a:pt x="54" y="0"/>
                        </a:lnTo>
                        <a:lnTo>
                          <a:pt x="45" y="0"/>
                        </a:lnTo>
                        <a:lnTo>
                          <a:pt x="37" y="2"/>
                        </a:lnTo>
                        <a:lnTo>
                          <a:pt x="28" y="2"/>
                        </a:lnTo>
                        <a:lnTo>
                          <a:pt x="22" y="4"/>
                        </a:lnTo>
                        <a:lnTo>
                          <a:pt x="16" y="6"/>
                        </a:lnTo>
                        <a:lnTo>
                          <a:pt x="9" y="9"/>
                        </a:lnTo>
                        <a:lnTo>
                          <a:pt x="4" y="13"/>
                        </a:lnTo>
                        <a:lnTo>
                          <a:pt x="0" y="15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74826" name="Freeform 74"/>
                  <p:cNvSpPr>
                    <a:spLocks/>
                  </p:cNvSpPr>
                  <p:nvPr/>
                </p:nvSpPr>
                <p:spPr bwMode="auto">
                  <a:xfrm>
                    <a:off x="2669" y="3495"/>
                    <a:ext cx="243" cy="86"/>
                  </a:xfrm>
                  <a:custGeom>
                    <a:avLst/>
                    <a:gdLst>
                      <a:gd name="T0" fmla="*/ 242 w 243"/>
                      <a:gd name="T1" fmla="*/ 68 h 86"/>
                      <a:gd name="T2" fmla="*/ 232 w 243"/>
                      <a:gd name="T3" fmla="*/ 75 h 86"/>
                      <a:gd name="T4" fmla="*/ 221 w 243"/>
                      <a:gd name="T5" fmla="*/ 79 h 86"/>
                      <a:gd name="T6" fmla="*/ 210 w 243"/>
                      <a:gd name="T7" fmla="*/ 82 h 86"/>
                      <a:gd name="T8" fmla="*/ 198 w 243"/>
                      <a:gd name="T9" fmla="*/ 85 h 86"/>
                      <a:gd name="T10" fmla="*/ 185 w 243"/>
                      <a:gd name="T11" fmla="*/ 85 h 86"/>
                      <a:gd name="T12" fmla="*/ 175 w 243"/>
                      <a:gd name="T13" fmla="*/ 82 h 86"/>
                      <a:gd name="T14" fmla="*/ 165 w 243"/>
                      <a:gd name="T15" fmla="*/ 79 h 86"/>
                      <a:gd name="T16" fmla="*/ 158 w 243"/>
                      <a:gd name="T17" fmla="*/ 76 h 86"/>
                      <a:gd name="T18" fmla="*/ 149 w 243"/>
                      <a:gd name="T19" fmla="*/ 71 h 86"/>
                      <a:gd name="T20" fmla="*/ 141 w 243"/>
                      <a:gd name="T21" fmla="*/ 66 h 86"/>
                      <a:gd name="T22" fmla="*/ 134 w 243"/>
                      <a:gd name="T23" fmla="*/ 59 h 86"/>
                      <a:gd name="T24" fmla="*/ 128 w 243"/>
                      <a:gd name="T25" fmla="*/ 52 h 86"/>
                      <a:gd name="T26" fmla="*/ 123 w 243"/>
                      <a:gd name="T27" fmla="*/ 46 h 86"/>
                      <a:gd name="T28" fmla="*/ 119 w 243"/>
                      <a:gd name="T29" fmla="*/ 40 h 86"/>
                      <a:gd name="T30" fmla="*/ 114 w 243"/>
                      <a:gd name="T31" fmla="*/ 33 h 86"/>
                      <a:gd name="T32" fmla="*/ 108 w 243"/>
                      <a:gd name="T33" fmla="*/ 26 h 86"/>
                      <a:gd name="T34" fmla="*/ 102 w 243"/>
                      <a:gd name="T35" fmla="*/ 20 h 86"/>
                      <a:gd name="T36" fmla="*/ 96 w 243"/>
                      <a:gd name="T37" fmla="*/ 15 h 86"/>
                      <a:gd name="T38" fmla="*/ 89 w 243"/>
                      <a:gd name="T39" fmla="*/ 12 h 86"/>
                      <a:gd name="T40" fmla="*/ 83 w 243"/>
                      <a:gd name="T41" fmla="*/ 8 h 86"/>
                      <a:gd name="T42" fmla="*/ 76 w 243"/>
                      <a:gd name="T43" fmla="*/ 5 h 86"/>
                      <a:gd name="T44" fmla="*/ 68 w 243"/>
                      <a:gd name="T45" fmla="*/ 3 h 86"/>
                      <a:gd name="T46" fmla="*/ 62 w 243"/>
                      <a:gd name="T47" fmla="*/ 1 h 86"/>
                      <a:gd name="T48" fmla="*/ 54 w 243"/>
                      <a:gd name="T49" fmla="*/ 0 h 86"/>
                      <a:gd name="T50" fmla="*/ 46 w 243"/>
                      <a:gd name="T51" fmla="*/ 0 h 86"/>
                      <a:gd name="T52" fmla="*/ 36 w 243"/>
                      <a:gd name="T53" fmla="*/ 2 h 86"/>
                      <a:gd name="T54" fmla="*/ 28 w 243"/>
                      <a:gd name="T55" fmla="*/ 2 h 86"/>
                      <a:gd name="T56" fmla="*/ 22 w 243"/>
                      <a:gd name="T57" fmla="*/ 4 h 86"/>
                      <a:gd name="T58" fmla="*/ 16 w 243"/>
                      <a:gd name="T59" fmla="*/ 6 h 86"/>
                      <a:gd name="T60" fmla="*/ 8 w 243"/>
                      <a:gd name="T61" fmla="*/ 11 h 86"/>
                      <a:gd name="T62" fmla="*/ 4 w 243"/>
                      <a:gd name="T63" fmla="*/ 14 h 86"/>
                      <a:gd name="T64" fmla="*/ 0 w 243"/>
                      <a:gd name="T65" fmla="*/ 16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3" h="86">
                        <a:moveTo>
                          <a:pt x="242" y="68"/>
                        </a:moveTo>
                        <a:lnTo>
                          <a:pt x="232" y="75"/>
                        </a:lnTo>
                        <a:lnTo>
                          <a:pt x="221" y="79"/>
                        </a:lnTo>
                        <a:lnTo>
                          <a:pt x="210" y="82"/>
                        </a:lnTo>
                        <a:lnTo>
                          <a:pt x="198" y="85"/>
                        </a:lnTo>
                        <a:lnTo>
                          <a:pt x="185" y="85"/>
                        </a:lnTo>
                        <a:lnTo>
                          <a:pt x="175" y="82"/>
                        </a:lnTo>
                        <a:lnTo>
                          <a:pt x="165" y="79"/>
                        </a:lnTo>
                        <a:lnTo>
                          <a:pt x="158" y="76"/>
                        </a:lnTo>
                        <a:lnTo>
                          <a:pt x="149" y="71"/>
                        </a:lnTo>
                        <a:lnTo>
                          <a:pt x="141" y="66"/>
                        </a:lnTo>
                        <a:lnTo>
                          <a:pt x="134" y="59"/>
                        </a:lnTo>
                        <a:lnTo>
                          <a:pt x="128" y="52"/>
                        </a:lnTo>
                        <a:lnTo>
                          <a:pt x="123" y="46"/>
                        </a:lnTo>
                        <a:lnTo>
                          <a:pt x="119" y="40"/>
                        </a:lnTo>
                        <a:lnTo>
                          <a:pt x="114" y="33"/>
                        </a:lnTo>
                        <a:lnTo>
                          <a:pt x="108" y="26"/>
                        </a:lnTo>
                        <a:lnTo>
                          <a:pt x="102" y="20"/>
                        </a:lnTo>
                        <a:lnTo>
                          <a:pt x="96" y="15"/>
                        </a:lnTo>
                        <a:lnTo>
                          <a:pt x="89" y="12"/>
                        </a:lnTo>
                        <a:lnTo>
                          <a:pt x="83" y="8"/>
                        </a:lnTo>
                        <a:lnTo>
                          <a:pt x="76" y="5"/>
                        </a:lnTo>
                        <a:lnTo>
                          <a:pt x="68" y="3"/>
                        </a:lnTo>
                        <a:lnTo>
                          <a:pt x="62" y="1"/>
                        </a:lnTo>
                        <a:lnTo>
                          <a:pt x="54" y="0"/>
                        </a:lnTo>
                        <a:lnTo>
                          <a:pt x="46" y="0"/>
                        </a:lnTo>
                        <a:lnTo>
                          <a:pt x="36" y="2"/>
                        </a:lnTo>
                        <a:lnTo>
                          <a:pt x="28" y="2"/>
                        </a:lnTo>
                        <a:lnTo>
                          <a:pt x="22" y="4"/>
                        </a:lnTo>
                        <a:lnTo>
                          <a:pt x="16" y="6"/>
                        </a:lnTo>
                        <a:lnTo>
                          <a:pt x="8" y="11"/>
                        </a:lnTo>
                        <a:lnTo>
                          <a:pt x="4" y="14"/>
                        </a:lnTo>
                        <a:lnTo>
                          <a:pt x="0" y="16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74827" name="Freeform 75"/>
                  <p:cNvSpPr>
                    <a:spLocks/>
                  </p:cNvSpPr>
                  <p:nvPr/>
                </p:nvSpPr>
                <p:spPr bwMode="auto">
                  <a:xfrm>
                    <a:off x="2504" y="3496"/>
                    <a:ext cx="245" cy="85"/>
                  </a:xfrm>
                  <a:custGeom>
                    <a:avLst/>
                    <a:gdLst>
                      <a:gd name="T0" fmla="*/ 244 w 245"/>
                      <a:gd name="T1" fmla="*/ 68 h 85"/>
                      <a:gd name="T2" fmla="*/ 234 w 245"/>
                      <a:gd name="T3" fmla="*/ 75 h 85"/>
                      <a:gd name="T4" fmla="*/ 223 w 245"/>
                      <a:gd name="T5" fmla="*/ 79 h 85"/>
                      <a:gd name="T6" fmla="*/ 212 w 245"/>
                      <a:gd name="T7" fmla="*/ 82 h 85"/>
                      <a:gd name="T8" fmla="*/ 200 w 245"/>
                      <a:gd name="T9" fmla="*/ 84 h 85"/>
                      <a:gd name="T10" fmla="*/ 185 w 245"/>
                      <a:gd name="T11" fmla="*/ 84 h 85"/>
                      <a:gd name="T12" fmla="*/ 177 w 245"/>
                      <a:gd name="T13" fmla="*/ 81 h 85"/>
                      <a:gd name="T14" fmla="*/ 167 w 245"/>
                      <a:gd name="T15" fmla="*/ 79 h 85"/>
                      <a:gd name="T16" fmla="*/ 158 w 245"/>
                      <a:gd name="T17" fmla="*/ 76 h 85"/>
                      <a:gd name="T18" fmla="*/ 151 w 245"/>
                      <a:gd name="T19" fmla="*/ 71 h 85"/>
                      <a:gd name="T20" fmla="*/ 142 w 245"/>
                      <a:gd name="T21" fmla="*/ 65 h 85"/>
                      <a:gd name="T22" fmla="*/ 136 w 245"/>
                      <a:gd name="T23" fmla="*/ 58 h 85"/>
                      <a:gd name="T24" fmla="*/ 130 w 245"/>
                      <a:gd name="T25" fmla="*/ 51 h 85"/>
                      <a:gd name="T26" fmla="*/ 125 w 245"/>
                      <a:gd name="T27" fmla="*/ 46 h 85"/>
                      <a:gd name="T28" fmla="*/ 120 w 245"/>
                      <a:gd name="T29" fmla="*/ 40 h 85"/>
                      <a:gd name="T30" fmla="*/ 114 w 245"/>
                      <a:gd name="T31" fmla="*/ 33 h 85"/>
                      <a:gd name="T32" fmla="*/ 110 w 245"/>
                      <a:gd name="T33" fmla="*/ 26 h 85"/>
                      <a:gd name="T34" fmla="*/ 104 w 245"/>
                      <a:gd name="T35" fmla="*/ 21 h 85"/>
                      <a:gd name="T36" fmla="*/ 98 w 245"/>
                      <a:gd name="T37" fmla="*/ 16 h 85"/>
                      <a:gd name="T38" fmla="*/ 90 w 245"/>
                      <a:gd name="T39" fmla="*/ 12 h 85"/>
                      <a:gd name="T40" fmla="*/ 84 w 245"/>
                      <a:gd name="T41" fmla="*/ 8 h 85"/>
                      <a:gd name="T42" fmla="*/ 78 w 245"/>
                      <a:gd name="T43" fmla="*/ 5 h 85"/>
                      <a:gd name="T44" fmla="*/ 68 w 245"/>
                      <a:gd name="T45" fmla="*/ 3 h 85"/>
                      <a:gd name="T46" fmla="*/ 62 w 245"/>
                      <a:gd name="T47" fmla="*/ 2 h 85"/>
                      <a:gd name="T48" fmla="*/ 54 w 245"/>
                      <a:gd name="T49" fmla="*/ 0 h 85"/>
                      <a:gd name="T50" fmla="*/ 46 w 245"/>
                      <a:gd name="T51" fmla="*/ 1 h 85"/>
                      <a:gd name="T52" fmla="*/ 37 w 245"/>
                      <a:gd name="T53" fmla="*/ 2 h 85"/>
                      <a:gd name="T54" fmla="*/ 28 w 245"/>
                      <a:gd name="T55" fmla="*/ 2 h 85"/>
                      <a:gd name="T56" fmla="*/ 22 w 245"/>
                      <a:gd name="T57" fmla="*/ 4 h 85"/>
                      <a:gd name="T58" fmla="*/ 16 w 245"/>
                      <a:gd name="T59" fmla="*/ 6 h 85"/>
                      <a:gd name="T60" fmla="*/ 9 w 245"/>
                      <a:gd name="T61" fmla="*/ 11 h 85"/>
                      <a:gd name="T62" fmla="*/ 4 w 245"/>
                      <a:gd name="T63" fmla="*/ 14 h 85"/>
                      <a:gd name="T64" fmla="*/ 0 w 245"/>
                      <a:gd name="T65" fmla="*/ 16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5" h="85">
                        <a:moveTo>
                          <a:pt x="244" y="68"/>
                        </a:moveTo>
                        <a:lnTo>
                          <a:pt x="234" y="75"/>
                        </a:lnTo>
                        <a:lnTo>
                          <a:pt x="223" y="79"/>
                        </a:lnTo>
                        <a:lnTo>
                          <a:pt x="212" y="82"/>
                        </a:lnTo>
                        <a:lnTo>
                          <a:pt x="200" y="84"/>
                        </a:lnTo>
                        <a:lnTo>
                          <a:pt x="185" y="84"/>
                        </a:lnTo>
                        <a:lnTo>
                          <a:pt x="177" y="81"/>
                        </a:lnTo>
                        <a:lnTo>
                          <a:pt x="167" y="79"/>
                        </a:lnTo>
                        <a:lnTo>
                          <a:pt x="158" y="76"/>
                        </a:lnTo>
                        <a:lnTo>
                          <a:pt x="151" y="71"/>
                        </a:lnTo>
                        <a:lnTo>
                          <a:pt x="142" y="65"/>
                        </a:lnTo>
                        <a:lnTo>
                          <a:pt x="136" y="58"/>
                        </a:lnTo>
                        <a:lnTo>
                          <a:pt x="130" y="51"/>
                        </a:lnTo>
                        <a:lnTo>
                          <a:pt x="125" y="46"/>
                        </a:lnTo>
                        <a:lnTo>
                          <a:pt x="120" y="40"/>
                        </a:lnTo>
                        <a:lnTo>
                          <a:pt x="114" y="33"/>
                        </a:lnTo>
                        <a:lnTo>
                          <a:pt x="110" y="26"/>
                        </a:lnTo>
                        <a:lnTo>
                          <a:pt x="104" y="21"/>
                        </a:lnTo>
                        <a:lnTo>
                          <a:pt x="98" y="16"/>
                        </a:lnTo>
                        <a:lnTo>
                          <a:pt x="90" y="12"/>
                        </a:lnTo>
                        <a:lnTo>
                          <a:pt x="84" y="8"/>
                        </a:lnTo>
                        <a:lnTo>
                          <a:pt x="78" y="5"/>
                        </a:lnTo>
                        <a:lnTo>
                          <a:pt x="68" y="3"/>
                        </a:lnTo>
                        <a:lnTo>
                          <a:pt x="62" y="2"/>
                        </a:lnTo>
                        <a:lnTo>
                          <a:pt x="54" y="0"/>
                        </a:lnTo>
                        <a:lnTo>
                          <a:pt x="46" y="1"/>
                        </a:lnTo>
                        <a:lnTo>
                          <a:pt x="37" y="2"/>
                        </a:lnTo>
                        <a:lnTo>
                          <a:pt x="28" y="2"/>
                        </a:lnTo>
                        <a:lnTo>
                          <a:pt x="22" y="4"/>
                        </a:lnTo>
                        <a:lnTo>
                          <a:pt x="16" y="6"/>
                        </a:lnTo>
                        <a:lnTo>
                          <a:pt x="9" y="11"/>
                        </a:lnTo>
                        <a:lnTo>
                          <a:pt x="4" y="14"/>
                        </a:lnTo>
                        <a:lnTo>
                          <a:pt x="0" y="16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74828" name="Group 76"/>
                <p:cNvGrpSpPr>
                  <a:grpSpLocks/>
                </p:cNvGrpSpPr>
                <p:nvPr/>
              </p:nvGrpSpPr>
              <p:grpSpPr bwMode="auto">
                <a:xfrm>
                  <a:off x="2015" y="3495"/>
                  <a:ext cx="573" cy="86"/>
                  <a:chOff x="2015" y="3495"/>
                  <a:chExt cx="573" cy="86"/>
                </a:xfrm>
              </p:grpSpPr>
              <p:sp>
                <p:nvSpPr>
                  <p:cNvPr id="74829" name="Freeform 77"/>
                  <p:cNvSpPr>
                    <a:spLocks/>
                  </p:cNvSpPr>
                  <p:nvPr/>
                </p:nvSpPr>
                <p:spPr bwMode="auto">
                  <a:xfrm>
                    <a:off x="2343" y="3496"/>
                    <a:ext cx="245" cy="85"/>
                  </a:xfrm>
                  <a:custGeom>
                    <a:avLst/>
                    <a:gdLst>
                      <a:gd name="T0" fmla="*/ 244 w 245"/>
                      <a:gd name="T1" fmla="*/ 67 h 85"/>
                      <a:gd name="T2" fmla="*/ 234 w 245"/>
                      <a:gd name="T3" fmla="*/ 74 h 85"/>
                      <a:gd name="T4" fmla="*/ 223 w 245"/>
                      <a:gd name="T5" fmla="*/ 79 h 85"/>
                      <a:gd name="T6" fmla="*/ 212 w 245"/>
                      <a:gd name="T7" fmla="*/ 81 h 85"/>
                      <a:gd name="T8" fmla="*/ 199 w 245"/>
                      <a:gd name="T9" fmla="*/ 84 h 85"/>
                      <a:gd name="T10" fmla="*/ 186 w 245"/>
                      <a:gd name="T11" fmla="*/ 84 h 85"/>
                      <a:gd name="T12" fmla="*/ 176 w 245"/>
                      <a:gd name="T13" fmla="*/ 81 h 85"/>
                      <a:gd name="T14" fmla="*/ 167 w 245"/>
                      <a:gd name="T15" fmla="*/ 79 h 85"/>
                      <a:gd name="T16" fmla="*/ 159 w 245"/>
                      <a:gd name="T17" fmla="*/ 75 h 85"/>
                      <a:gd name="T18" fmla="*/ 152 w 245"/>
                      <a:gd name="T19" fmla="*/ 71 h 85"/>
                      <a:gd name="T20" fmla="*/ 141 w 245"/>
                      <a:gd name="T21" fmla="*/ 65 h 85"/>
                      <a:gd name="T22" fmla="*/ 135 w 245"/>
                      <a:gd name="T23" fmla="*/ 58 h 85"/>
                      <a:gd name="T24" fmla="*/ 129 w 245"/>
                      <a:gd name="T25" fmla="*/ 51 h 85"/>
                      <a:gd name="T26" fmla="*/ 124 w 245"/>
                      <a:gd name="T27" fmla="*/ 45 h 85"/>
                      <a:gd name="T28" fmla="*/ 120 w 245"/>
                      <a:gd name="T29" fmla="*/ 39 h 85"/>
                      <a:gd name="T30" fmla="*/ 115 w 245"/>
                      <a:gd name="T31" fmla="*/ 33 h 85"/>
                      <a:gd name="T32" fmla="*/ 109 w 245"/>
                      <a:gd name="T33" fmla="*/ 26 h 85"/>
                      <a:gd name="T34" fmla="*/ 103 w 245"/>
                      <a:gd name="T35" fmla="*/ 21 h 85"/>
                      <a:gd name="T36" fmla="*/ 97 w 245"/>
                      <a:gd name="T37" fmla="*/ 15 h 85"/>
                      <a:gd name="T38" fmla="*/ 90 w 245"/>
                      <a:gd name="T39" fmla="*/ 12 h 85"/>
                      <a:gd name="T40" fmla="*/ 83 w 245"/>
                      <a:gd name="T41" fmla="*/ 8 h 85"/>
                      <a:gd name="T42" fmla="*/ 77 w 245"/>
                      <a:gd name="T43" fmla="*/ 5 h 85"/>
                      <a:gd name="T44" fmla="*/ 68 w 245"/>
                      <a:gd name="T45" fmla="*/ 3 h 85"/>
                      <a:gd name="T46" fmla="*/ 62 w 245"/>
                      <a:gd name="T47" fmla="*/ 1 h 85"/>
                      <a:gd name="T48" fmla="*/ 54 w 245"/>
                      <a:gd name="T49" fmla="*/ 0 h 85"/>
                      <a:gd name="T50" fmla="*/ 45 w 245"/>
                      <a:gd name="T51" fmla="*/ 0 h 85"/>
                      <a:gd name="T52" fmla="*/ 37 w 245"/>
                      <a:gd name="T53" fmla="*/ 2 h 85"/>
                      <a:gd name="T54" fmla="*/ 28 w 245"/>
                      <a:gd name="T55" fmla="*/ 2 h 85"/>
                      <a:gd name="T56" fmla="*/ 22 w 245"/>
                      <a:gd name="T57" fmla="*/ 4 h 85"/>
                      <a:gd name="T58" fmla="*/ 16 w 245"/>
                      <a:gd name="T59" fmla="*/ 6 h 85"/>
                      <a:gd name="T60" fmla="*/ 9 w 245"/>
                      <a:gd name="T61" fmla="*/ 9 h 85"/>
                      <a:gd name="T62" fmla="*/ 4 w 245"/>
                      <a:gd name="T63" fmla="*/ 13 h 85"/>
                      <a:gd name="T64" fmla="*/ 0 w 245"/>
                      <a:gd name="T65" fmla="*/ 15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5" h="85">
                        <a:moveTo>
                          <a:pt x="244" y="67"/>
                        </a:moveTo>
                        <a:lnTo>
                          <a:pt x="234" y="74"/>
                        </a:lnTo>
                        <a:lnTo>
                          <a:pt x="223" y="79"/>
                        </a:lnTo>
                        <a:lnTo>
                          <a:pt x="212" y="81"/>
                        </a:lnTo>
                        <a:lnTo>
                          <a:pt x="199" y="84"/>
                        </a:lnTo>
                        <a:lnTo>
                          <a:pt x="186" y="84"/>
                        </a:lnTo>
                        <a:lnTo>
                          <a:pt x="176" y="81"/>
                        </a:lnTo>
                        <a:lnTo>
                          <a:pt x="167" y="79"/>
                        </a:lnTo>
                        <a:lnTo>
                          <a:pt x="159" y="75"/>
                        </a:lnTo>
                        <a:lnTo>
                          <a:pt x="152" y="71"/>
                        </a:lnTo>
                        <a:lnTo>
                          <a:pt x="141" y="65"/>
                        </a:lnTo>
                        <a:lnTo>
                          <a:pt x="135" y="58"/>
                        </a:lnTo>
                        <a:lnTo>
                          <a:pt x="129" y="51"/>
                        </a:lnTo>
                        <a:lnTo>
                          <a:pt x="124" y="45"/>
                        </a:lnTo>
                        <a:lnTo>
                          <a:pt x="120" y="39"/>
                        </a:lnTo>
                        <a:lnTo>
                          <a:pt x="115" y="33"/>
                        </a:lnTo>
                        <a:lnTo>
                          <a:pt x="109" y="26"/>
                        </a:lnTo>
                        <a:lnTo>
                          <a:pt x="103" y="21"/>
                        </a:lnTo>
                        <a:lnTo>
                          <a:pt x="97" y="15"/>
                        </a:lnTo>
                        <a:lnTo>
                          <a:pt x="90" y="12"/>
                        </a:lnTo>
                        <a:lnTo>
                          <a:pt x="83" y="8"/>
                        </a:lnTo>
                        <a:lnTo>
                          <a:pt x="77" y="5"/>
                        </a:lnTo>
                        <a:lnTo>
                          <a:pt x="68" y="3"/>
                        </a:lnTo>
                        <a:lnTo>
                          <a:pt x="62" y="1"/>
                        </a:lnTo>
                        <a:lnTo>
                          <a:pt x="54" y="0"/>
                        </a:lnTo>
                        <a:lnTo>
                          <a:pt x="45" y="0"/>
                        </a:lnTo>
                        <a:lnTo>
                          <a:pt x="37" y="2"/>
                        </a:lnTo>
                        <a:lnTo>
                          <a:pt x="28" y="2"/>
                        </a:lnTo>
                        <a:lnTo>
                          <a:pt x="22" y="4"/>
                        </a:lnTo>
                        <a:lnTo>
                          <a:pt x="16" y="6"/>
                        </a:lnTo>
                        <a:lnTo>
                          <a:pt x="9" y="9"/>
                        </a:lnTo>
                        <a:lnTo>
                          <a:pt x="4" y="13"/>
                        </a:lnTo>
                        <a:lnTo>
                          <a:pt x="0" y="15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74830" name="Freeform 78"/>
                  <p:cNvSpPr>
                    <a:spLocks/>
                  </p:cNvSpPr>
                  <p:nvPr/>
                </p:nvSpPr>
                <p:spPr bwMode="auto">
                  <a:xfrm>
                    <a:off x="2180" y="3495"/>
                    <a:ext cx="244" cy="86"/>
                  </a:xfrm>
                  <a:custGeom>
                    <a:avLst/>
                    <a:gdLst>
                      <a:gd name="T0" fmla="*/ 243 w 244"/>
                      <a:gd name="T1" fmla="*/ 68 h 86"/>
                      <a:gd name="T2" fmla="*/ 233 w 244"/>
                      <a:gd name="T3" fmla="*/ 75 h 86"/>
                      <a:gd name="T4" fmla="*/ 222 w 244"/>
                      <a:gd name="T5" fmla="*/ 79 h 86"/>
                      <a:gd name="T6" fmla="*/ 211 w 244"/>
                      <a:gd name="T7" fmla="*/ 82 h 86"/>
                      <a:gd name="T8" fmla="*/ 199 w 244"/>
                      <a:gd name="T9" fmla="*/ 85 h 86"/>
                      <a:gd name="T10" fmla="*/ 185 w 244"/>
                      <a:gd name="T11" fmla="*/ 85 h 86"/>
                      <a:gd name="T12" fmla="*/ 176 w 244"/>
                      <a:gd name="T13" fmla="*/ 82 h 86"/>
                      <a:gd name="T14" fmla="*/ 166 w 244"/>
                      <a:gd name="T15" fmla="*/ 79 h 86"/>
                      <a:gd name="T16" fmla="*/ 158 w 244"/>
                      <a:gd name="T17" fmla="*/ 76 h 86"/>
                      <a:gd name="T18" fmla="*/ 150 w 244"/>
                      <a:gd name="T19" fmla="*/ 71 h 86"/>
                      <a:gd name="T20" fmla="*/ 141 w 244"/>
                      <a:gd name="T21" fmla="*/ 66 h 86"/>
                      <a:gd name="T22" fmla="*/ 135 w 244"/>
                      <a:gd name="T23" fmla="*/ 59 h 86"/>
                      <a:gd name="T24" fmla="*/ 129 w 244"/>
                      <a:gd name="T25" fmla="*/ 52 h 86"/>
                      <a:gd name="T26" fmla="*/ 125 w 244"/>
                      <a:gd name="T27" fmla="*/ 46 h 86"/>
                      <a:gd name="T28" fmla="*/ 120 w 244"/>
                      <a:gd name="T29" fmla="*/ 40 h 86"/>
                      <a:gd name="T30" fmla="*/ 114 w 244"/>
                      <a:gd name="T31" fmla="*/ 33 h 86"/>
                      <a:gd name="T32" fmla="*/ 108 w 244"/>
                      <a:gd name="T33" fmla="*/ 26 h 86"/>
                      <a:gd name="T34" fmla="*/ 103 w 244"/>
                      <a:gd name="T35" fmla="*/ 20 h 86"/>
                      <a:gd name="T36" fmla="*/ 96 w 244"/>
                      <a:gd name="T37" fmla="*/ 15 h 86"/>
                      <a:gd name="T38" fmla="*/ 89 w 244"/>
                      <a:gd name="T39" fmla="*/ 12 h 86"/>
                      <a:gd name="T40" fmla="*/ 83 w 244"/>
                      <a:gd name="T41" fmla="*/ 8 h 86"/>
                      <a:gd name="T42" fmla="*/ 77 w 244"/>
                      <a:gd name="T43" fmla="*/ 5 h 86"/>
                      <a:gd name="T44" fmla="*/ 68 w 244"/>
                      <a:gd name="T45" fmla="*/ 3 h 86"/>
                      <a:gd name="T46" fmla="*/ 62 w 244"/>
                      <a:gd name="T47" fmla="*/ 1 h 86"/>
                      <a:gd name="T48" fmla="*/ 54 w 244"/>
                      <a:gd name="T49" fmla="*/ 0 h 86"/>
                      <a:gd name="T50" fmla="*/ 46 w 244"/>
                      <a:gd name="T51" fmla="*/ 0 h 86"/>
                      <a:gd name="T52" fmla="*/ 37 w 244"/>
                      <a:gd name="T53" fmla="*/ 2 h 86"/>
                      <a:gd name="T54" fmla="*/ 28 w 244"/>
                      <a:gd name="T55" fmla="*/ 2 h 86"/>
                      <a:gd name="T56" fmla="*/ 22 w 244"/>
                      <a:gd name="T57" fmla="*/ 4 h 86"/>
                      <a:gd name="T58" fmla="*/ 16 w 244"/>
                      <a:gd name="T59" fmla="*/ 6 h 86"/>
                      <a:gd name="T60" fmla="*/ 8 w 244"/>
                      <a:gd name="T61" fmla="*/ 11 h 86"/>
                      <a:gd name="T62" fmla="*/ 4 w 244"/>
                      <a:gd name="T63" fmla="*/ 14 h 86"/>
                      <a:gd name="T64" fmla="*/ 0 w 244"/>
                      <a:gd name="T65" fmla="*/ 16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4" h="86">
                        <a:moveTo>
                          <a:pt x="243" y="68"/>
                        </a:moveTo>
                        <a:lnTo>
                          <a:pt x="233" y="75"/>
                        </a:lnTo>
                        <a:lnTo>
                          <a:pt x="222" y="79"/>
                        </a:lnTo>
                        <a:lnTo>
                          <a:pt x="211" y="82"/>
                        </a:lnTo>
                        <a:lnTo>
                          <a:pt x="199" y="85"/>
                        </a:lnTo>
                        <a:lnTo>
                          <a:pt x="185" y="85"/>
                        </a:lnTo>
                        <a:lnTo>
                          <a:pt x="176" y="82"/>
                        </a:lnTo>
                        <a:lnTo>
                          <a:pt x="166" y="79"/>
                        </a:lnTo>
                        <a:lnTo>
                          <a:pt x="158" y="76"/>
                        </a:lnTo>
                        <a:lnTo>
                          <a:pt x="150" y="71"/>
                        </a:lnTo>
                        <a:lnTo>
                          <a:pt x="141" y="66"/>
                        </a:lnTo>
                        <a:lnTo>
                          <a:pt x="135" y="59"/>
                        </a:lnTo>
                        <a:lnTo>
                          <a:pt x="129" y="52"/>
                        </a:lnTo>
                        <a:lnTo>
                          <a:pt x="125" y="46"/>
                        </a:lnTo>
                        <a:lnTo>
                          <a:pt x="120" y="40"/>
                        </a:lnTo>
                        <a:lnTo>
                          <a:pt x="114" y="33"/>
                        </a:lnTo>
                        <a:lnTo>
                          <a:pt x="108" y="26"/>
                        </a:lnTo>
                        <a:lnTo>
                          <a:pt x="103" y="20"/>
                        </a:lnTo>
                        <a:lnTo>
                          <a:pt x="96" y="15"/>
                        </a:lnTo>
                        <a:lnTo>
                          <a:pt x="89" y="12"/>
                        </a:lnTo>
                        <a:lnTo>
                          <a:pt x="83" y="8"/>
                        </a:lnTo>
                        <a:lnTo>
                          <a:pt x="77" y="5"/>
                        </a:lnTo>
                        <a:lnTo>
                          <a:pt x="68" y="3"/>
                        </a:lnTo>
                        <a:lnTo>
                          <a:pt x="62" y="1"/>
                        </a:lnTo>
                        <a:lnTo>
                          <a:pt x="54" y="0"/>
                        </a:lnTo>
                        <a:lnTo>
                          <a:pt x="46" y="0"/>
                        </a:lnTo>
                        <a:lnTo>
                          <a:pt x="37" y="2"/>
                        </a:lnTo>
                        <a:lnTo>
                          <a:pt x="28" y="2"/>
                        </a:lnTo>
                        <a:lnTo>
                          <a:pt x="22" y="4"/>
                        </a:lnTo>
                        <a:lnTo>
                          <a:pt x="16" y="6"/>
                        </a:lnTo>
                        <a:lnTo>
                          <a:pt x="8" y="11"/>
                        </a:lnTo>
                        <a:lnTo>
                          <a:pt x="4" y="14"/>
                        </a:lnTo>
                        <a:lnTo>
                          <a:pt x="0" y="16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74831" name="Freeform 79"/>
                  <p:cNvSpPr>
                    <a:spLocks/>
                  </p:cNvSpPr>
                  <p:nvPr/>
                </p:nvSpPr>
                <p:spPr bwMode="auto">
                  <a:xfrm>
                    <a:off x="2015" y="3496"/>
                    <a:ext cx="245" cy="85"/>
                  </a:xfrm>
                  <a:custGeom>
                    <a:avLst/>
                    <a:gdLst>
                      <a:gd name="T0" fmla="*/ 244 w 245"/>
                      <a:gd name="T1" fmla="*/ 68 h 85"/>
                      <a:gd name="T2" fmla="*/ 234 w 245"/>
                      <a:gd name="T3" fmla="*/ 75 h 85"/>
                      <a:gd name="T4" fmla="*/ 223 w 245"/>
                      <a:gd name="T5" fmla="*/ 79 h 85"/>
                      <a:gd name="T6" fmla="*/ 212 w 245"/>
                      <a:gd name="T7" fmla="*/ 82 h 85"/>
                      <a:gd name="T8" fmla="*/ 200 w 245"/>
                      <a:gd name="T9" fmla="*/ 84 h 85"/>
                      <a:gd name="T10" fmla="*/ 185 w 245"/>
                      <a:gd name="T11" fmla="*/ 84 h 85"/>
                      <a:gd name="T12" fmla="*/ 177 w 245"/>
                      <a:gd name="T13" fmla="*/ 81 h 85"/>
                      <a:gd name="T14" fmla="*/ 167 w 245"/>
                      <a:gd name="T15" fmla="*/ 79 h 85"/>
                      <a:gd name="T16" fmla="*/ 158 w 245"/>
                      <a:gd name="T17" fmla="*/ 76 h 85"/>
                      <a:gd name="T18" fmla="*/ 151 w 245"/>
                      <a:gd name="T19" fmla="*/ 71 h 85"/>
                      <a:gd name="T20" fmla="*/ 142 w 245"/>
                      <a:gd name="T21" fmla="*/ 65 h 85"/>
                      <a:gd name="T22" fmla="*/ 136 w 245"/>
                      <a:gd name="T23" fmla="*/ 58 h 85"/>
                      <a:gd name="T24" fmla="*/ 130 w 245"/>
                      <a:gd name="T25" fmla="*/ 51 h 85"/>
                      <a:gd name="T26" fmla="*/ 125 w 245"/>
                      <a:gd name="T27" fmla="*/ 46 h 85"/>
                      <a:gd name="T28" fmla="*/ 120 w 245"/>
                      <a:gd name="T29" fmla="*/ 40 h 85"/>
                      <a:gd name="T30" fmla="*/ 114 w 245"/>
                      <a:gd name="T31" fmla="*/ 33 h 85"/>
                      <a:gd name="T32" fmla="*/ 110 w 245"/>
                      <a:gd name="T33" fmla="*/ 26 h 85"/>
                      <a:gd name="T34" fmla="*/ 104 w 245"/>
                      <a:gd name="T35" fmla="*/ 21 h 85"/>
                      <a:gd name="T36" fmla="*/ 98 w 245"/>
                      <a:gd name="T37" fmla="*/ 16 h 85"/>
                      <a:gd name="T38" fmla="*/ 90 w 245"/>
                      <a:gd name="T39" fmla="*/ 12 h 85"/>
                      <a:gd name="T40" fmla="*/ 84 w 245"/>
                      <a:gd name="T41" fmla="*/ 8 h 85"/>
                      <a:gd name="T42" fmla="*/ 78 w 245"/>
                      <a:gd name="T43" fmla="*/ 5 h 85"/>
                      <a:gd name="T44" fmla="*/ 68 w 245"/>
                      <a:gd name="T45" fmla="*/ 3 h 85"/>
                      <a:gd name="T46" fmla="*/ 62 w 245"/>
                      <a:gd name="T47" fmla="*/ 2 h 85"/>
                      <a:gd name="T48" fmla="*/ 54 w 245"/>
                      <a:gd name="T49" fmla="*/ 0 h 85"/>
                      <a:gd name="T50" fmla="*/ 46 w 245"/>
                      <a:gd name="T51" fmla="*/ 1 h 85"/>
                      <a:gd name="T52" fmla="*/ 37 w 245"/>
                      <a:gd name="T53" fmla="*/ 2 h 85"/>
                      <a:gd name="T54" fmla="*/ 28 w 245"/>
                      <a:gd name="T55" fmla="*/ 2 h 85"/>
                      <a:gd name="T56" fmla="*/ 22 w 245"/>
                      <a:gd name="T57" fmla="*/ 4 h 85"/>
                      <a:gd name="T58" fmla="*/ 16 w 245"/>
                      <a:gd name="T59" fmla="*/ 6 h 85"/>
                      <a:gd name="T60" fmla="*/ 9 w 245"/>
                      <a:gd name="T61" fmla="*/ 11 h 85"/>
                      <a:gd name="T62" fmla="*/ 4 w 245"/>
                      <a:gd name="T63" fmla="*/ 14 h 85"/>
                      <a:gd name="T64" fmla="*/ 0 w 245"/>
                      <a:gd name="T65" fmla="*/ 16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5" h="85">
                        <a:moveTo>
                          <a:pt x="244" y="68"/>
                        </a:moveTo>
                        <a:lnTo>
                          <a:pt x="234" y="75"/>
                        </a:lnTo>
                        <a:lnTo>
                          <a:pt x="223" y="79"/>
                        </a:lnTo>
                        <a:lnTo>
                          <a:pt x="212" y="82"/>
                        </a:lnTo>
                        <a:lnTo>
                          <a:pt x="200" y="84"/>
                        </a:lnTo>
                        <a:lnTo>
                          <a:pt x="185" y="84"/>
                        </a:lnTo>
                        <a:lnTo>
                          <a:pt x="177" y="81"/>
                        </a:lnTo>
                        <a:lnTo>
                          <a:pt x="167" y="79"/>
                        </a:lnTo>
                        <a:lnTo>
                          <a:pt x="158" y="76"/>
                        </a:lnTo>
                        <a:lnTo>
                          <a:pt x="151" y="71"/>
                        </a:lnTo>
                        <a:lnTo>
                          <a:pt x="142" y="65"/>
                        </a:lnTo>
                        <a:lnTo>
                          <a:pt x="136" y="58"/>
                        </a:lnTo>
                        <a:lnTo>
                          <a:pt x="130" y="51"/>
                        </a:lnTo>
                        <a:lnTo>
                          <a:pt x="125" y="46"/>
                        </a:lnTo>
                        <a:lnTo>
                          <a:pt x="120" y="40"/>
                        </a:lnTo>
                        <a:lnTo>
                          <a:pt x="114" y="33"/>
                        </a:lnTo>
                        <a:lnTo>
                          <a:pt x="110" y="26"/>
                        </a:lnTo>
                        <a:lnTo>
                          <a:pt x="104" y="21"/>
                        </a:lnTo>
                        <a:lnTo>
                          <a:pt x="98" y="16"/>
                        </a:lnTo>
                        <a:lnTo>
                          <a:pt x="90" y="12"/>
                        </a:lnTo>
                        <a:lnTo>
                          <a:pt x="84" y="8"/>
                        </a:lnTo>
                        <a:lnTo>
                          <a:pt x="78" y="5"/>
                        </a:lnTo>
                        <a:lnTo>
                          <a:pt x="68" y="3"/>
                        </a:lnTo>
                        <a:lnTo>
                          <a:pt x="62" y="2"/>
                        </a:lnTo>
                        <a:lnTo>
                          <a:pt x="54" y="0"/>
                        </a:lnTo>
                        <a:lnTo>
                          <a:pt x="46" y="1"/>
                        </a:lnTo>
                        <a:lnTo>
                          <a:pt x="37" y="2"/>
                        </a:lnTo>
                        <a:lnTo>
                          <a:pt x="28" y="2"/>
                        </a:lnTo>
                        <a:lnTo>
                          <a:pt x="22" y="4"/>
                        </a:lnTo>
                        <a:lnTo>
                          <a:pt x="16" y="6"/>
                        </a:lnTo>
                        <a:lnTo>
                          <a:pt x="9" y="11"/>
                        </a:lnTo>
                        <a:lnTo>
                          <a:pt x="4" y="14"/>
                        </a:lnTo>
                        <a:lnTo>
                          <a:pt x="0" y="16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  <p:grpSp>
          <p:nvGrpSpPr>
            <p:cNvPr id="74832" name="Group 80"/>
            <p:cNvGrpSpPr>
              <a:grpSpLocks/>
            </p:cNvGrpSpPr>
            <p:nvPr/>
          </p:nvGrpSpPr>
          <p:grpSpPr bwMode="auto">
            <a:xfrm>
              <a:off x="4543" y="3369"/>
              <a:ext cx="964" cy="403"/>
              <a:chOff x="4543" y="3369"/>
              <a:chExt cx="964" cy="403"/>
            </a:xfrm>
          </p:grpSpPr>
          <p:sp>
            <p:nvSpPr>
              <p:cNvPr id="74833" name="Rectangle 81"/>
              <p:cNvSpPr>
                <a:spLocks noChangeArrowheads="1"/>
              </p:cNvSpPr>
              <p:nvPr/>
            </p:nvSpPr>
            <p:spPr bwMode="auto">
              <a:xfrm>
                <a:off x="4543" y="3369"/>
                <a:ext cx="964" cy="272"/>
              </a:xfrm>
              <a:prstGeom prst="rect">
                <a:avLst/>
              </a:prstGeom>
              <a:solidFill>
                <a:srgbClr val="004E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4834" name="Rectangle 82"/>
              <p:cNvSpPr>
                <a:spLocks noChangeArrowheads="1"/>
              </p:cNvSpPr>
              <p:nvPr/>
            </p:nvSpPr>
            <p:spPr bwMode="auto">
              <a:xfrm>
                <a:off x="4582" y="3424"/>
                <a:ext cx="916" cy="3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zh-CN" altLang="en-US" sz="1400" b="1">
                    <a:solidFill>
                      <a:srgbClr val="FFFFFF"/>
                    </a:solidFill>
                    <a:latin typeface="Arial" pitchFamily="34" charset="0"/>
                  </a:rPr>
                  <a:t>接收端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endParaRPr lang="en-US" altLang="zh-CN" sz="1400" b="1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74835" name="Freeform 83"/>
            <p:cNvSpPr>
              <a:spLocks/>
            </p:cNvSpPr>
            <p:nvPr/>
          </p:nvSpPr>
          <p:spPr bwMode="auto">
            <a:xfrm>
              <a:off x="4139" y="3210"/>
              <a:ext cx="305" cy="227"/>
            </a:xfrm>
            <a:custGeom>
              <a:avLst/>
              <a:gdLst>
                <a:gd name="T0" fmla="*/ 0 w 305"/>
                <a:gd name="T1" fmla="*/ 224 h 227"/>
                <a:gd name="T2" fmla="*/ 20 w 305"/>
                <a:gd name="T3" fmla="*/ 223 h 227"/>
                <a:gd name="T4" fmla="*/ 39 w 305"/>
                <a:gd name="T5" fmla="*/ 220 h 227"/>
                <a:gd name="T6" fmla="*/ 53 w 305"/>
                <a:gd name="T7" fmla="*/ 214 h 227"/>
                <a:gd name="T8" fmla="*/ 62 w 305"/>
                <a:gd name="T9" fmla="*/ 203 h 227"/>
                <a:gd name="T10" fmla="*/ 69 w 305"/>
                <a:gd name="T11" fmla="*/ 187 h 227"/>
                <a:gd name="T12" fmla="*/ 73 w 305"/>
                <a:gd name="T13" fmla="*/ 160 h 227"/>
                <a:gd name="T14" fmla="*/ 99 w 305"/>
                <a:gd name="T15" fmla="*/ 26 h 227"/>
                <a:gd name="T16" fmla="*/ 106 w 305"/>
                <a:gd name="T17" fmla="*/ 14 h 227"/>
                <a:gd name="T18" fmla="*/ 118 w 305"/>
                <a:gd name="T19" fmla="*/ 7 h 227"/>
                <a:gd name="T20" fmla="*/ 137 w 305"/>
                <a:gd name="T21" fmla="*/ 1 h 227"/>
                <a:gd name="T22" fmla="*/ 151 w 305"/>
                <a:gd name="T23" fmla="*/ 0 h 227"/>
                <a:gd name="T24" fmla="*/ 169 w 305"/>
                <a:gd name="T25" fmla="*/ 0 h 227"/>
                <a:gd name="T26" fmla="*/ 186 w 305"/>
                <a:gd name="T27" fmla="*/ 5 h 227"/>
                <a:gd name="T28" fmla="*/ 198 w 305"/>
                <a:gd name="T29" fmla="*/ 12 h 227"/>
                <a:gd name="T30" fmla="*/ 205 w 305"/>
                <a:gd name="T31" fmla="*/ 24 h 227"/>
                <a:gd name="T32" fmla="*/ 209 w 305"/>
                <a:gd name="T33" fmla="*/ 38 h 227"/>
                <a:gd name="T34" fmla="*/ 230 w 305"/>
                <a:gd name="T35" fmla="*/ 185 h 227"/>
                <a:gd name="T36" fmla="*/ 233 w 305"/>
                <a:gd name="T37" fmla="*/ 197 h 227"/>
                <a:gd name="T38" fmla="*/ 242 w 305"/>
                <a:gd name="T39" fmla="*/ 209 h 227"/>
                <a:gd name="T40" fmla="*/ 257 w 305"/>
                <a:gd name="T41" fmla="*/ 218 h 227"/>
                <a:gd name="T42" fmla="*/ 276 w 305"/>
                <a:gd name="T43" fmla="*/ 223 h 227"/>
                <a:gd name="T44" fmla="*/ 293 w 305"/>
                <a:gd name="T45" fmla="*/ 226 h 227"/>
                <a:gd name="T46" fmla="*/ 304 w 305"/>
                <a:gd name="T4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5" h="227">
                  <a:moveTo>
                    <a:pt x="0" y="224"/>
                  </a:moveTo>
                  <a:lnTo>
                    <a:pt x="20" y="223"/>
                  </a:lnTo>
                  <a:lnTo>
                    <a:pt x="39" y="220"/>
                  </a:lnTo>
                  <a:lnTo>
                    <a:pt x="53" y="214"/>
                  </a:lnTo>
                  <a:lnTo>
                    <a:pt x="62" y="203"/>
                  </a:lnTo>
                  <a:lnTo>
                    <a:pt x="69" y="187"/>
                  </a:lnTo>
                  <a:lnTo>
                    <a:pt x="73" y="160"/>
                  </a:lnTo>
                  <a:lnTo>
                    <a:pt x="99" y="26"/>
                  </a:lnTo>
                  <a:lnTo>
                    <a:pt x="106" y="14"/>
                  </a:lnTo>
                  <a:lnTo>
                    <a:pt x="118" y="7"/>
                  </a:lnTo>
                  <a:lnTo>
                    <a:pt x="137" y="1"/>
                  </a:lnTo>
                  <a:lnTo>
                    <a:pt x="151" y="0"/>
                  </a:lnTo>
                  <a:lnTo>
                    <a:pt x="169" y="0"/>
                  </a:lnTo>
                  <a:lnTo>
                    <a:pt x="186" y="5"/>
                  </a:lnTo>
                  <a:lnTo>
                    <a:pt x="198" y="12"/>
                  </a:lnTo>
                  <a:lnTo>
                    <a:pt x="205" y="24"/>
                  </a:lnTo>
                  <a:lnTo>
                    <a:pt x="209" y="38"/>
                  </a:lnTo>
                  <a:lnTo>
                    <a:pt x="230" y="185"/>
                  </a:lnTo>
                  <a:lnTo>
                    <a:pt x="233" y="197"/>
                  </a:lnTo>
                  <a:lnTo>
                    <a:pt x="242" y="209"/>
                  </a:lnTo>
                  <a:lnTo>
                    <a:pt x="257" y="218"/>
                  </a:lnTo>
                  <a:lnTo>
                    <a:pt x="276" y="223"/>
                  </a:lnTo>
                  <a:lnTo>
                    <a:pt x="293" y="226"/>
                  </a:lnTo>
                  <a:lnTo>
                    <a:pt x="304" y="226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836" name="Freeform 84"/>
            <p:cNvSpPr>
              <a:spLocks/>
            </p:cNvSpPr>
            <p:nvPr/>
          </p:nvSpPr>
          <p:spPr bwMode="auto">
            <a:xfrm>
              <a:off x="1311" y="1786"/>
              <a:ext cx="305" cy="456"/>
            </a:xfrm>
            <a:custGeom>
              <a:avLst/>
              <a:gdLst>
                <a:gd name="T0" fmla="*/ 0 w 305"/>
                <a:gd name="T1" fmla="*/ 452 h 456"/>
                <a:gd name="T2" fmla="*/ 20 w 305"/>
                <a:gd name="T3" fmla="*/ 450 h 456"/>
                <a:gd name="T4" fmla="*/ 39 w 305"/>
                <a:gd name="T5" fmla="*/ 445 h 456"/>
                <a:gd name="T6" fmla="*/ 53 w 305"/>
                <a:gd name="T7" fmla="*/ 431 h 456"/>
                <a:gd name="T8" fmla="*/ 62 w 305"/>
                <a:gd name="T9" fmla="*/ 409 h 456"/>
                <a:gd name="T10" fmla="*/ 69 w 305"/>
                <a:gd name="T11" fmla="*/ 376 h 456"/>
                <a:gd name="T12" fmla="*/ 73 w 305"/>
                <a:gd name="T13" fmla="*/ 323 h 456"/>
                <a:gd name="T14" fmla="*/ 99 w 305"/>
                <a:gd name="T15" fmla="*/ 51 h 456"/>
                <a:gd name="T16" fmla="*/ 106 w 305"/>
                <a:gd name="T17" fmla="*/ 28 h 456"/>
                <a:gd name="T18" fmla="*/ 118 w 305"/>
                <a:gd name="T19" fmla="*/ 14 h 456"/>
                <a:gd name="T20" fmla="*/ 137 w 305"/>
                <a:gd name="T21" fmla="*/ 2 h 456"/>
                <a:gd name="T22" fmla="*/ 151 w 305"/>
                <a:gd name="T23" fmla="*/ 0 h 456"/>
                <a:gd name="T24" fmla="*/ 169 w 305"/>
                <a:gd name="T25" fmla="*/ 0 h 456"/>
                <a:gd name="T26" fmla="*/ 186 w 305"/>
                <a:gd name="T27" fmla="*/ 9 h 456"/>
                <a:gd name="T28" fmla="*/ 198 w 305"/>
                <a:gd name="T29" fmla="*/ 25 h 456"/>
                <a:gd name="T30" fmla="*/ 205 w 305"/>
                <a:gd name="T31" fmla="*/ 47 h 456"/>
                <a:gd name="T32" fmla="*/ 209 w 305"/>
                <a:gd name="T33" fmla="*/ 78 h 456"/>
                <a:gd name="T34" fmla="*/ 230 w 305"/>
                <a:gd name="T35" fmla="*/ 373 h 456"/>
                <a:gd name="T36" fmla="*/ 233 w 305"/>
                <a:gd name="T37" fmla="*/ 396 h 456"/>
                <a:gd name="T38" fmla="*/ 242 w 305"/>
                <a:gd name="T39" fmla="*/ 422 h 456"/>
                <a:gd name="T40" fmla="*/ 257 w 305"/>
                <a:gd name="T41" fmla="*/ 439 h 456"/>
                <a:gd name="T42" fmla="*/ 276 w 305"/>
                <a:gd name="T43" fmla="*/ 450 h 456"/>
                <a:gd name="T44" fmla="*/ 293 w 305"/>
                <a:gd name="T45" fmla="*/ 455 h 456"/>
                <a:gd name="T46" fmla="*/ 304 w 305"/>
                <a:gd name="T47" fmla="*/ 453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5" h="456">
                  <a:moveTo>
                    <a:pt x="0" y="452"/>
                  </a:moveTo>
                  <a:lnTo>
                    <a:pt x="20" y="450"/>
                  </a:lnTo>
                  <a:lnTo>
                    <a:pt x="39" y="445"/>
                  </a:lnTo>
                  <a:lnTo>
                    <a:pt x="53" y="431"/>
                  </a:lnTo>
                  <a:lnTo>
                    <a:pt x="62" y="409"/>
                  </a:lnTo>
                  <a:lnTo>
                    <a:pt x="69" y="376"/>
                  </a:lnTo>
                  <a:lnTo>
                    <a:pt x="73" y="323"/>
                  </a:lnTo>
                  <a:lnTo>
                    <a:pt x="99" y="51"/>
                  </a:lnTo>
                  <a:lnTo>
                    <a:pt x="106" y="28"/>
                  </a:lnTo>
                  <a:lnTo>
                    <a:pt x="118" y="14"/>
                  </a:lnTo>
                  <a:lnTo>
                    <a:pt x="137" y="2"/>
                  </a:lnTo>
                  <a:lnTo>
                    <a:pt x="151" y="0"/>
                  </a:lnTo>
                  <a:lnTo>
                    <a:pt x="169" y="0"/>
                  </a:lnTo>
                  <a:lnTo>
                    <a:pt x="186" y="9"/>
                  </a:lnTo>
                  <a:lnTo>
                    <a:pt x="198" y="25"/>
                  </a:lnTo>
                  <a:lnTo>
                    <a:pt x="205" y="47"/>
                  </a:lnTo>
                  <a:lnTo>
                    <a:pt x="209" y="78"/>
                  </a:lnTo>
                  <a:lnTo>
                    <a:pt x="230" y="373"/>
                  </a:lnTo>
                  <a:lnTo>
                    <a:pt x="233" y="396"/>
                  </a:lnTo>
                  <a:lnTo>
                    <a:pt x="242" y="422"/>
                  </a:lnTo>
                  <a:lnTo>
                    <a:pt x="257" y="439"/>
                  </a:lnTo>
                  <a:lnTo>
                    <a:pt x="276" y="450"/>
                  </a:lnTo>
                  <a:lnTo>
                    <a:pt x="293" y="455"/>
                  </a:lnTo>
                  <a:lnTo>
                    <a:pt x="304" y="453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4837" name="Group 85"/>
            <p:cNvGrpSpPr>
              <a:grpSpLocks/>
            </p:cNvGrpSpPr>
            <p:nvPr/>
          </p:nvGrpSpPr>
          <p:grpSpPr bwMode="auto">
            <a:xfrm>
              <a:off x="561" y="2287"/>
              <a:ext cx="4004" cy="86"/>
              <a:chOff x="561" y="2287"/>
              <a:chExt cx="4004" cy="86"/>
            </a:xfrm>
          </p:grpSpPr>
          <p:grpSp>
            <p:nvGrpSpPr>
              <p:cNvPr id="74838" name="Group 86"/>
              <p:cNvGrpSpPr>
                <a:grpSpLocks/>
              </p:cNvGrpSpPr>
              <p:nvPr/>
            </p:nvGrpSpPr>
            <p:grpSpPr bwMode="auto">
              <a:xfrm>
                <a:off x="561" y="2287"/>
                <a:ext cx="2045" cy="86"/>
                <a:chOff x="561" y="2287"/>
                <a:chExt cx="2045" cy="86"/>
              </a:xfrm>
            </p:grpSpPr>
            <p:grpSp>
              <p:nvGrpSpPr>
                <p:cNvPr id="74839" name="Group 87"/>
                <p:cNvGrpSpPr>
                  <a:grpSpLocks/>
                </p:cNvGrpSpPr>
                <p:nvPr/>
              </p:nvGrpSpPr>
              <p:grpSpPr bwMode="auto">
                <a:xfrm>
                  <a:off x="1542" y="2287"/>
                  <a:ext cx="573" cy="86"/>
                  <a:chOff x="1542" y="2287"/>
                  <a:chExt cx="573" cy="86"/>
                </a:xfrm>
              </p:grpSpPr>
              <p:sp>
                <p:nvSpPr>
                  <p:cNvPr id="74840" name="Freeform 88"/>
                  <p:cNvSpPr>
                    <a:spLocks/>
                  </p:cNvSpPr>
                  <p:nvPr/>
                </p:nvSpPr>
                <p:spPr bwMode="auto">
                  <a:xfrm>
                    <a:off x="1542" y="2287"/>
                    <a:ext cx="243" cy="85"/>
                  </a:xfrm>
                  <a:custGeom>
                    <a:avLst/>
                    <a:gdLst>
                      <a:gd name="T0" fmla="*/ 0 w 243"/>
                      <a:gd name="T1" fmla="*/ 16 h 85"/>
                      <a:gd name="T2" fmla="*/ 9 w 243"/>
                      <a:gd name="T3" fmla="*/ 9 h 85"/>
                      <a:gd name="T4" fmla="*/ 20 w 243"/>
                      <a:gd name="T5" fmla="*/ 4 h 85"/>
                      <a:gd name="T6" fmla="*/ 31 w 243"/>
                      <a:gd name="T7" fmla="*/ 2 h 85"/>
                      <a:gd name="T8" fmla="*/ 43 w 243"/>
                      <a:gd name="T9" fmla="*/ 0 h 85"/>
                      <a:gd name="T10" fmla="*/ 56 w 243"/>
                      <a:gd name="T11" fmla="*/ 0 h 85"/>
                      <a:gd name="T12" fmla="*/ 66 w 243"/>
                      <a:gd name="T13" fmla="*/ 2 h 85"/>
                      <a:gd name="T14" fmla="*/ 76 w 243"/>
                      <a:gd name="T15" fmla="*/ 4 h 85"/>
                      <a:gd name="T16" fmla="*/ 83 w 243"/>
                      <a:gd name="T17" fmla="*/ 8 h 85"/>
                      <a:gd name="T18" fmla="*/ 92 w 243"/>
                      <a:gd name="T19" fmla="*/ 12 h 85"/>
                      <a:gd name="T20" fmla="*/ 101 w 243"/>
                      <a:gd name="T21" fmla="*/ 18 h 85"/>
                      <a:gd name="T22" fmla="*/ 107 w 243"/>
                      <a:gd name="T23" fmla="*/ 25 h 85"/>
                      <a:gd name="T24" fmla="*/ 113 w 243"/>
                      <a:gd name="T25" fmla="*/ 32 h 85"/>
                      <a:gd name="T26" fmla="*/ 118 w 243"/>
                      <a:gd name="T27" fmla="*/ 38 h 85"/>
                      <a:gd name="T28" fmla="*/ 122 w 243"/>
                      <a:gd name="T29" fmla="*/ 44 h 85"/>
                      <a:gd name="T30" fmla="*/ 127 w 243"/>
                      <a:gd name="T31" fmla="*/ 50 h 85"/>
                      <a:gd name="T32" fmla="*/ 133 w 243"/>
                      <a:gd name="T33" fmla="*/ 57 h 85"/>
                      <a:gd name="T34" fmla="*/ 139 w 243"/>
                      <a:gd name="T35" fmla="*/ 63 h 85"/>
                      <a:gd name="T36" fmla="*/ 145 w 243"/>
                      <a:gd name="T37" fmla="*/ 68 h 85"/>
                      <a:gd name="T38" fmla="*/ 152 w 243"/>
                      <a:gd name="T39" fmla="*/ 71 h 85"/>
                      <a:gd name="T40" fmla="*/ 158 w 243"/>
                      <a:gd name="T41" fmla="*/ 75 h 85"/>
                      <a:gd name="T42" fmla="*/ 165 w 243"/>
                      <a:gd name="T43" fmla="*/ 78 h 85"/>
                      <a:gd name="T44" fmla="*/ 173 w 243"/>
                      <a:gd name="T45" fmla="*/ 80 h 85"/>
                      <a:gd name="T46" fmla="*/ 179 w 243"/>
                      <a:gd name="T47" fmla="*/ 82 h 85"/>
                      <a:gd name="T48" fmla="*/ 187 w 243"/>
                      <a:gd name="T49" fmla="*/ 84 h 85"/>
                      <a:gd name="T50" fmla="*/ 195 w 243"/>
                      <a:gd name="T51" fmla="*/ 84 h 85"/>
                      <a:gd name="T52" fmla="*/ 205 w 243"/>
                      <a:gd name="T53" fmla="*/ 81 h 85"/>
                      <a:gd name="T54" fmla="*/ 213 w 243"/>
                      <a:gd name="T55" fmla="*/ 81 h 85"/>
                      <a:gd name="T56" fmla="*/ 219 w 243"/>
                      <a:gd name="T57" fmla="*/ 79 h 85"/>
                      <a:gd name="T58" fmla="*/ 225 w 243"/>
                      <a:gd name="T59" fmla="*/ 77 h 85"/>
                      <a:gd name="T60" fmla="*/ 233 w 243"/>
                      <a:gd name="T61" fmla="*/ 74 h 85"/>
                      <a:gd name="T62" fmla="*/ 237 w 243"/>
                      <a:gd name="T63" fmla="*/ 70 h 85"/>
                      <a:gd name="T64" fmla="*/ 242 w 243"/>
                      <a:gd name="T65" fmla="*/ 68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3" h="85">
                        <a:moveTo>
                          <a:pt x="0" y="16"/>
                        </a:moveTo>
                        <a:lnTo>
                          <a:pt x="9" y="9"/>
                        </a:lnTo>
                        <a:lnTo>
                          <a:pt x="20" y="4"/>
                        </a:lnTo>
                        <a:lnTo>
                          <a:pt x="31" y="2"/>
                        </a:lnTo>
                        <a:lnTo>
                          <a:pt x="43" y="0"/>
                        </a:lnTo>
                        <a:lnTo>
                          <a:pt x="56" y="0"/>
                        </a:lnTo>
                        <a:lnTo>
                          <a:pt x="66" y="2"/>
                        </a:lnTo>
                        <a:lnTo>
                          <a:pt x="76" y="4"/>
                        </a:lnTo>
                        <a:lnTo>
                          <a:pt x="83" y="8"/>
                        </a:lnTo>
                        <a:lnTo>
                          <a:pt x="92" y="12"/>
                        </a:lnTo>
                        <a:lnTo>
                          <a:pt x="101" y="18"/>
                        </a:lnTo>
                        <a:lnTo>
                          <a:pt x="107" y="25"/>
                        </a:lnTo>
                        <a:lnTo>
                          <a:pt x="113" y="32"/>
                        </a:lnTo>
                        <a:lnTo>
                          <a:pt x="118" y="38"/>
                        </a:lnTo>
                        <a:lnTo>
                          <a:pt x="122" y="44"/>
                        </a:lnTo>
                        <a:lnTo>
                          <a:pt x="127" y="50"/>
                        </a:lnTo>
                        <a:lnTo>
                          <a:pt x="133" y="57"/>
                        </a:lnTo>
                        <a:lnTo>
                          <a:pt x="139" y="63"/>
                        </a:lnTo>
                        <a:lnTo>
                          <a:pt x="145" y="68"/>
                        </a:lnTo>
                        <a:lnTo>
                          <a:pt x="152" y="71"/>
                        </a:lnTo>
                        <a:lnTo>
                          <a:pt x="158" y="75"/>
                        </a:lnTo>
                        <a:lnTo>
                          <a:pt x="165" y="78"/>
                        </a:lnTo>
                        <a:lnTo>
                          <a:pt x="173" y="80"/>
                        </a:lnTo>
                        <a:lnTo>
                          <a:pt x="179" y="82"/>
                        </a:lnTo>
                        <a:lnTo>
                          <a:pt x="187" y="84"/>
                        </a:lnTo>
                        <a:lnTo>
                          <a:pt x="195" y="84"/>
                        </a:lnTo>
                        <a:lnTo>
                          <a:pt x="205" y="81"/>
                        </a:lnTo>
                        <a:lnTo>
                          <a:pt x="213" y="81"/>
                        </a:lnTo>
                        <a:lnTo>
                          <a:pt x="219" y="79"/>
                        </a:lnTo>
                        <a:lnTo>
                          <a:pt x="225" y="77"/>
                        </a:lnTo>
                        <a:lnTo>
                          <a:pt x="233" y="74"/>
                        </a:lnTo>
                        <a:lnTo>
                          <a:pt x="237" y="70"/>
                        </a:lnTo>
                        <a:lnTo>
                          <a:pt x="242" y="6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74841" name="Freeform 89"/>
                  <p:cNvSpPr>
                    <a:spLocks/>
                  </p:cNvSpPr>
                  <p:nvPr/>
                </p:nvSpPr>
                <p:spPr bwMode="auto">
                  <a:xfrm>
                    <a:off x="1707" y="2287"/>
                    <a:ext cx="245" cy="86"/>
                  </a:xfrm>
                  <a:custGeom>
                    <a:avLst/>
                    <a:gdLst>
                      <a:gd name="T0" fmla="*/ 0 w 245"/>
                      <a:gd name="T1" fmla="*/ 16 h 86"/>
                      <a:gd name="T2" fmla="*/ 9 w 245"/>
                      <a:gd name="T3" fmla="*/ 9 h 86"/>
                      <a:gd name="T4" fmla="*/ 20 w 245"/>
                      <a:gd name="T5" fmla="*/ 5 h 86"/>
                      <a:gd name="T6" fmla="*/ 31 w 245"/>
                      <a:gd name="T7" fmla="*/ 2 h 86"/>
                      <a:gd name="T8" fmla="*/ 43 w 245"/>
                      <a:gd name="T9" fmla="*/ 0 h 86"/>
                      <a:gd name="T10" fmla="*/ 58 w 245"/>
                      <a:gd name="T11" fmla="*/ 0 h 86"/>
                      <a:gd name="T12" fmla="*/ 66 w 245"/>
                      <a:gd name="T13" fmla="*/ 2 h 86"/>
                      <a:gd name="T14" fmla="*/ 76 w 245"/>
                      <a:gd name="T15" fmla="*/ 5 h 86"/>
                      <a:gd name="T16" fmla="*/ 85 w 245"/>
                      <a:gd name="T17" fmla="*/ 8 h 86"/>
                      <a:gd name="T18" fmla="*/ 92 w 245"/>
                      <a:gd name="T19" fmla="*/ 13 h 86"/>
                      <a:gd name="T20" fmla="*/ 101 w 245"/>
                      <a:gd name="T21" fmla="*/ 18 h 86"/>
                      <a:gd name="T22" fmla="*/ 107 w 245"/>
                      <a:gd name="T23" fmla="*/ 25 h 86"/>
                      <a:gd name="T24" fmla="*/ 113 w 245"/>
                      <a:gd name="T25" fmla="*/ 32 h 86"/>
                      <a:gd name="T26" fmla="*/ 118 w 245"/>
                      <a:gd name="T27" fmla="*/ 38 h 86"/>
                      <a:gd name="T28" fmla="*/ 123 w 245"/>
                      <a:gd name="T29" fmla="*/ 44 h 86"/>
                      <a:gd name="T30" fmla="*/ 129 w 245"/>
                      <a:gd name="T31" fmla="*/ 51 h 86"/>
                      <a:gd name="T32" fmla="*/ 135 w 245"/>
                      <a:gd name="T33" fmla="*/ 58 h 86"/>
                      <a:gd name="T34" fmla="*/ 139 w 245"/>
                      <a:gd name="T35" fmla="*/ 64 h 86"/>
                      <a:gd name="T36" fmla="*/ 146 w 245"/>
                      <a:gd name="T37" fmla="*/ 69 h 86"/>
                      <a:gd name="T38" fmla="*/ 153 w 245"/>
                      <a:gd name="T39" fmla="*/ 72 h 86"/>
                      <a:gd name="T40" fmla="*/ 159 w 245"/>
                      <a:gd name="T41" fmla="*/ 76 h 86"/>
                      <a:gd name="T42" fmla="*/ 165 w 245"/>
                      <a:gd name="T43" fmla="*/ 79 h 86"/>
                      <a:gd name="T44" fmla="*/ 175 w 245"/>
                      <a:gd name="T45" fmla="*/ 81 h 86"/>
                      <a:gd name="T46" fmla="*/ 181 w 245"/>
                      <a:gd name="T47" fmla="*/ 83 h 86"/>
                      <a:gd name="T48" fmla="*/ 189 w 245"/>
                      <a:gd name="T49" fmla="*/ 85 h 86"/>
                      <a:gd name="T50" fmla="*/ 197 w 245"/>
                      <a:gd name="T51" fmla="*/ 85 h 86"/>
                      <a:gd name="T52" fmla="*/ 206 w 245"/>
                      <a:gd name="T53" fmla="*/ 82 h 86"/>
                      <a:gd name="T54" fmla="*/ 215 w 245"/>
                      <a:gd name="T55" fmla="*/ 82 h 86"/>
                      <a:gd name="T56" fmla="*/ 221 w 245"/>
                      <a:gd name="T57" fmla="*/ 80 h 86"/>
                      <a:gd name="T58" fmla="*/ 227 w 245"/>
                      <a:gd name="T59" fmla="*/ 78 h 86"/>
                      <a:gd name="T60" fmla="*/ 235 w 245"/>
                      <a:gd name="T61" fmla="*/ 73 h 86"/>
                      <a:gd name="T62" fmla="*/ 239 w 245"/>
                      <a:gd name="T63" fmla="*/ 70 h 86"/>
                      <a:gd name="T64" fmla="*/ 244 w 245"/>
                      <a:gd name="T65" fmla="*/ 68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5" h="86">
                        <a:moveTo>
                          <a:pt x="0" y="16"/>
                        </a:moveTo>
                        <a:lnTo>
                          <a:pt x="9" y="9"/>
                        </a:lnTo>
                        <a:lnTo>
                          <a:pt x="20" y="5"/>
                        </a:lnTo>
                        <a:lnTo>
                          <a:pt x="31" y="2"/>
                        </a:lnTo>
                        <a:lnTo>
                          <a:pt x="43" y="0"/>
                        </a:lnTo>
                        <a:lnTo>
                          <a:pt x="58" y="0"/>
                        </a:lnTo>
                        <a:lnTo>
                          <a:pt x="66" y="2"/>
                        </a:lnTo>
                        <a:lnTo>
                          <a:pt x="76" y="5"/>
                        </a:lnTo>
                        <a:lnTo>
                          <a:pt x="85" y="8"/>
                        </a:lnTo>
                        <a:lnTo>
                          <a:pt x="92" y="13"/>
                        </a:lnTo>
                        <a:lnTo>
                          <a:pt x="101" y="18"/>
                        </a:lnTo>
                        <a:lnTo>
                          <a:pt x="107" y="25"/>
                        </a:lnTo>
                        <a:lnTo>
                          <a:pt x="113" y="32"/>
                        </a:lnTo>
                        <a:lnTo>
                          <a:pt x="118" y="38"/>
                        </a:lnTo>
                        <a:lnTo>
                          <a:pt x="123" y="44"/>
                        </a:lnTo>
                        <a:lnTo>
                          <a:pt x="129" y="51"/>
                        </a:lnTo>
                        <a:lnTo>
                          <a:pt x="135" y="58"/>
                        </a:lnTo>
                        <a:lnTo>
                          <a:pt x="139" y="64"/>
                        </a:lnTo>
                        <a:lnTo>
                          <a:pt x="146" y="69"/>
                        </a:lnTo>
                        <a:lnTo>
                          <a:pt x="153" y="72"/>
                        </a:lnTo>
                        <a:lnTo>
                          <a:pt x="159" y="76"/>
                        </a:lnTo>
                        <a:lnTo>
                          <a:pt x="165" y="79"/>
                        </a:lnTo>
                        <a:lnTo>
                          <a:pt x="175" y="81"/>
                        </a:lnTo>
                        <a:lnTo>
                          <a:pt x="181" y="83"/>
                        </a:lnTo>
                        <a:lnTo>
                          <a:pt x="189" y="85"/>
                        </a:lnTo>
                        <a:lnTo>
                          <a:pt x="197" y="85"/>
                        </a:lnTo>
                        <a:lnTo>
                          <a:pt x="206" y="82"/>
                        </a:lnTo>
                        <a:lnTo>
                          <a:pt x="215" y="82"/>
                        </a:lnTo>
                        <a:lnTo>
                          <a:pt x="221" y="80"/>
                        </a:lnTo>
                        <a:lnTo>
                          <a:pt x="227" y="78"/>
                        </a:lnTo>
                        <a:lnTo>
                          <a:pt x="235" y="73"/>
                        </a:lnTo>
                        <a:lnTo>
                          <a:pt x="239" y="70"/>
                        </a:lnTo>
                        <a:lnTo>
                          <a:pt x="244" y="6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74842" name="Freeform 90"/>
                  <p:cNvSpPr>
                    <a:spLocks/>
                  </p:cNvSpPr>
                  <p:nvPr/>
                </p:nvSpPr>
                <p:spPr bwMode="auto">
                  <a:xfrm>
                    <a:off x="1870" y="2287"/>
                    <a:ext cx="245" cy="85"/>
                  </a:xfrm>
                  <a:custGeom>
                    <a:avLst/>
                    <a:gdLst>
                      <a:gd name="T0" fmla="*/ 0 w 245"/>
                      <a:gd name="T1" fmla="*/ 15 h 85"/>
                      <a:gd name="T2" fmla="*/ 9 w 245"/>
                      <a:gd name="T3" fmla="*/ 8 h 85"/>
                      <a:gd name="T4" fmla="*/ 20 w 245"/>
                      <a:gd name="T5" fmla="*/ 4 h 85"/>
                      <a:gd name="T6" fmla="*/ 31 w 245"/>
                      <a:gd name="T7" fmla="*/ 1 h 85"/>
                      <a:gd name="T8" fmla="*/ 43 w 245"/>
                      <a:gd name="T9" fmla="*/ 0 h 85"/>
                      <a:gd name="T10" fmla="*/ 58 w 245"/>
                      <a:gd name="T11" fmla="*/ 0 h 85"/>
                      <a:gd name="T12" fmla="*/ 66 w 245"/>
                      <a:gd name="T13" fmla="*/ 2 h 85"/>
                      <a:gd name="T14" fmla="*/ 76 w 245"/>
                      <a:gd name="T15" fmla="*/ 4 h 85"/>
                      <a:gd name="T16" fmla="*/ 85 w 245"/>
                      <a:gd name="T17" fmla="*/ 7 h 85"/>
                      <a:gd name="T18" fmla="*/ 92 w 245"/>
                      <a:gd name="T19" fmla="*/ 12 h 85"/>
                      <a:gd name="T20" fmla="*/ 101 w 245"/>
                      <a:gd name="T21" fmla="*/ 18 h 85"/>
                      <a:gd name="T22" fmla="*/ 107 w 245"/>
                      <a:gd name="T23" fmla="*/ 25 h 85"/>
                      <a:gd name="T24" fmla="*/ 113 w 245"/>
                      <a:gd name="T25" fmla="*/ 32 h 85"/>
                      <a:gd name="T26" fmla="*/ 118 w 245"/>
                      <a:gd name="T27" fmla="*/ 37 h 85"/>
                      <a:gd name="T28" fmla="*/ 123 w 245"/>
                      <a:gd name="T29" fmla="*/ 43 h 85"/>
                      <a:gd name="T30" fmla="*/ 129 w 245"/>
                      <a:gd name="T31" fmla="*/ 50 h 85"/>
                      <a:gd name="T32" fmla="*/ 133 w 245"/>
                      <a:gd name="T33" fmla="*/ 57 h 85"/>
                      <a:gd name="T34" fmla="*/ 139 w 245"/>
                      <a:gd name="T35" fmla="*/ 63 h 85"/>
                      <a:gd name="T36" fmla="*/ 145 w 245"/>
                      <a:gd name="T37" fmla="*/ 67 h 85"/>
                      <a:gd name="T38" fmla="*/ 153 w 245"/>
                      <a:gd name="T39" fmla="*/ 71 h 85"/>
                      <a:gd name="T40" fmla="*/ 159 w 245"/>
                      <a:gd name="T41" fmla="*/ 75 h 85"/>
                      <a:gd name="T42" fmla="*/ 165 w 245"/>
                      <a:gd name="T43" fmla="*/ 78 h 85"/>
                      <a:gd name="T44" fmla="*/ 175 w 245"/>
                      <a:gd name="T45" fmla="*/ 80 h 85"/>
                      <a:gd name="T46" fmla="*/ 181 w 245"/>
                      <a:gd name="T47" fmla="*/ 81 h 85"/>
                      <a:gd name="T48" fmla="*/ 189 w 245"/>
                      <a:gd name="T49" fmla="*/ 84 h 85"/>
                      <a:gd name="T50" fmla="*/ 197 w 245"/>
                      <a:gd name="T51" fmla="*/ 82 h 85"/>
                      <a:gd name="T52" fmla="*/ 206 w 245"/>
                      <a:gd name="T53" fmla="*/ 81 h 85"/>
                      <a:gd name="T54" fmla="*/ 215 w 245"/>
                      <a:gd name="T55" fmla="*/ 81 h 85"/>
                      <a:gd name="T56" fmla="*/ 221 w 245"/>
                      <a:gd name="T57" fmla="*/ 79 h 85"/>
                      <a:gd name="T58" fmla="*/ 227 w 245"/>
                      <a:gd name="T59" fmla="*/ 77 h 85"/>
                      <a:gd name="T60" fmla="*/ 234 w 245"/>
                      <a:gd name="T61" fmla="*/ 72 h 85"/>
                      <a:gd name="T62" fmla="*/ 239 w 245"/>
                      <a:gd name="T63" fmla="*/ 69 h 85"/>
                      <a:gd name="T64" fmla="*/ 244 w 245"/>
                      <a:gd name="T65" fmla="*/ 67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5" h="85">
                        <a:moveTo>
                          <a:pt x="0" y="15"/>
                        </a:moveTo>
                        <a:lnTo>
                          <a:pt x="9" y="8"/>
                        </a:lnTo>
                        <a:lnTo>
                          <a:pt x="20" y="4"/>
                        </a:lnTo>
                        <a:lnTo>
                          <a:pt x="31" y="1"/>
                        </a:lnTo>
                        <a:lnTo>
                          <a:pt x="43" y="0"/>
                        </a:lnTo>
                        <a:lnTo>
                          <a:pt x="58" y="0"/>
                        </a:lnTo>
                        <a:lnTo>
                          <a:pt x="66" y="2"/>
                        </a:lnTo>
                        <a:lnTo>
                          <a:pt x="76" y="4"/>
                        </a:lnTo>
                        <a:lnTo>
                          <a:pt x="85" y="7"/>
                        </a:lnTo>
                        <a:lnTo>
                          <a:pt x="92" y="12"/>
                        </a:lnTo>
                        <a:lnTo>
                          <a:pt x="101" y="18"/>
                        </a:lnTo>
                        <a:lnTo>
                          <a:pt x="107" y="25"/>
                        </a:lnTo>
                        <a:lnTo>
                          <a:pt x="113" y="32"/>
                        </a:lnTo>
                        <a:lnTo>
                          <a:pt x="118" y="37"/>
                        </a:lnTo>
                        <a:lnTo>
                          <a:pt x="123" y="43"/>
                        </a:lnTo>
                        <a:lnTo>
                          <a:pt x="129" y="50"/>
                        </a:lnTo>
                        <a:lnTo>
                          <a:pt x="133" y="57"/>
                        </a:lnTo>
                        <a:lnTo>
                          <a:pt x="139" y="63"/>
                        </a:lnTo>
                        <a:lnTo>
                          <a:pt x="145" y="67"/>
                        </a:lnTo>
                        <a:lnTo>
                          <a:pt x="153" y="71"/>
                        </a:lnTo>
                        <a:lnTo>
                          <a:pt x="159" y="75"/>
                        </a:lnTo>
                        <a:lnTo>
                          <a:pt x="165" y="78"/>
                        </a:lnTo>
                        <a:lnTo>
                          <a:pt x="175" y="80"/>
                        </a:lnTo>
                        <a:lnTo>
                          <a:pt x="181" y="81"/>
                        </a:lnTo>
                        <a:lnTo>
                          <a:pt x="189" y="84"/>
                        </a:lnTo>
                        <a:lnTo>
                          <a:pt x="197" y="82"/>
                        </a:lnTo>
                        <a:lnTo>
                          <a:pt x="206" y="81"/>
                        </a:lnTo>
                        <a:lnTo>
                          <a:pt x="215" y="81"/>
                        </a:lnTo>
                        <a:lnTo>
                          <a:pt x="221" y="79"/>
                        </a:lnTo>
                        <a:lnTo>
                          <a:pt x="227" y="77"/>
                        </a:lnTo>
                        <a:lnTo>
                          <a:pt x="234" y="72"/>
                        </a:lnTo>
                        <a:lnTo>
                          <a:pt x="239" y="69"/>
                        </a:lnTo>
                        <a:lnTo>
                          <a:pt x="244" y="67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74843" name="Group 91"/>
                <p:cNvGrpSpPr>
                  <a:grpSpLocks/>
                </p:cNvGrpSpPr>
                <p:nvPr/>
              </p:nvGrpSpPr>
              <p:grpSpPr bwMode="auto">
                <a:xfrm>
                  <a:off x="2032" y="2287"/>
                  <a:ext cx="574" cy="86"/>
                  <a:chOff x="2032" y="2287"/>
                  <a:chExt cx="574" cy="86"/>
                </a:xfrm>
              </p:grpSpPr>
              <p:sp>
                <p:nvSpPr>
                  <p:cNvPr id="74844" name="Freeform 92"/>
                  <p:cNvSpPr>
                    <a:spLocks/>
                  </p:cNvSpPr>
                  <p:nvPr/>
                </p:nvSpPr>
                <p:spPr bwMode="auto">
                  <a:xfrm>
                    <a:off x="2032" y="2287"/>
                    <a:ext cx="243" cy="85"/>
                  </a:xfrm>
                  <a:custGeom>
                    <a:avLst/>
                    <a:gdLst>
                      <a:gd name="T0" fmla="*/ 0 w 243"/>
                      <a:gd name="T1" fmla="*/ 16 h 85"/>
                      <a:gd name="T2" fmla="*/ 9 w 243"/>
                      <a:gd name="T3" fmla="*/ 9 h 85"/>
                      <a:gd name="T4" fmla="*/ 20 w 243"/>
                      <a:gd name="T5" fmla="*/ 4 h 85"/>
                      <a:gd name="T6" fmla="*/ 31 w 243"/>
                      <a:gd name="T7" fmla="*/ 2 h 85"/>
                      <a:gd name="T8" fmla="*/ 43 w 243"/>
                      <a:gd name="T9" fmla="*/ 0 h 85"/>
                      <a:gd name="T10" fmla="*/ 56 w 243"/>
                      <a:gd name="T11" fmla="*/ 0 h 85"/>
                      <a:gd name="T12" fmla="*/ 66 w 243"/>
                      <a:gd name="T13" fmla="*/ 2 h 85"/>
                      <a:gd name="T14" fmla="*/ 76 w 243"/>
                      <a:gd name="T15" fmla="*/ 4 h 85"/>
                      <a:gd name="T16" fmla="*/ 83 w 243"/>
                      <a:gd name="T17" fmla="*/ 8 h 85"/>
                      <a:gd name="T18" fmla="*/ 92 w 243"/>
                      <a:gd name="T19" fmla="*/ 12 h 85"/>
                      <a:gd name="T20" fmla="*/ 101 w 243"/>
                      <a:gd name="T21" fmla="*/ 18 h 85"/>
                      <a:gd name="T22" fmla="*/ 107 w 243"/>
                      <a:gd name="T23" fmla="*/ 25 h 85"/>
                      <a:gd name="T24" fmla="*/ 113 w 243"/>
                      <a:gd name="T25" fmla="*/ 32 h 85"/>
                      <a:gd name="T26" fmla="*/ 118 w 243"/>
                      <a:gd name="T27" fmla="*/ 38 h 85"/>
                      <a:gd name="T28" fmla="*/ 122 w 243"/>
                      <a:gd name="T29" fmla="*/ 44 h 85"/>
                      <a:gd name="T30" fmla="*/ 127 w 243"/>
                      <a:gd name="T31" fmla="*/ 50 h 85"/>
                      <a:gd name="T32" fmla="*/ 133 w 243"/>
                      <a:gd name="T33" fmla="*/ 57 h 85"/>
                      <a:gd name="T34" fmla="*/ 139 w 243"/>
                      <a:gd name="T35" fmla="*/ 63 h 85"/>
                      <a:gd name="T36" fmla="*/ 145 w 243"/>
                      <a:gd name="T37" fmla="*/ 68 h 85"/>
                      <a:gd name="T38" fmla="*/ 152 w 243"/>
                      <a:gd name="T39" fmla="*/ 71 h 85"/>
                      <a:gd name="T40" fmla="*/ 158 w 243"/>
                      <a:gd name="T41" fmla="*/ 75 h 85"/>
                      <a:gd name="T42" fmla="*/ 165 w 243"/>
                      <a:gd name="T43" fmla="*/ 78 h 85"/>
                      <a:gd name="T44" fmla="*/ 173 w 243"/>
                      <a:gd name="T45" fmla="*/ 80 h 85"/>
                      <a:gd name="T46" fmla="*/ 179 w 243"/>
                      <a:gd name="T47" fmla="*/ 82 h 85"/>
                      <a:gd name="T48" fmla="*/ 187 w 243"/>
                      <a:gd name="T49" fmla="*/ 84 h 85"/>
                      <a:gd name="T50" fmla="*/ 195 w 243"/>
                      <a:gd name="T51" fmla="*/ 84 h 85"/>
                      <a:gd name="T52" fmla="*/ 205 w 243"/>
                      <a:gd name="T53" fmla="*/ 81 h 85"/>
                      <a:gd name="T54" fmla="*/ 213 w 243"/>
                      <a:gd name="T55" fmla="*/ 81 h 85"/>
                      <a:gd name="T56" fmla="*/ 219 w 243"/>
                      <a:gd name="T57" fmla="*/ 79 h 85"/>
                      <a:gd name="T58" fmla="*/ 225 w 243"/>
                      <a:gd name="T59" fmla="*/ 77 h 85"/>
                      <a:gd name="T60" fmla="*/ 233 w 243"/>
                      <a:gd name="T61" fmla="*/ 74 h 85"/>
                      <a:gd name="T62" fmla="*/ 237 w 243"/>
                      <a:gd name="T63" fmla="*/ 70 h 85"/>
                      <a:gd name="T64" fmla="*/ 242 w 243"/>
                      <a:gd name="T65" fmla="*/ 68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3" h="85">
                        <a:moveTo>
                          <a:pt x="0" y="16"/>
                        </a:moveTo>
                        <a:lnTo>
                          <a:pt x="9" y="9"/>
                        </a:lnTo>
                        <a:lnTo>
                          <a:pt x="20" y="4"/>
                        </a:lnTo>
                        <a:lnTo>
                          <a:pt x="31" y="2"/>
                        </a:lnTo>
                        <a:lnTo>
                          <a:pt x="43" y="0"/>
                        </a:lnTo>
                        <a:lnTo>
                          <a:pt x="56" y="0"/>
                        </a:lnTo>
                        <a:lnTo>
                          <a:pt x="66" y="2"/>
                        </a:lnTo>
                        <a:lnTo>
                          <a:pt x="76" y="4"/>
                        </a:lnTo>
                        <a:lnTo>
                          <a:pt x="83" y="8"/>
                        </a:lnTo>
                        <a:lnTo>
                          <a:pt x="92" y="12"/>
                        </a:lnTo>
                        <a:lnTo>
                          <a:pt x="101" y="18"/>
                        </a:lnTo>
                        <a:lnTo>
                          <a:pt x="107" y="25"/>
                        </a:lnTo>
                        <a:lnTo>
                          <a:pt x="113" y="32"/>
                        </a:lnTo>
                        <a:lnTo>
                          <a:pt x="118" y="38"/>
                        </a:lnTo>
                        <a:lnTo>
                          <a:pt x="122" y="44"/>
                        </a:lnTo>
                        <a:lnTo>
                          <a:pt x="127" y="50"/>
                        </a:lnTo>
                        <a:lnTo>
                          <a:pt x="133" y="57"/>
                        </a:lnTo>
                        <a:lnTo>
                          <a:pt x="139" y="63"/>
                        </a:lnTo>
                        <a:lnTo>
                          <a:pt x="145" y="68"/>
                        </a:lnTo>
                        <a:lnTo>
                          <a:pt x="152" y="71"/>
                        </a:lnTo>
                        <a:lnTo>
                          <a:pt x="158" y="75"/>
                        </a:lnTo>
                        <a:lnTo>
                          <a:pt x="165" y="78"/>
                        </a:lnTo>
                        <a:lnTo>
                          <a:pt x="173" y="80"/>
                        </a:lnTo>
                        <a:lnTo>
                          <a:pt x="179" y="82"/>
                        </a:lnTo>
                        <a:lnTo>
                          <a:pt x="187" y="84"/>
                        </a:lnTo>
                        <a:lnTo>
                          <a:pt x="195" y="84"/>
                        </a:lnTo>
                        <a:lnTo>
                          <a:pt x="205" y="81"/>
                        </a:lnTo>
                        <a:lnTo>
                          <a:pt x="213" y="81"/>
                        </a:lnTo>
                        <a:lnTo>
                          <a:pt x="219" y="79"/>
                        </a:lnTo>
                        <a:lnTo>
                          <a:pt x="225" y="77"/>
                        </a:lnTo>
                        <a:lnTo>
                          <a:pt x="233" y="74"/>
                        </a:lnTo>
                        <a:lnTo>
                          <a:pt x="237" y="70"/>
                        </a:lnTo>
                        <a:lnTo>
                          <a:pt x="242" y="6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74845" name="Freeform 93"/>
                  <p:cNvSpPr>
                    <a:spLocks/>
                  </p:cNvSpPr>
                  <p:nvPr/>
                </p:nvSpPr>
                <p:spPr bwMode="auto">
                  <a:xfrm>
                    <a:off x="2197" y="2287"/>
                    <a:ext cx="245" cy="86"/>
                  </a:xfrm>
                  <a:custGeom>
                    <a:avLst/>
                    <a:gdLst>
                      <a:gd name="T0" fmla="*/ 0 w 245"/>
                      <a:gd name="T1" fmla="*/ 16 h 86"/>
                      <a:gd name="T2" fmla="*/ 9 w 245"/>
                      <a:gd name="T3" fmla="*/ 9 h 86"/>
                      <a:gd name="T4" fmla="*/ 20 w 245"/>
                      <a:gd name="T5" fmla="*/ 5 h 86"/>
                      <a:gd name="T6" fmla="*/ 31 w 245"/>
                      <a:gd name="T7" fmla="*/ 2 h 86"/>
                      <a:gd name="T8" fmla="*/ 43 w 245"/>
                      <a:gd name="T9" fmla="*/ 0 h 86"/>
                      <a:gd name="T10" fmla="*/ 58 w 245"/>
                      <a:gd name="T11" fmla="*/ 0 h 86"/>
                      <a:gd name="T12" fmla="*/ 66 w 245"/>
                      <a:gd name="T13" fmla="*/ 2 h 86"/>
                      <a:gd name="T14" fmla="*/ 76 w 245"/>
                      <a:gd name="T15" fmla="*/ 5 h 86"/>
                      <a:gd name="T16" fmla="*/ 85 w 245"/>
                      <a:gd name="T17" fmla="*/ 8 h 86"/>
                      <a:gd name="T18" fmla="*/ 92 w 245"/>
                      <a:gd name="T19" fmla="*/ 13 h 86"/>
                      <a:gd name="T20" fmla="*/ 101 w 245"/>
                      <a:gd name="T21" fmla="*/ 18 h 86"/>
                      <a:gd name="T22" fmla="*/ 107 w 245"/>
                      <a:gd name="T23" fmla="*/ 25 h 86"/>
                      <a:gd name="T24" fmla="*/ 113 w 245"/>
                      <a:gd name="T25" fmla="*/ 32 h 86"/>
                      <a:gd name="T26" fmla="*/ 118 w 245"/>
                      <a:gd name="T27" fmla="*/ 38 h 86"/>
                      <a:gd name="T28" fmla="*/ 123 w 245"/>
                      <a:gd name="T29" fmla="*/ 44 h 86"/>
                      <a:gd name="T30" fmla="*/ 129 w 245"/>
                      <a:gd name="T31" fmla="*/ 51 h 86"/>
                      <a:gd name="T32" fmla="*/ 135 w 245"/>
                      <a:gd name="T33" fmla="*/ 58 h 86"/>
                      <a:gd name="T34" fmla="*/ 139 w 245"/>
                      <a:gd name="T35" fmla="*/ 64 h 86"/>
                      <a:gd name="T36" fmla="*/ 146 w 245"/>
                      <a:gd name="T37" fmla="*/ 69 h 86"/>
                      <a:gd name="T38" fmla="*/ 153 w 245"/>
                      <a:gd name="T39" fmla="*/ 72 h 86"/>
                      <a:gd name="T40" fmla="*/ 159 w 245"/>
                      <a:gd name="T41" fmla="*/ 76 h 86"/>
                      <a:gd name="T42" fmla="*/ 165 w 245"/>
                      <a:gd name="T43" fmla="*/ 79 h 86"/>
                      <a:gd name="T44" fmla="*/ 175 w 245"/>
                      <a:gd name="T45" fmla="*/ 81 h 86"/>
                      <a:gd name="T46" fmla="*/ 181 w 245"/>
                      <a:gd name="T47" fmla="*/ 83 h 86"/>
                      <a:gd name="T48" fmla="*/ 189 w 245"/>
                      <a:gd name="T49" fmla="*/ 85 h 86"/>
                      <a:gd name="T50" fmla="*/ 197 w 245"/>
                      <a:gd name="T51" fmla="*/ 85 h 86"/>
                      <a:gd name="T52" fmla="*/ 206 w 245"/>
                      <a:gd name="T53" fmla="*/ 82 h 86"/>
                      <a:gd name="T54" fmla="*/ 215 w 245"/>
                      <a:gd name="T55" fmla="*/ 82 h 86"/>
                      <a:gd name="T56" fmla="*/ 221 w 245"/>
                      <a:gd name="T57" fmla="*/ 80 h 86"/>
                      <a:gd name="T58" fmla="*/ 227 w 245"/>
                      <a:gd name="T59" fmla="*/ 78 h 86"/>
                      <a:gd name="T60" fmla="*/ 235 w 245"/>
                      <a:gd name="T61" fmla="*/ 73 h 86"/>
                      <a:gd name="T62" fmla="*/ 239 w 245"/>
                      <a:gd name="T63" fmla="*/ 70 h 86"/>
                      <a:gd name="T64" fmla="*/ 244 w 245"/>
                      <a:gd name="T65" fmla="*/ 68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5" h="86">
                        <a:moveTo>
                          <a:pt x="0" y="16"/>
                        </a:moveTo>
                        <a:lnTo>
                          <a:pt x="9" y="9"/>
                        </a:lnTo>
                        <a:lnTo>
                          <a:pt x="20" y="5"/>
                        </a:lnTo>
                        <a:lnTo>
                          <a:pt x="31" y="2"/>
                        </a:lnTo>
                        <a:lnTo>
                          <a:pt x="43" y="0"/>
                        </a:lnTo>
                        <a:lnTo>
                          <a:pt x="58" y="0"/>
                        </a:lnTo>
                        <a:lnTo>
                          <a:pt x="66" y="2"/>
                        </a:lnTo>
                        <a:lnTo>
                          <a:pt x="76" y="5"/>
                        </a:lnTo>
                        <a:lnTo>
                          <a:pt x="85" y="8"/>
                        </a:lnTo>
                        <a:lnTo>
                          <a:pt x="92" y="13"/>
                        </a:lnTo>
                        <a:lnTo>
                          <a:pt x="101" y="18"/>
                        </a:lnTo>
                        <a:lnTo>
                          <a:pt x="107" y="25"/>
                        </a:lnTo>
                        <a:lnTo>
                          <a:pt x="113" y="32"/>
                        </a:lnTo>
                        <a:lnTo>
                          <a:pt x="118" y="38"/>
                        </a:lnTo>
                        <a:lnTo>
                          <a:pt x="123" y="44"/>
                        </a:lnTo>
                        <a:lnTo>
                          <a:pt x="129" y="51"/>
                        </a:lnTo>
                        <a:lnTo>
                          <a:pt x="135" y="58"/>
                        </a:lnTo>
                        <a:lnTo>
                          <a:pt x="139" y="64"/>
                        </a:lnTo>
                        <a:lnTo>
                          <a:pt x="146" y="69"/>
                        </a:lnTo>
                        <a:lnTo>
                          <a:pt x="153" y="72"/>
                        </a:lnTo>
                        <a:lnTo>
                          <a:pt x="159" y="76"/>
                        </a:lnTo>
                        <a:lnTo>
                          <a:pt x="165" y="79"/>
                        </a:lnTo>
                        <a:lnTo>
                          <a:pt x="175" y="81"/>
                        </a:lnTo>
                        <a:lnTo>
                          <a:pt x="181" y="83"/>
                        </a:lnTo>
                        <a:lnTo>
                          <a:pt x="189" y="85"/>
                        </a:lnTo>
                        <a:lnTo>
                          <a:pt x="197" y="85"/>
                        </a:lnTo>
                        <a:lnTo>
                          <a:pt x="206" y="82"/>
                        </a:lnTo>
                        <a:lnTo>
                          <a:pt x="215" y="82"/>
                        </a:lnTo>
                        <a:lnTo>
                          <a:pt x="221" y="80"/>
                        </a:lnTo>
                        <a:lnTo>
                          <a:pt x="227" y="78"/>
                        </a:lnTo>
                        <a:lnTo>
                          <a:pt x="235" y="73"/>
                        </a:lnTo>
                        <a:lnTo>
                          <a:pt x="239" y="70"/>
                        </a:lnTo>
                        <a:lnTo>
                          <a:pt x="244" y="6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74846" name="Freeform 94"/>
                  <p:cNvSpPr>
                    <a:spLocks/>
                  </p:cNvSpPr>
                  <p:nvPr/>
                </p:nvSpPr>
                <p:spPr bwMode="auto">
                  <a:xfrm>
                    <a:off x="2359" y="2287"/>
                    <a:ext cx="247" cy="85"/>
                  </a:xfrm>
                  <a:custGeom>
                    <a:avLst/>
                    <a:gdLst>
                      <a:gd name="T0" fmla="*/ 0 w 247"/>
                      <a:gd name="T1" fmla="*/ 15 h 85"/>
                      <a:gd name="T2" fmla="*/ 9 w 247"/>
                      <a:gd name="T3" fmla="*/ 8 h 85"/>
                      <a:gd name="T4" fmla="*/ 20 w 247"/>
                      <a:gd name="T5" fmla="*/ 4 h 85"/>
                      <a:gd name="T6" fmla="*/ 31 w 247"/>
                      <a:gd name="T7" fmla="*/ 1 h 85"/>
                      <a:gd name="T8" fmla="*/ 44 w 247"/>
                      <a:gd name="T9" fmla="*/ 0 h 85"/>
                      <a:gd name="T10" fmla="*/ 57 w 247"/>
                      <a:gd name="T11" fmla="*/ 0 h 85"/>
                      <a:gd name="T12" fmla="*/ 67 w 247"/>
                      <a:gd name="T13" fmla="*/ 2 h 85"/>
                      <a:gd name="T14" fmla="*/ 78 w 247"/>
                      <a:gd name="T15" fmla="*/ 4 h 85"/>
                      <a:gd name="T16" fmla="*/ 85 w 247"/>
                      <a:gd name="T17" fmla="*/ 7 h 85"/>
                      <a:gd name="T18" fmla="*/ 93 w 247"/>
                      <a:gd name="T19" fmla="*/ 12 h 85"/>
                      <a:gd name="T20" fmla="*/ 102 w 247"/>
                      <a:gd name="T21" fmla="*/ 18 h 85"/>
                      <a:gd name="T22" fmla="*/ 108 w 247"/>
                      <a:gd name="T23" fmla="*/ 25 h 85"/>
                      <a:gd name="T24" fmla="*/ 114 w 247"/>
                      <a:gd name="T25" fmla="*/ 32 h 85"/>
                      <a:gd name="T26" fmla="*/ 119 w 247"/>
                      <a:gd name="T27" fmla="*/ 37 h 85"/>
                      <a:gd name="T28" fmla="*/ 124 w 247"/>
                      <a:gd name="T29" fmla="*/ 43 h 85"/>
                      <a:gd name="T30" fmla="*/ 130 w 247"/>
                      <a:gd name="T31" fmla="*/ 50 h 85"/>
                      <a:gd name="T32" fmla="*/ 134 w 247"/>
                      <a:gd name="T33" fmla="*/ 57 h 85"/>
                      <a:gd name="T34" fmla="*/ 140 w 247"/>
                      <a:gd name="T35" fmla="*/ 63 h 85"/>
                      <a:gd name="T36" fmla="*/ 147 w 247"/>
                      <a:gd name="T37" fmla="*/ 67 h 85"/>
                      <a:gd name="T38" fmla="*/ 154 w 247"/>
                      <a:gd name="T39" fmla="*/ 71 h 85"/>
                      <a:gd name="T40" fmla="*/ 160 w 247"/>
                      <a:gd name="T41" fmla="*/ 75 h 85"/>
                      <a:gd name="T42" fmla="*/ 167 w 247"/>
                      <a:gd name="T43" fmla="*/ 78 h 85"/>
                      <a:gd name="T44" fmla="*/ 176 w 247"/>
                      <a:gd name="T45" fmla="*/ 80 h 85"/>
                      <a:gd name="T46" fmla="*/ 182 w 247"/>
                      <a:gd name="T47" fmla="*/ 81 h 85"/>
                      <a:gd name="T48" fmla="*/ 190 w 247"/>
                      <a:gd name="T49" fmla="*/ 84 h 85"/>
                      <a:gd name="T50" fmla="*/ 198 w 247"/>
                      <a:gd name="T51" fmla="*/ 82 h 85"/>
                      <a:gd name="T52" fmla="*/ 208 w 247"/>
                      <a:gd name="T53" fmla="*/ 81 h 85"/>
                      <a:gd name="T54" fmla="*/ 216 w 247"/>
                      <a:gd name="T55" fmla="*/ 81 h 85"/>
                      <a:gd name="T56" fmla="*/ 223 w 247"/>
                      <a:gd name="T57" fmla="*/ 79 h 85"/>
                      <a:gd name="T58" fmla="*/ 229 w 247"/>
                      <a:gd name="T59" fmla="*/ 77 h 85"/>
                      <a:gd name="T60" fmla="*/ 236 w 247"/>
                      <a:gd name="T61" fmla="*/ 72 h 85"/>
                      <a:gd name="T62" fmla="*/ 241 w 247"/>
                      <a:gd name="T63" fmla="*/ 69 h 85"/>
                      <a:gd name="T64" fmla="*/ 246 w 247"/>
                      <a:gd name="T65" fmla="*/ 67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7" h="85">
                        <a:moveTo>
                          <a:pt x="0" y="15"/>
                        </a:moveTo>
                        <a:lnTo>
                          <a:pt x="9" y="8"/>
                        </a:lnTo>
                        <a:lnTo>
                          <a:pt x="20" y="4"/>
                        </a:lnTo>
                        <a:lnTo>
                          <a:pt x="31" y="1"/>
                        </a:lnTo>
                        <a:lnTo>
                          <a:pt x="44" y="0"/>
                        </a:lnTo>
                        <a:lnTo>
                          <a:pt x="57" y="0"/>
                        </a:lnTo>
                        <a:lnTo>
                          <a:pt x="67" y="2"/>
                        </a:lnTo>
                        <a:lnTo>
                          <a:pt x="78" y="4"/>
                        </a:lnTo>
                        <a:lnTo>
                          <a:pt x="85" y="7"/>
                        </a:lnTo>
                        <a:lnTo>
                          <a:pt x="93" y="12"/>
                        </a:lnTo>
                        <a:lnTo>
                          <a:pt x="102" y="18"/>
                        </a:lnTo>
                        <a:lnTo>
                          <a:pt x="108" y="25"/>
                        </a:lnTo>
                        <a:lnTo>
                          <a:pt x="114" y="32"/>
                        </a:lnTo>
                        <a:lnTo>
                          <a:pt x="119" y="37"/>
                        </a:lnTo>
                        <a:lnTo>
                          <a:pt x="124" y="43"/>
                        </a:lnTo>
                        <a:lnTo>
                          <a:pt x="130" y="50"/>
                        </a:lnTo>
                        <a:lnTo>
                          <a:pt x="134" y="57"/>
                        </a:lnTo>
                        <a:lnTo>
                          <a:pt x="140" y="63"/>
                        </a:lnTo>
                        <a:lnTo>
                          <a:pt x="147" y="67"/>
                        </a:lnTo>
                        <a:lnTo>
                          <a:pt x="154" y="71"/>
                        </a:lnTo>
                        <a:lnTo>
                          <a:pt x="160" y="75"/>
                        </a:lnTo>
                        <a:lnTo>
                          <a:pt x="167" y="78"/>
                        </a:lnTo>
                        <a:lnTo>
                          <a:pt x="176" y="80"/>
                        </a:lnTo>
                        <a:lnTo>
                          <a:pt x="182" y="81"/>
                        </a:lnTo>
                        <a:lnTo>
                          <a:pt x="190" y="84"/>
                        </a:lnTo>
                        <a:lnTo>
                          <a:pt x="198" y="82"/>
                        </a:lnTo>
                        <a:lnTo>
                          <a:pt x="208" y="81"/>
                        </a:lnTo>
                        <a:lnTo>
                          <a:pt x="216" y="81"/>
                        </a:lnTo>
                        <a:lnTo>
                          <a:pt x="223" y="79"/>
                        </a:lnTo>
                        <a:lnTo>
                          <a:pt x="229" y="77"/>
                        </a:lnTo>
                        <a:lnTo>
                          <a:pt x="236" y="72"/>
                        </a:lnTo>
                        <a:lnTo>
                          <a:pt x="241" y="69"/>
                        </a:lnTo>
                        <a:lnTo>
                          <a:pt x="246" y="67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74847" name="Group 95"/>
                <p:cNvGrpSpPr>
                  <a:grpSpLocks/>
                </p:cNvGrpSpPr>
                <p:nvPr/>
              </p:nvGrpSpPr>
              <p:grpSpPr bwMode="auto">
                <a:xfrm>
                  <a:off x="561" y="2287"/>
                  <a:ext cx="572" cy="86"/>
                  <a:chOff x="561" y="2287"/>
                  <a:chExt cx="572" cy="86"/>
                </a:xfrm>
              </p:grpSpPr>
              <p:sp>
                <p:nvSpPr>
                  <p:cNvPr id="74848" name="Freeform 96"/>
                  <p:cNvSpPr>
                    <a:spLocks/>
                  </p:cNvSpPr>
                  <p:nvPr/>
                </p:nvSpPr>
                <p:spPr bwMode="auto">
                  <a:xfrm>
                    <a:off x="561" y="2287"/>
                    <a:ext cx="245" cy="85"/>
                  </a:xfrm>
                  <a:custGeom>
                    <a:avLst/>
                    <a:gdLst>
                      <a:gd name="T0" fmla="*/ 0 w 245"/>
                      <a:gd name="T1" fmla="*/ 16 h 85"/>
                      <a:gd name="T2" fmla="*/ 9 w 245"/>
                      <a:gd name="T3" fmla="*/ 9 h 85"/>
                      <a:gd name="T4" fmla="*/ 20 w 245"/>
                      <a:gd name="T5" fmla="*/ 4 h 85"/>
                      <a:gd name="T6" fmla="*/ 31 w 245"/>
                      <a:gd name="T7" fmla="*/ 2 h 85"/>
                      <a:gd name="T8" fmla="*/ 45 w 245"/>
                      <a:gd name="T9" fmla="*/ 0 h 85"/>
                      <a:gd name="T10" fmla="*/ 58 w 245"/>
                      <a:gd name="T11" fmla="*/ 0 h 85"/>
                      <a:gd name="T12" fmla="*/ 66 w 245"/>
                      <a:gd name="T13" fmla="*/ 2 h 85"/>
                      <a:gd name="T14" fmla="*/ 76 w 245"/>
                      <a:gd name="T15" fmla="*/ 4 h 85"/>
                      <a:gd name="T16" fmla="*/ 85 w 245"/>
                      <a:gd name="T17" fmla="*/ 8 h 85"/>
                      <a:gd name="T18" fmla="*/ 92 w 245"/>
                      <a:gd name="T19" fmla="*/ 12 h 85"/>
                      <a:gd name="T20" fmla="*/ 101 w 245"/>
                      <a:gd name="T21" fmla="*/ 18 h 85"/>
                      <a:gd name="T22" fmla="*/ 107 w 245"/>
                      <a:gd name="T23" fmla="*/ 25 h 85"/>
                      <a:gd name="T24" fmla="*/ 113 w 245"/>
                      <a:gd name="T25" fmla="*/ 32 h 85"/>
                      <a:gd name="T26" fmla="*/ 119 w 245"/>
                      <a:gd name="T27" fmla="*/ 38 h 85"/>
                      <a:gd name="T28" fmla="*/ 123 w 245"/>
                      <a:gd name="T29" fmla="*/ 44 h 85"/>
                      <a:gd name="T30" fmla="*/ 129 w 245"/>
                      <a:gd name="T31" fmla="*/ 50 h 85"/>
                      <a:gd name="T32" fmla="*/ 135 w 245"/>
                      <a:gd name="T33" fmla="*/ 57 h 85"/>
                      <a:gd name="T34" fmla="*/ 139 w 245"/>
                      <a:gd name="T35" fmla="*/ 63 h 85"/>
                      <a:gd name="T36" fmla="*/ 146 w 245"/>
                      <a:gd name="T37" fmla="*/ 68 h 85"/>
                      <a:gd name="T38" fmla="*/ 153 w 245"/>
                      <a:gd name="T39" fmla="*/ 71 h 85"/>
                      <a:gd name="T40" fmla="*/ 159 w 245"/>
                      <a:gd name="T41" fmla="*/ 75 h 85"/>
                      <a:gd name="T42" fmla="*/ 165 w 245"/>
                      <a:gd name="T43" fmla="*/ 78 h 85"/>
                      <a:gd name="T44" fmla="*/ 175 w 245"/>
                      <a:gd name="T45" fmla="*/ 80 h 85"/>
                      <a:gd name="T46" fmla="*/ 181 w 245"/>
                      <a:gd name="T47" fmla="*/ 82 h 85"/>
                      <a:gd name="T48" fmla="*/ 189 w 245"/>
                      <a:gd name="T49" fmla="*/ 84 h 85"/>
                      <a:gd name="T50" fmla="*/ 197 w 245"/>
                      <a:gd name="T51" fmla="*/ 84 h 85"/>
                      <a:gd name="T52" fmla="*/ 206 w 245"/>
                      <a:gd name="T53" fmla="*/ 81 h 85"/>
                      <a:gd name="T54" fmla="*/ 215 w 245"/>
                      <a:gd name="T55" fmla="*/ 81 h 85"/>
                      <a:gd name="T56" fmla="*/ 221 w 245"/>
                      <a:gd name="T57" fmla="*/ 79 h 85"/>
                      <a:gd name="T58" fmla="*/ 227 w 245"/>
                      <a:gd name="T59" fmla="*/ 77 h 85"/>
                      <a:gd name="T60" fmla="*/ 235 w 245"/>
                      <a:gd name="T61" fmla="*/ 74 h 85"/>
                      <a:gd name="T62" fmla="*/ 239 w 245"/>
                      <a:gd name="T63" fmla="*/ 70 h 85"/>
                      <a:gd name="T64" fmla="*/ 244 w 245"/>
                      <a:gd name="T65" fmla="*/ 68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5" h="85">
                        <a:moveTo>
                          <a:pt x="0" y="16"/>
                        </a:moveTo>
                        <a:lnTo>
                          <a:pt x="9" y="9"/>
                        </a:lnTo>
                        <a:lnTo>
                          <a:pt x="20" y="4"/>
                        </a:lnTo>
                        <a:lnTo>
                          <a:pt x="31" y="2"/>
                        </a:lnTo>
                        <a:lnTo>
                          <a:pt x="45" y="0"/>
                        </a:lnTo>
                        <a:lnTo>
                          <a:pt x="58" y="0"/>
                        </a:lnTo>
                        <a:lnTo>
                          <a:pt x="66" y="2"/>
                        </a:lnTo>
                        <a:lnTo>
                          <a:pt x="76" y="4"/>
                        </a:lnTo>
                        <a:lnTo>
                          <a:pt x="85" y="8"/>
                        </a:lnTo>
                        <a:lnTo>
                          <a:pt x="92" y="12"/>
                        </a:lnTo>
                        <a:lnTo>
                          <a:pt x="101" y="18"/>
                        </a:lnTo>
                        <a:lnTo>
                          <a:pt x="107" y="25"/>
                        </a:lnTo>
                        <a:lnTo>
                          <a:pt x="113" y="32"/>
                        </a:lnTo>
                        <a:lnTo>
                          <a:pt x="119" y="38"/>
                        </a:lnTo>
                        <a:lnTo>
                          <a:pt x="123" y="44"/>
                        </a:lnTo>
                        <a:lnTo>
                          <a:pt x="129" y="50"/>
                        </a:lnTo>
                        <a:lnTo>
                          <a:pt x="135" y="57"/>
                        </a:lnTo>
                        <a:lnTo>
                          <a:pt x="139" y="63"/>
                        </a:lnTo>
                        <a:lnTo>
                          <a:pt x="146" y="68"/>
                        </a:lnTo>
                        <a:lnTo>
                          <a:pt x="153" y="71"/>
                        </a:lnTo>
                        <a:lnTo>
                          <a:pt x="159" y="75"/>
                        </a:lnTo>
                        <a:lnTo>
                          <a:pt x="165" y="78"/>
                        </a:lnTo>
                        <a:lnTo>
                          <a:pt x="175" y="80"/>
                        </a:lnTo>
                        <a:lnTo>
                          <a:pt x="181" y="82"/>
                        </a:lnTo>
                        <a:lnTo>
                          <a:pt x="189" y="84"/>
                        </a:lnTo>
                        <a:lnTo>
                          <a:pt x="197" y="84"/>
                        </a:lnTo>
                        <a:lnTo>
                          <a:pt x="206" y="81"/>
                        </a:lnTo>
                        <a:lnTo>
                          <a:pt x="215" y="81"/>
                        </a:lnTo>
                        <a:lnTo>
                          <a:pt x="221" y="79"/>
                        </a:lnTo>
                        <a:lnTo>
                          <a:pt x="227" y="77"/>
                        </a:lnTo>
                        <a:lnTo>
                          <a:pt x="235" y="74"/>
                        </a:lnTo>
                        <a:lnTo>
                          <a:pt x="239" y="70"/>
                        </a:lnTo>
                        <a:lnTo>
                          <a:pt x="244" y="6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74849" name="Freeform 97"/>
                  <p:cNvSpPr>
                    <a:spLocks/>
                  </p:cNvSpPr>
                  <p:nvPr/>
                </p:nvSpPr>
                <p:spPr bwMode="auto">
                  <a:xfrm>
                    <a:off x="726" y="2287"/>
                    <a:ext cx="245" cy="86"/>
                  </a:xfrm>
                  <a:custGeom>
                    <a:avLst/>
                    <a:gdLst>
                      <a:gd name="T0" fmla="*/ 0 w 245"/>
                      <a:gd name="T1" fmla="*/ 16 h 86"/>
                      <a:gd name="T2" fmla="*/ 9 w 245"/>
                      <a:gd name="T3" fmla="*/ 9 h 86"/>
                      <a:gd name="T4" fmla="*/ 20 w 245"/>
                      <a:gd name="T5" fmla="*/ 5 h 86"/>
                      <a:gd name="T6" fmla="*/ 31 w 245"/>
                      <a:gd name="T7" fmla="*/ 2 h 86"/>
                      <a:gd name="T8" fmla="*/ 44 w 245"/>
                      <a:gd name="T9" fmla="*/ 0 h 86"/>
                      <a:gd name="T10" fmla="*/ 57 w 245"/>
                      <a:gd name="T11" fmla="*/ 0 h 86"/>
                      <a:gd name="T12" fmla="*/ 67 w 245"/>
                      <a:gd name="T13" fmla="*/ 2 h 86"/>
                      <a:gd name="T14" fmla="*/ 76 w 245"/>
                      <a:gd name="T15" fmla="*/ 5 h 86"/>
                      <a:gd name="T16" fmla="*/ 84 w 245"/>
                      <a:gd name="T17" fmla="*/ 8 h 86"/>
                      <a:gd name="T18" fmla="*/ 91 w 245"/>
                      <a:gd name="T19" fmla="*/ 13 h 86"/>
                      <a:gd name="T20" fmla="*/ 101 w 245"/>
                      <a:gd name="T21" fmla="*/ 18 h 86"/>
                      <a:gd name="T22" fmla="*/ 108 w 245"/>
                      <a:gd name="T23" fmla="*/ 25 h 86"/>
                      <a:gd name="T24" fmla="*/ 114 w 245"/>
                      <a:gd name="T25" fmla="*/ 32 h 86"/>
                      <a:gd name="T26" fmla="*/ 119 w 245"/>
                      <a:gd name="T27" fmla="*/ 38 h 86"/>
                      <a:gd name="T28" fmla="*/ 123 w 245"/>
                      <a:gd name="T29" fmla="*/ 44 h 86"/>
                      <a:gd name="T30" fmla="*/ 128 w 245"/>
                      <a:gd name="T31" fmla="*/ 51 h 86"/>
                      <a:gd name="T32" fmla="*/ 134 w 245"/>
                      <a:gd name="T33" fmla="*/ 58 h 86"/>
                      <a:gd name="T34" fmla="*/ 140 w 245"/>
                      <a:gd name="T35" fmla="*/ 64 h 86"/>
                      <a:gd name="T36" fmla="*/ 146 w 245"/>
                      <a:gd name="T37" fmla="*/ 69 h 86"/>
                      <a:gd name="T38" fmla="*/ 153 w 245"/>
                      <a:gd name="T39" fmla="*/ 72 h 86"/>
                      <a:gd name="T40" fmla="*/ 160 w 245"/>
                      <a:gd name="T41" fmla="*/ 76 h 86"/>
                      <a:gd name="T42" fmla="*/ 166 w 245"/>
                      <a:gd name="T43" fmla="*/ 79 h 86"/>
                      <a:gd name="T44" fmla="*/ 174 w 245"/>
                      <a:gd name="T45" fmla="*/ 81 h 86"/>
                      <a:gd name="T46" fmla="*/ 181 w 245"/>
                      <a:gd name="T47" fmla="*/ 83 h 86"/>
                      <a:gd name="T48" fmla="*/ 189 w 245"/>
                      <a:gd name="T49" fmla="*/ 85 h 86"/>
                      <a:gd name="T50" fmla="*/ 198 w 245"/>
                      <a:gd name="T51" fmla="*/ 85 h 86"/>
                      <a:gd name="T52" fmla="*/ 206 w 245"/>
                      <a:gd name="T53" fmla="*/ 82 h 86"/>
                      <a:gd name="T54" fmla="*/ 215 w 245"/>
                      <a:gd name="T55" fmla="*/ 82 h 86"/>
                      <a:gd name="T56" fmla="*/ 221 w 245"/>
                      <a:gd name="T57" fmla="*/ 80 h 86"/>
                      <a:gd name="T58" fmla="*/ 227 w 245"/>
                      <a:gd name="T59" fmla="*/ 78 h 86"/>
                      <a:gd name="T60" fmla="*/ 234 w 245"/>
                      <a:gd name="T61" fmla="*/ 73 h 86"/>
                      <a:gd name="T62" fmla="*/ 239 w 245"/>
                      <a:gd name="T63" fmla="*/ 70 h 86"/>
                      <a:gd name="T64" fmla="*/ 244 w 245"/>
                      <a:gd name="T65" fmla="*/ 68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5" h="86">
                        <a:moveTo>
                          <a:pt x="0" y="16"/>
                        </a:moveTo>
                        <a:lnTo>
                          <a:pt x="9" y="9"/>
                        </a:lnTo>
                        <a:lnTo>
                          <a:pt x="20" y="5"/>
                        </a:lnTo>
                        <a:lnTo>
                          <a:pt x="31" y="2"/>
                        </a:lnTo>
                        <a:lnTo>
                          <a:pt x="44" y="0"/>
                        </a:lnTo>
                        <a:lnTo>
                          <a:pt x="57" y="0"/>
                        </a:lnTo>
                        <a:lnTo>
                          <a:pt x="67" y="2"/>
                        </a:lnTo>
                        <a:lnTo>
                          <a:pt x="76" y="5"/>
                        </a:lnTo>
                        <a:lnTo>
                          <a:pt x="84" y="8"/>
                        </a:lnTo>
                        <a:lnTo>
                          <a:pt x="91" y="13"/>
                        </a:lnTo>
                        <a:lnTo>
                          <a:pt x="101" y="18"/>
                        </a:lnTo>
                        <a:lnTo>
                          <a:pt x="108" y="25"/>
                        </a:lnTo>
                        <a:lnTo>
                          <a:pt x="114" y="32"/>
                        </a:lnTo>
                        <a:lnTo>
                          <a:pt x="119" y="38"/>
                        </a:lnTo>
                        <a:lnTo>
                          <a:pt x="123" y="44"/>
                        </a:lnTo>
                        <a:lnTo>
                          <a:pt x="128" y="51"/>
                        </a:lnTo>
                        <a:lnTo>
                          <a:pt x="134" y="58"/>
                        </a:lnTo>
                        <a:lnTo>
                          <a:pt x="140" y="64"/>
                        </a:lnTo>
                        <a:lnTo>
                          <a:pt x="146" y="69"/>
                        </a:lnTo>
                        <a:lnTo>
                          <a:pt x="153" y="72"/>
                        </a:lnTo>
                        <a:lnTo>
                          <a:pt x="160" y="76"/>
                        </a:lnTo>
                        <a:lnTo>
                          <a:pt x="166" y="79"/>
                        </a:lnTo>
                        <a:lnTo>
                          <a:pt x="174" y="81"/>
                        </a:lnTo>
                        <a:lnTo>
                          <a:pt x="181" y="83"/>
                        </a:lnTo>
                        <a:lnTo>
                          <a:pt x="189" y="85"/>
                        </a:lnTo>
                        <a:lnTo>
                          <a:pt x="198" y="85"/>
                        </a:lnTo>
                        <a:lnTo>
                          <a:pt x="206" y="82"/>
                        </a:lnTo>
                        <a:lnTo>
                          <a:pt x="215" y="82"/>
                        </a:lnTo>
                        <a:lnTo>
                          <a:pt x="221" y="80"/>
                        </a:lnTo>
                        <a:lnTo>
                          <a:pt x="227" y="78"/>
                        </a:lnTo>
                        <a:lnTo>
                          <a:pt x="234" y="73"/>
                        </a:lnTo>
                        <a:lnTo>
                          <a:pt x="239" y="70"/>
                        </a:lnTo>
                        <a:lnTo>
                          <a:pt x="244" y="6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74850" name="Freeform 98"/>
                  <p:cNvSpPr>
                    <a:spLocks/>
                  </p:cNvSpPr>
                  <p:nvPr/>
                </p:nvSpPr>
                <p:spPr bwMode="auto">
                  <a:xfrm>
                    <a:off x="889" y="2287"/>
                    <a:ext cx="244" cy="85"/>
                  </a:xfrm>
                  <a:custGeom>
                    <a:avLst/>
                    <a:gdLst>
                      <a:gd name="T0" fmla="*/ 0 w 244"/>
                      <a:gd name="T1" fmla="*/ 15 h 85"/>
                      <a:gd name="T2" fmla="*/ 9 w 244"/>
                      <a:gd name="T3" fmla="*/ 8 h 85"/>
                      <a:gd name="T4" fmla="*/ 20 w 244"/>
                      <a:gd name="T5" fmla="*/ 4 h 85"/>
                      <a:gd name="T6" fmla="*/ 31 w 244"/>
                      <a:gd name="T7" fmla="*/ 1 h 85"/>
                      <a:gd name="T8" fmla="*/ 43 w 244"/>
                      <a:gd name="T9" fmla="*/ 0 h 85"/>
                      <a:gd name="T10" fmla="*/ 57 w 244"/>
                      <a:gd name="T11" fmla="*/ 0 h 85"/>
                      <a:gd name="T12" fmla="*/ 66 w 244"/>
                      <a:gd name="T13" fmla="*/ 2 h 85"/>
                      <a:gd name="T14" fmla="*/ 76 w 244"/>
                      <a:gd name="T15" fmla="*/ 4 h 85"/>
                      <a:gd name="T16" fmla="*/ 84 w 244"/>
                      <a:gd name="T17" fmla="*/ 7 h 85"/>
                      <a:gd name="T18" fmla="*/ 92 w 244"/>
                      <a:gd name="T19" fmla="*/ 12 h 85"/>
                      <a:gd name="T20" fmla="*/ 101 w 244"/>
                      <a:gd name="T21" fmla="*/ 18 h 85"/>
                      <a:gd name="T22" fmla="*/ 107 w 244"/>
                      <a:gd name="T23" fmla="*/ 25 h 85"/>
                      <a:gd name="T24" fmla="*/ 113 w 244"/>
                      <a:gd name="T25" fmla="*/ 32 h 85"/>
                      <a:gd name="T26" fmla="*/ 117 w 244"/>
                      <a:gd name="T27" fmla="*/ 37 h 85"/>
                      <a:gd name="T28" fmla="*/ 122 w 244"/>
                      <a:gd name="T29" fmla="*/ 43 h 85"/>
                      <a:gd name="T30" fmla="*/ 128 w 244"/>
                      <a:gd name="T31" fmla="*/ 50 h 85"/>
                      <a:gd name="T32" fmla="*/ 133 w 244"/>
                      <a:gd name="T33" fmla="*/ 57 h 85"/>
                      <a:gd name="T34" fmla="*/ 139 w 244"/>
                      <a:gd name="T35" fmla="*/ 63 h 85"/>
                      <a:gd name="T36" fmla="*/ 145 w 244"/>
                      <a:gd name="T37" fmla="*/ 67 h 85"/>
                      <a:gd name="T38" fmla="*/ 153 w 244"/>
                      <a:gd name="T39" fmla="*/ 71 h 85"/>
                      <a:gd name="T40" fmla="*/ 159 w 244"/>
                      <a:gd name="T41" fmla="*/ 75 h 85"/>
                      <a:gd name="T42" fmla="*/ 165 w 244"/>
                      <a:gd name="T43" fmla="*/ 78 h 85"/>
                      <a:gd name="T44" fmla="*/ 174 w 244"/>
                      <a:gd name="T45" fmla="*/ 80 h 85"/>
                      <a:gd name="T46" fmla="*/ 180 w 244"/>
                      <a:gd name="T47" fmla="*/ 81 h 85"/>
                      <a:gd name="T48" fmla="*/ 188 w 244"/>
                      <a:gd name="T49" fmla="*/ 84 h 85"/>
                      <a:gd name="T50" fmla="*/ 196 w 244"/>
                      <a:gd name="T51" fmla="*/ 82 h 85"/>
                      <a:gd name="T52" fmla="*/ 205 w 244"/>
                      <a:gd name="T53" fmla="*/ 81 h 85"/>
                      <a:gd name="T54" fmla="*/ 214 w 244"/>
                      <a:gd name="T55" fmla="*/ 81 h 85"/>
                      <a:gd name="T56" fmla="*/ 220 w 244"/>
                      <a:gd name="T57" fmla="*/ 79 h 85"/>
                      <a:gd name="T58" fmla="*/ 226 w 244"/>
                      <a:gd name="T59" fmla="*/ 77 h 85"/>
                      <a:gd name="T60" fmla="*/ 233 w 244"/>
                      <a:gd name="T61" fmla="*/ 72 h 85"/>
                      <a:gd name="T62" fmla="*/ 238 w 244"/>
                      <a:gd name="T63" fmla="*/ 69 h 85"/>
                      <a:gd name="T64" fmla="*/ 243 w 244"/>
                      <a:gd name="T65" fmla="*/ 67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4" h="85">
                        <a:moveTo>
                          <a:pt x="0" y="15"/>
                        </a:moveTo>
                        <a:lnTo>
                          <a:pt x="9" y="8"/>
                        </a:lnTo>
                        <a:lnTo>
                          <a:pt x="20" y="4"/>
                        </a:lnTo>
                        <a:lnTo>
                          <a:pt x="31" y="1"/>
                        </a:lnTo>
                        <a:lnTo>
                          <a:pt x="43" y="0"/>
                        </a:lnTo>
                        <a:lnTo>
                          <a:pt x="57" y="0"/>
                        </a:lnTo>
                        <a:lnTo>
                          <a:pt x="66" y="2"/>
                        </a:lnTo>
                        <a:lnTo>
                          <a:pt x="76" y="4"/>
                        </a:lnTo>
                        <a:lnTo>
                          <a:pt x="84" y="7"/>
                        </a:lnTo>
                        <a:lnTo>
                          <a:pt x="92" y="12"/>
                        </a:lnTo>
                        <a:lnTo>
                          <a:pt x="101" y="18"/>
                        </a:lnTo>
                        <a:lnTo>
                          <a:pt x="107" y="25"/>
                        </a:lnTo>
                        <a:lnTo>
                          <a:pt x="113" y="32"/>
                        </a:lnTo>
                        <a:lnTo>
                          <a:pt x="117" y="37"/>
                        </a:lnTo>
                        <a:lnTo>
                          <a:pt x="122" y="43"/>
                        </a:lnTo>
                        <a:lnTo>
                          <a:pt x="128" y="50"/>
                        </a:lnTo>
                        <a:lnTo>
                          <a:pt x="133" y="57"/>
                        </a:lnTo>
                        <a:lnTo>
                          <a:pt x="139" y="63"/>
                        </a:lnTo>
                        <a:lnTo>
                          <a:pt x="145" y="67"/>
                        </a:lnTo>
                        <a:lnTo>
                          <a:pt x="153" y="71"/>
                        </a:lnTo>
                        <a:lnTo>
                          <a:pt x="159" y="75"/>
                        </a:lnTo>
                        <a:lnTo>
                          <a:pt x="165" y="78"/>
                        </a:lnTo>
                        <a:lnTo>
                          <a:pt x="174" y="80"/>
                        </a:lnTo>
                        <a:lnTo>
                          <a:pt x="180" y="81"/>
                        </a:lnTo>
                        <a:lnTo>
                          <a:pt x="188" y="84"/>
                        </a:lnTo>
                        <a:lnTo>
                          <a:pt x="196" y="82"/>
                        </a:lnTo>
                        <a:lnTo>
                          <a:pt x="205" y="81"/>
                        </a:lnTo>
                        <a:lnTo>
                          <a:pt x="214" y="81"/>
                        </a:lnTo>
                        <a:lnTo>
                          <a:pt x="220" y="79"/>
                        </a:lnTo>
                        <a:lnTo>
                          <a:pt x="226" y="77"/>
                        </a:lnTo>
                        <a:lnTo>
                          <a:pt x="233" y="72"/>
                        </a:lnTo>
                        <a:lnTo>
                          <a:pt x="238" y="69"/>
                        </a:lnTo>
                        <a:lnTo>
                          <a:pt x="243" y="67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74851" name="Group 99"/>
                <p:cNvGrpSpPr>
                  <a:grpSpLocks/>
                </p:cNvGrpSpPr>
                <p:nvPr/>
              </p:nvGrpSpPr>
              <p:grpSpPr bwMode="auto">
                <a:xfrm>
                  <a:off x="1050" y="2287"/>
                  <a:ext cx="573" cy="86"/>
                  <a:chOff x="1050" y="2287"/>
                  <a:chExt cx="573" cy="86"/>
                </a:xfrm>
              </p:grpSpPr>
              <p:sp>
                <p:nvSpPr>
                  <p:cNvPr id="74852" name="Freeform 100"/>
                  <p:cNvSpPr>
                    <a:spLocks/>
                  </p:cNvSpPr>
                  <p:nvPr/>
                </p:nvSpPr>
                <p:spPr bwMode="auto">
                  <a:xfrm>
                    <a:off x="1050" y="2287"/>
                    <a:ext cx="244" cy="85"/>
                  </a:xfrm>
                  <a:custGeom>
                    <a:avLst/>
                    <a:gdLst>
                      <a:gd name="T0" fmla="*/ 0 w 244"/>
                      <a:gd name="T1" fmla="*/ 16 h 85"/>
                      <a:gd name="T2" fmla="*/ 9 w 244"/>
                      <a:gd name="T3" fmla="*/ 9 h 85"/>
                      <a:gd name="T4" fmla="*/ 20 w 244"/>
                      <a:gd name="T5" fmla="*/ 4 h 85"/>
                      <a:gd name="T6" fmla="*/ 32 w 244"/>
                      <a:gd name="T7" fmla="*/ 2 h 85"/>
                      <a:gd name="T8" fmla="*/ 43 w 244"/>
                      <a:gd name="T9" fmla="*/ 0 h 85"/>
                      <a:gd name="T10" fmla="*/ 56 w 244"/>
                      <a:gd name="T11" fmla="*/ 0 h 85"/>
                      <a:gd name="T12" fmla="*/ 66 w 244"/>
                      <a:gd name="T13" fmla="*/ 2 h 85"/>
                      <a:gd name="T14" fmla="*/ 77 w 244"/>
                      <a:gd name="T15" fmla="*/ 4 h 85"/>
                      <a:gd name="T16" fmla="*/ 84 w 244"/>
                      <a:gd name="T17" fmla="*/ 8 h 85"/>
                      <a:gd name="T18" fmla="*/ 92 w 244"/>
                      <a:gd name="T19" fmla="*/ 12 h 85"/>
                      <a:gd name="T20" fmla="*/ 101 w 244"/>
                      <a:gd name="T21" fmla="*/ 18 h 85"/>
                      <a:gd name="T22" fmla="*/ 107 w 244"/>
                      <a:gd name="T23" fmla="*/ 25 h 85"/>
                      <a:gd name="T24" fmla="*/ 113 w 244"/>
                      <a:gd name="T25" fmla="*/ 32 h 85"/>
                      <a:gd name="T26" fmla="*/ 118 w 244"/>
                      <a:gd name="T27" fmla="*/ 38 h 85"/>
                      <a:gd name="T28" fmla="*/ 123 w 244"/>
                      <a:gd name="T29" fmla="*/ 44 h 85"/>
                      <a:gd name="T30" fmla="*/ 128 w 244"/>
                      <a:gd name="T31" fmla="*/ 50 h 85"/>
                      <a:gd name="T32" fmla="*/ 133 w 244"/>
                      <a:gd name="T33" fmla="*/ 57 h 85"/>
                      <a:gd name="T34" fmla="*/ 139 w 244"/>
                      <a:gd name="T35" fmla="*/ 63 h 85"/>
                      <a:gd name="T36" fmla="*/ 145 w 244"/>
                      <a:gd name="T37" fmla="*/ 68 h 85"/>
                      <a:gd name="T38" fmla="*/ 152 w 244"/>
                      <a:gd name="T39" fmla="*/ 71 h 85"/>
                      <a:gd name="T40" fmla="*/ 158 w 244"/>
                      <a:gd name="T41" fmla="*/ 75 h 85"/>
                      <a:gd name="T42" fmla="*/ 165 w 244"/>
                      <a:gd name="T43" fmla="*/ 78 h 85"/>
                      <a:gd name="T44" fmla="*/ 174 w 244"/>
                      <a:gd name="T45" fmla="*/ 80 h 85"/>
                      <a:gd name="T46" fmla="*/ 180 w 244"/>
                      <a:gd name="T47" fmla="*/ 82 h 85"/>
                      <a:gd name="T48" fmla="*/ 188 w 244"/>
                      <a:gd name="T49" fmla="*/ 84 h 85"/>
                      <a:gd name="T50" fmla="*/ 196 w 244"/>
                      <a:gd name="T51" fmla="*/ 84 h 85"/>
                      <a:gd name="T52" fmla="*/ 206 w 244"/>
                      <a:gd name="T53" fmla="*/ 81 h 85"/>
                      <a:gd name="T54" fmla="*/ 214 w 244"/>
                      <a:gd name="T55" fmla="*/ 81 h 85"/>
                      <a:gd name="T56" fmla="*/ 220 w 244"/>
                      <a:gd name="T57" fmla="*/ 79 h 85"/>
                      <a:gd name="T58" fmla="*/ 226 w 244"/>
                      <a:gd name="T59" fmla="*/ 77 h 85"/>
                      <a:gd name="T60" fmla="*/ 234 w 244"/>
                      <a:gd name="T61" fmla="*/ 74 h 85"/>
                      <a:gd name="T62" fmla="*/ 238 w 244"/>
                      <a:gd name="T63" fmla="*/ 70 h 85"/>
                      <a:gd name="T64" fmla="*/ 243 w 244"/>
                      <a:gd name="T65" fmla="*/ 68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4" h="85">
                        <a:moveTo>
                          <a:pt x="0" y="16"/>
                        </a:moveTo>
                        <a:lnTo>
                          <a:pt x="9" y="9"/>
                        </a:lnTo>
                        <a:lnTo>
                          <a:pt x="20" y="4"/>
                        </a:lnTo>
                        <a:lnTo>
                          <a:pt x="32" y="2"/>
                        </a:lnTo>
                        <a:lnTo>
                          <a:pt x="43" y="0"/>
                        </a:lnTo>
                        <a:lnTo>
                          <a:pt x="56" y="0"/>
                        </a:lnTo>
                        <a:lnTo>
                          <a:pt x="66" y="2"/>
                        </a:lnTo>
                        <a:lnTo>
                          <a:pt x="77" y="4"/>
                        </a:lnTo>
                        <a:lnTo>
                          <a:pt x="84" y="8"/>
                        </a:lnTo>
                        <a:lnTo>
                          <a:pt x="92" y="12"/>
                        </a:lnTo>
                        <a:lnTo>
                          <a:pt x="101" y="18"/>
                        </a:lnTo>
                        <a:lnTo>
                          <a:pt x="107" y="25"/>
                        </a:lnTo>
                        <a:lnTo>
                          <a:pt x="113" y="32"/>
                        </a:lnTo>
                        <a:lnTo>
                          <a:pt x="118" y="38"/>
                        </a:lnTo>
                        <a:lnTo>
                          <a:pt x="123" y="44"/>
                        </a:lnTo>
                        <a:lnTo>
                          <a:pt x="128" y="50"/>
                        </a:lnTo>
                        <a:lnTo>
                          <a:pt x="133" y="57"/>
                        </a:lnTo>
                        <a:lnTo>
                          <a:pt x="139" y="63"/>
                        </a:lnTo>
                        <a:lnTo>
                          <a:pt x="145" y="68"/>
                        </a:lnTo>
                        <a:lnTo>
                          <a:pt x="152" y="71"/>
                        </a:lnTo>
                        <a:lnTo>
                          <a:pt x="158" y="75"/>
                        </a:lnTo>
                        <a:lnTo>
                          <a:pt x="165" y="78"/>
                        </a:lnTo>
                        <a:lnTo>
                          <a:pt x="174" y="80"/>
                        </a:lnTo>
                        <a:lnTo>
                          <a:pt x="180" y="82"/>
                        </a:lnTo>
                        <a:lnTo>
                          <a:pt x="188" y="84"/>
                        </a:lnTo>
                        <a:lnTo>
                          <a:pt x="196" y="84"/>
                        </a:lnTo>
                        <a:lnTo>
                          <a:pt x="206" y="81"/>
                        </a:lnTo>
                        <a:lnTo>
                          <a:pt x="214" y="81"/>
                        </a:lnTo>
                        <a:lnTo>
                          <a:pt x="220" y="79"/>
                        </a:lnTo>
                        <a:lnTo>
                          <a:pt x="226" y="77"/>
                        </a:lnTo>
                        <a:lnTo>
                          <a:pt x="234" y="74"/>
                        </a:lnTo>
                        <a:lnTo>
                          <a:pt x="238" y="70"/>
                        </a:lnTo>
                        <a:lnTo>
                          <a:pt x="243" y="6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74853" name="Freeform 101"/>
                  <p:cNvSpPr>
                    <a:spLocks/>
                  </p:cNvSpPr>
                  <p:nvPr/>
                </p:nvSpPr>
                <p:spPr bwMode="auto">
                  <a:xfrm>
                    <a:off x="1216" y="2287"/>
                    <a:ext cx="244" cy="86"/>
                  </a:xfrm>
                  <a:custGeom>
                    <a:avLst/>
                    <a:gdLst>
                      <a:gd name="T0" fmla="*/ 0 w 244"/>
                      <a:gd name="T1" fmla="*/ 16 h 86"/>
                      <a:gd name="T2" fmla="*/ 9 w 244"/>
                      <a:gd name="T3" fmla="*/ 9 h 86"/>
                      <a:gd name="T4" fmla="*/ 20 w 244"/>
                      <a:gd name="T5" fmla="*/ 5 h 86"/>
                      <a:gd name="T6" fmla="*/ 31 w 244"/>
                      <a:gd name="T7" fmla="*/ 2 h 86"/>
                      <a:gd name="T8" fmla="*/ 43 w 244"/>
                      <a:gd name="T9" fmla="*/ 0 h 86"/>
                      <a:gd name="T10" fmla="*/ 57 w 244"/>
                      <a:gd name="T11" fmla="*/ 0 h 86"/>
                      <a:gd name="T12" fmla="*/ 66 w 244"/>
                      <a:gd name="T13" fmla="*/ 2 h 86"/>
                      <a:gd name="T14" fmla="*/ 76 w 244"/>
                      <a:gd name="T15" fmla="*/ 5 h 86"/>
                      <a:gd name="T16" fmla="*/ 84 w 244"/>
                      <a:gd name="T17" fmla="*/ 8 h 86"/>
                      <a:gd name="T18" fmla="*/ 92 w 244"/>
                      <a:gd name="T19" fmla="*/ 13 h 86"/>
                      <a:gd name="T20" fmla="*/ 101 w 244"/>
                      <a:gd name="T21" fmla="*/ 18 h 86"/>
                      <a:gd name="T22" fmla="*/ 107 w 244"/>
                      <a:gd name="T23" fmla="*/ 25 h 86"/>
                      <a:gd name="T24" fmla="*/ 113 w 244"/>
                      <a:gd name="T25" fmla="*/ 32 h 86"/>
                      <a:gd name="T26" fmla="*/ 117 w 244"/>
                      <a:gd name="T27" fmla="*/ 38 h 86"/>
                      <a:gd name="T28" fmla="*/ 122 w 244"/>
                      <a:gd name="T29" fmla="*/ 44 h 86"/>
                      <a:gd name="T30" fmla="*/ 128 w 244"/>
                      <a:gd name="T31" fmla="*/ 51 h 86"/>
                      <a:gd name="T32" fmla="*/ 134 w 244"/>
                      <a:gd name="T33" fmla="*/ 58 h 86"/>
                      <a:gd name="T34" fmla="*/ 139 w 244"/>
                      <a:gd name="T35" fmla="*/ 64 h 86"/>
                      <a:gd name="T36" fmla="*/ 146 w 244"/>
                      <a:gd name="T37" fmla="*/ 69 h 86"/>
                      <a:gd name="T38" fmla="*/ 153 w 244"/>
                      <a:gd name="T39" fmla="*/ 72 h 86"/>
                      <a:gd name="T40" fmla="*/ 159 w 244"/>
                      <a:gd name="T41" fmla="*/ 76 h 86"/>
                      <a:gd name="T42" fmla="*/ 165 w 244"/>
                      <a:gd name="T43" fmla="*/ 79 h 86"/>
                      <a:gd name="T44" fmla="*/ 174 w 244"/>
                      <a:gd name="T45" fmla="*/ 81 h 86"/>
                      <a:gd name="T46" fmla="*/ 180 w 244"/>
                      <a:gd name="T47" fmla="*/ 83 h 86"/>
                      <a:gd name="T48" fmla="*/ 188 w 244"/>
                      <a:gd name="T49" fmla="*/ 85 h 86"/>
                      <a:gd name="T50" fmla="*/ 196 w 244"/>
                      <a:gd name="T51" fmla="*/ 85 h 86"/>
                      <a:gd name="T52" fmla="*/ 205 w 244"/>
                      <a:gd name="T53" fmla="*/ 82 h 86"/>
                      <a:gd name="T54" fmla="*/ 214 w 244"/>
                      <a:gd name="T55" fmla="*/ 82 h 86"/>
                      <a:gd name="T56" fmla="*/ 220 w 244"/>
                      <a:gd name="T57" fmla="*/ 80 h 86"/>
                      <a:gd name="T58" fmla="*/ 226 w 244"/>
                      <a:gd name="T59" fmla="*/ 78 h 86"/>
                      <a:gd name="T60" fmla="*/ 234 w 244"/>
                      <a:gd name="T61" fmla="*/ 73 h 86"/>
                      <a:gd name="T62" fmla="*/ 238 w 244"/>
                      <a:gd name="T63" fmla="*/ 70 h 86"/>
                      <a:gd name="T64" fmla="*/ 243 w 244"/>
                      <a:gd name="T65" fmla="*/ 68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4" h="86">
                        <a:moveTo>
                          <a:pt x="0" y="16"/>
                        </a:moveTo>
                        <a:lnTo>
                          <a:pt x="9" y="9"/>
                        </a:lnTo>
                        <a:lnTo>
                          <a:pt x="20" y="5"/>
                        </a:lnTo>
                        <a:lnTo>
                          <a:pt x="31" y="2"/>
                        </a:lnTo>
                        <a:lnTo>
                          <a:pt x="43" y="0"/>
                        </a:lnTo>
                        <a:lnTo>
                          <a:pt x="57" y="0"/>
                        </a:lnTo>
                        <a:lnTo>
                          <a:pt x="66" y="2"/>
                        </a:lnTo>
                        <a:lnTo>
                          <a:pt x="76" y="5"/>
                        </a:lnTo>
                        <a:lnTo>
                          <a:pt x="84" y="8"/>
                        </a:lnTo>
                        <a:lnTo>
                          <a:pt x="92" y="13"/>
                        </a:lnTo>
                        <a:lnTo>
                          <a:pt x="101" y="18"/>
                        </a:lnTo>
                        <a:lnTo>
                          <a:pt x="107" y="25"/>
                        </a:lnTo>
                        <a:lnTo>
                          <a:pt x="113" y="32"/>
                        </a:lnTo>
                        <a:lnTo>
                          <a:pt x="117" y="38"/>
                        </a:lnTo>
                        <a:lnTo>
                          <a:pt x="122" y="44"/>
                        </a:lnTo>
                        <a:lnTo>
                          <a:pt x="128" y="51"/>
                        </a:lnTo>
                        <a:lnTo>
                          <a:pt x="134" y="58"/>
                        </a:lnTo>
                        <a:lnTo>
                          <a:pt x="139" y="64"/>
                        </a:lnTo>
                        <a:lnTo>
                          <a:pt x="146" y="69"/>
                        </a:lnTo>
                        <a:lnTo>
                          <a:pt x="153" y="72"/>
                        </a:lnTo>
                        <a:lnTo>
                          <a:pt x="159" y="76"/>
                        </a:lnTo>
                        <a:lnTo>
                          <a:pt x="165" y="79"/>
                        </a:lnTo>
                        <a:lnTo>
                          <a:pt x="174" y="81"/>
                        </a:lnTo>
                        <a:lnTo>
                          <a:pt x="180" y="83"/>
                        </a:lnTo>
                        <a:lnTo>
                          <a:pt x="188" y="85"/>
                        </a:lnTo>
                        <a:lnTo>
                          <a:pt x="196" y="85"/>
                        </a:lnTo>
                        <a:lnTo>
                          <a:pt x="205" y="82"/>
                        </a:lnTo>
                        <a:lnTo>
                          <a:pt x="214" y="82"/>
                        </a:lnTo>
                        <a:lnTo>
                          <a:pt x="220" y="80"/>
                        </a:lnTo>
                        <a:lnTo>
                          <a:pt x="226" y="78"/>
                        </a:lnTo>
                        <a:lnTo>
                          <a:pt x="234" y="73"/>
                        </a:lnTo>
                        <a:lnTo>
                          <a:pt x="238" y="70"/>
                        </a:lnTo>
                        <a:lnTo>
                          <a:pt x="243" y="6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74854" name="Freeform 102"/>
                  <p:cNvSpPr>
                    <a:spLocks/>
                  </p:cNvSpPr>
                  <p:nvPr/>
                </p:nvSpPr>
                <p:spPr bwMode="auto">
                  <a:xfrm>
                    <a:off x="1378" y="2287"/>
                    <a:ext cx="245" cy="85"/>
                  </a:xfrm>
                  <a:custGeom>
                    <a:avLst/>
                    <a:gdLst>
                      <a:gd name="T0" fmla="*/ 0 w 245"/>
                      <a:gd name="T1" fmla="*/ 15 h 85"/>
                      <a:gd name="T2" fmla="*/ 9 w 245"/>
                      <a:gd name="T3" fmla="*/ 8 h 85"/>
                      <a:gd name="T4" fmla="*/ 20 w 245"/>
                      <a:gd name="T5" fmla="*/ 4 h 85"/>
                      <a:gd name="T6" fmla="*/ 31 w 245"/>
                      <a:gd name="T7" fmla="*/ 1 h 85"/>
                      <a:gd name="T8" fmla="*/ 44 w 245"/>
                      <a:gd name="T9" fmla="*/ 0 h 85"/>
                      <a:gd name="T10" fmla="*/ 57 w 245"/>
                      <a:gd name="T11" fmla="*/ 0 h 85"/>
                      <a:gd name="T12" fmla="*/ 67 w 245"/>
                      <a:gd name="T13" fmla="*/ 2 h 85"/>
                      <a:gd name="T14" fmla="*/ 76 w 245"/>
                      <a:gd name="T15" fmla="*/ 4 h 85"/>
                      <a:gd name="T16" fmla="*/ 84 w 245"/>
                      <a:gd name="T17" fmla="*/ 7 h 85"/>
                      <a:gd name="T18" fmla="*/ 91 w 245"/>
                      <a:gd name="T19" fmla="*/ 12 h 85"/>
                      <a:gd name="T20" fmla="*/ 101 w 245"/>
                      <a:gd name="T21" fmla="*/ 18 h 85"/>
                      <a:gd name="T22" fmla="*/ 108 w 245"/>
                      <a:gd name="T23" fmla="*/ 25 h 85"/>
                      <a:gd name="T24" fmla="*/ 114 w 245"/>
                      <a:gd name="T25" fmla="*/ 32 h 85"/>
                      <a:gd name="T26" fmla="*/ 119 w 245"/>
                      <a:gd name="T27" fmla="*/ 37 h 85"/>
                      <a:gd name="T28" fmla="*/ 123 w 245"/>
                      <a:gd name="T29" fmla="*/ 43 h 85"/>
                      <a:gd name="T30" fmla="*/ 128 w 245"/>
                      <a:gd name="T31" fmla="*/ 50 h 85"/>
                      <a:gd name="T32" fmla="*/ 134 w 245"/>
                      <a:gd name="T33" fmla="*/ 57 h 85"/>
                      <a:gd name="T34" fmla="*/ 140 w 245"/>
                      <a:gd name="T35" fmla="*/ 63 h 85"/>
                      <a:gd name="T36" fmla="*/ 146 w 245"/>
                      <a:gd name="T37" fmla="*/ 67 h 85"/>
                      <a:gd name="T38" fmla="*/ 153 w 245"/>
                      <a:gd name="T39" fmla="*/ 71 h 85"/>
                      <a:gd name="T40" fmla="*/ 160 w 245"/>
                      <a:gd name="T41" fmla="*/ 75 h 85"/>
                      <a:gd name="T42" fmla="*/ 166 w 245"/>
                      <a:gd name="T43" fmla="*/ 78 h 85"/>
                      <a:gd name="T44" fmla="*/ 175 w 245"/>
                      <a:gd name="T45" fmla="*/ 80 h 85"/>
                      <a:gd name="T46" fmla="*/ 181 w 245"/>
                      <a:gd name="T47" fmla="*/ 81 h 85"/>
                      <a:gd name="T48" fmla="*/ 188 w 245"/>
                      <a:gd name="T49" fmla="*/ 84 h 85"/>
                      <a:gd name="T50" fmla="*/ 196 w 245"/>
                      <a:gd name="T51" fmla="*/ 82 h 85"/>
                      <a:gd name="T52" fmla="*/ 206 w 245"/>
                      <a:gd name="T53" fmla="*/ 81 h 85"/>
                      <a:gd name="T54" fmla="*/ 214 w 245"/>
                      <a:gd name="T55" fmla="*/ 81 h 85"/>
                      <a:gd name="T56" fmla="*/ 221 w 245"/>
                      <a:gd name="T57" fmla="*/ 79 h 85"/>
                      <a:gd name="T58" fmla="*/ 227 w 245"/>
                      <a:gd name="T59" fmla="*/ 77 h 85"/>
                      <a:gd name="T60" fmla="*/ 234 w 245"/>
                      <a:gd name="T61" fmla="*/ 72 h 85"/>
                      <a:gd name="T62" fmla="*/ 239 w 245"/>
                      <a:gd name="T63" fmla="*/ 69 h 85"/>
                      <a:gd name="T64" fmla="*/ 244 w 245"/>
                      <a:gd name="T65" fmla="*/ 67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5" h="85">
                        <a:moveTo>
                          <a:pt x="0" y="15"/>
                        </a:moveTo>
                        <a:lnTo>
                          <a:pt x="9" y="8"/>
                        </a:lnTo>
                        <a:lnTo>
                          <a:pt x="20" y="4"/>
                        </a:lnTo>
                        <a:lnTo>
                          <a:pt x="31" y="1"/>
                        </a:lnTo>
                        <a:lnTo>
                          <a:pt x="44" y="0"/>
                        </a:lnTo>
                        <a:lnTo>
                          <a:pt x="57" y="0"/>
                        </a:lnTo>
                        <a:lnTo>
                          <a:pt x="67" y="2"/>
                        </a:lnTo>
                        <a:lnTo>
                          <a:pt x="76" y="4"/>
                        </a:lnTo>
                        <a:lnTo>
                          <a:pt x="84" y="7"/>
                        </a:lnTo>
                        <a:lnTo>
                          <a:pt x="91" y="12"/>
                        </a:lnTo>
                        <a:lnTo>
                          <a:pt x="101" y="18"/>
                        </a:lnTo>
                        <a:lnTo>
                          <a:pt x="108" y="25"/>
                        </a:lnTo>
                        <a:lnTo>
                          <a:pt x="114" y="32"/>
                        </a:lnTo>
                        <a:lnTo>
                          <a:pt x="119" y="37"/>
                        </a:lnTo>
                        <a:lnTo>
                          <a:pt x="123" y="43"/>
                        </a:lnTo>
                        <a:lnTo>
                          <a:pt x="128" y="50"/>
                        </a:lnTo>
                        <a:lnTo>
                          <a:pt x="134" y="57"/>
                        </a:lnTo>
                        <a:lnTo>
                          <a:pt x="140" y="63"/>
                        </a:lnTo>
                        <a:lnTo>
                          <a:pt x="146" y="67"/>
                        </a:lnTo>
                        <a:lnTo>
                          <a:pt x="153" y="71"/>
                        </a:lnTo>
                        <a:lnTo>
                          <a:pt x="160" y="75"/>
                        </a:lnTo>
                        <a:lnTo>
                          <a:pt x="166" y="78"/>
                        </a:lnTo>
                        <a:lnTo>
                          <a:pt x="175" y="80"/>
                        </a:lnTo>
                        <a:lnTo>
                          <a:pt x="181" y="81"/>
                        </a:lnTo>
                        <a:lnTo>
                          <a:pt x="188" y="84"/>
                        </a:lnTo>
                        <a:lnTo>
                          <a:pt x="196" y="82"/>
                        </a:lnTo>
                        <a:lnTo>
                          <a:pt x="206" y="81"/>
                        </a:lnTo>
                        <a:lnTo>
                          <a:pt x="214" y="81"/>
                        </a:lnTo>
                        <a:lnTo>
                          <a:pt x="221" y="79"/>
                        </a:lnTo>
                        <a:lnTo>
                          <a:pt x="227" y="77"/>
                        </a:lnTo>
                        <a:lnTo>
                          <a:pt x="234" y="72"/>
                        </a:lnTo>
                        <a:lnTo>
                          <a:pt x="239" y="69"/>
                        </a:lnTo>
                        <a:lnTo>
                          <a:pt x="244" y="67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74855" name="Group 103"/>
              <p:cNvGrpSpPr>
                <a:grpSpLocks/>
              </p:cNvGrpSpPr>
              <p:nvPr/>
            </p:nvGrpSpPr>
            <p:grpSpPr bwMode="auto">
              <a:xfrm>
                <a:off x="2521" y="2287"/>
                <a:ext cx="2044" cy="86"/>
                <a:chOff x="2521" y="2287"/>
                <a:chExt cx="2044" cy="86"/>
              </a:xfrm>
            </p:grpSpPr>
            <p:grpSp>
              <p:nvGrpSpPr>
                <p:cNvPr id="74856" name="Group 104"/>
                <p:cNvGrpSpPr>
                  <a:grpSpLocks/>
                </p:cNvGrpSpPr>
                <p:nvPr/>
              </p:nvGrpSpPr>
              <p:grpSpPr bwMode="auto">
                <a:xfrm>
                  <a:off x="3503" y="2287"/>
                  <a:ext cx="572" cy="86"/>
                  <a:chOff x="3503" y="2287"/>
                  <a:chExt cx="572" cy="86"/>
                </a:xfrm>
              </p:grpSpPr>
              <p:sp>
                <p:nvSpPr>
                  <p:cNvPr id="74857" name="Freeform 105"/>
                  <p:cNvSpPr>
                    <a:spLocks/>
                  </p:cNvSpPr>
                  <p:nvPr/>
                </p:nvSpPr>
                <p:spPr bwMode="auto">
                  <a:xfrm>
                    <a:off x="3503" y="2287"/>
                    <a:ext cx="245" cy="85"/>
                  </a:xfrm>
                  <a:custGeom>
                    <a:avLst/>
                    <a:gdLst>
                      <a:gd name="T0" fmla="*/ 0 w 245"/>
                      <a:gd name="T1" fmla="*/ 16 h 85"/>
                      <a:gd name="T2" fmla="*/ 9 w 245"/>
                      <a:gd name="T3" fmla="*/ 9 h 85"/>
                      <a:gd name="T4" fmla="*/ 20 w 245"/>
                      <a:gd name="T5" fmla="*/ 4 h 85"/>
                      <a:gd name="T6" fmla="*/ 31 w 245"/>
                      <a:gd name="T7" fmla="*/ 2 h 85"/>
                      <a:gd name="T8" fmla="*/ 44 w 245"/>
                      <a:gd name="T9" fmla="*/ 0 h 85"/>
                      <a:gd name="T10" fmla="*/ 57 w 245"/>
                      <a:gd name="T11" fmla="*/ 0 h 85"/>
                      <a:gd name="T12" fmla="*/ 67 w 245"/>
                      <a:gd name="T13" fmla="*/ 2 h 85"/>
                      <a:gd name="T14" fmla="*/ 76 w 245"/>
                      <a:gd name="T15" fmla="*/ 4 h 85"/>
                      <a:gd name="T16" fmla="*/ 84 w 245"/>
                      <a:gd name="T17" fmla="*/ 8 h 85"/>
                      <a:gd name="T18" fmla="*/ 91 w 245"/>
                      <a:gd name="T19" fmla="*/ 12 h 85"/>
                      <a:gd name="T20" fmla="*/ 102 w 245"/>
                      <a:gd name="T21" fmla="*/ 18 h 85"/>
                      <a:gd name="T22" fmla="*/ 108 w 245"/>
                      <a:gd name="T23" fmla="*/ 25 h 85"/>
                      <a:gd name="T24" fmla="*/ 114 w 245"/>
                      <a:gd name="T25" fmla="*/ 32 h 85"/>
                      <a:gd name="T26" fmla="*/ 119 w 245"/>
                      <a:gd name="T27" fmla="*/ 38 h 85"/>
                      <a:gd name="T28" fmla="*/ 123 w 245"/>
                      <a:gd name="T29" fmla="*/ 44 h 85"/>
                      <a:gd name="T30" fmla="*/ 128 w 245"/>
                      <a:gd name="T31" fmla="*/ 50 h 85"/>
                      <a:gd name="T32" fmla="*/ 134 w 245"/>
                      <a:gd name="T33" fmla="*/ 57 h 85"/>
                      <a:gd name="T34" fmla="*/ 140 w 245"/>
                      <a:gd name="T35" fmla="*/ 63 h 85"/>
                      <a:gd name="T36" fmla="*/ 146 w 245"/>
                      <a:gd name="T37" fmla="*/ 68 h 85"/>
                      <a:gd name="T38" fmla="*/ 153 w 245"/>
                      <a:gd name="T39" fmla="*/ 71 h 85"/>
                      <a:gd name="T40" fmla="*/ 160 w 245"/>
                      <a:gd name="T41" fmla="*/ 75 h 85"/>
                      <a:gd name="T42" fmla="*/ 166 w 245"/>
                      <a:gd name="T43" fmla="*/ 78 h 85"/>
                      <a:gd name="T44" fmla="*/ 175 w 245"/>
                      <a:gd name="T45" fmla="*/ 80 h 85"/>
                      <a:gd name="T46" fmla="*/ 181 w 245"/>
                      <a:gd name="T47" fmla="*/ 82 h 85"/>
                      <a:gd name="T48" fmla="*/ 189 w 245"/>
                      <a:gd name="T49" fmla="*/ 84 h 85"/>
                      <a:gd name="T50" fmla="*/ 198 w 245"/>
                      <a:gd name="T51" fmla="*/ 84 h 85"/>
                      <a:gd name="T52" fmla="*/ 206 w 245"/>
                      <a:gd name="T53" fmla="*/ 81 h 85"/>
                      <a:gd name="T54" fmla="*/ 215 w 245"/>
                      <a:gd name="T55" fmla="*/ 81 h 85"/>
                      <a:gd name="T56" fmla="*/ 221 w 245"/>
                      <a:gd name="T57" fmla="*/ 79 h 85"/>
                      <a:gd name="T58" fmla="*/ 227 w 245"/>
                      <a:gd name="T59" fmla="*/ 77 h 85"/>
                      <a:gd name="T60" fmla="*/ 234 w 245"/>
                      <a:gd name="T61" fmla="*/ 74 h 85"/>
                      <a:gd name="T62" fmla="*/ 239 w 245"/>
                      <a:gd name="T63" fmla="*/ 70 h 85"/>
                      <a:gd name="T64" fmla="*/ 244 w 245"/>
                      <a:gd name="T65" fmla="*/ 68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5" h="85">
                        <a:moveTo>
                          <a:pt x="0" y="16"/>
                        </a:moveTo>
                        <a:lnTo>
                          <a:pt x="9" y="9"/>
                        </a:lnTo>
                        <a:lnTo>
                          <a:pt x="20" y="4"/>
                        </a:lnTo>
                        <a:lnTo>
                          <a:pt x="31" y="2"/>
                        </a:lnTo>
                        <a:lnTo>
                          <a:pt x="44" y="0"/>
                        </a:lnTo>
                        <a:lnTo>
                          <a:pt x="57" y="0"/>
                        </a:lnTo>
                        <a:lnTo>
                          <a:pt x="67" y="2"/>
                        </a:lnTo>
                        <a:lnTo>
                          <a:pt x="76" y="4"/>
                        </a:lnTo>
                        <a:lnTo>
                          <a:pt x="84" y="8"/>
                        </a:lnTo>
                        <a:lnTo>
                          <a:pt x="91" y="12"/>
                        </a:lnTo>
                        <a:lnTo>
                          <a:pt x="102" y="18"/>
                        </a:lnTo>
                        <a:lnTo>
                          <a:pt x="108" y="25"/>
                        </a:lnTo>
                        <a:lnTo>
                          <a:pt x="114" y="32"/>
                        </a:lnTo>
                        <a:lnTo>
                          <a:pt x="119" y="38"/>
                        </a:lnTo>
                        <a:lnTo>
                          <a:pt x="123" y="44"/>
                        </a:lnTo>
                        <a:lnTo>
                          <a:pt x="128" y="50"/>
                        </a:lnTo>
                        <a:lnTo>
                          <a:pt x="134" y="57"/>
                        </a:lnTo>
                        <a:lnTo>
                          <a:pt x="140" y="63"/>
                        </a:lnTo>
                        <a:lnTo>
                          <a:pt x="146" y="68"/>
                        </a:lnTo>
                        <a:lnTo>
                          <a:pt x="153" y="71"/>
                        </a:lnTo>
                        <a:lnTo>
                          <a:pt x="160" y="75"/>
                        </a:lnTo>
                        <a:lnTo>
                          <a:pt x="166" y="78"/>
                        </a:lnTo>
                        <a:lnTo>
                          <a:pt x="175" y="80"/>
                        </a:lnTo>
                        <a:lnTo>
                          <a:pt x="181" y="82"/>
                        </a:lnTo>
                        <a:lnTo>
                          <a:pt x="189" y="84"/>
                        </a:lnTo>
                        <a:lnTo>
                          <a:pt x="198" y="84"/>
                        </a:lnTo>
                        <a:lnTo>
                          <a:pt x="206" y="81"/>
                        </a:lnTo>
                        <a:lnTo>
                          <a:pt x="215" y="81"/>
                        </a:lnTo>
                        <a:lnTo>
                          <a:pt x="221" y="79"/>
                        </a:lnTo>
                        <a:lnTo>
                          <a:pt x="227" y="77"/>
                        </a:lnTo>
                        <a:lnTo>
                          <a:pt x="234" y="74"/>
                        </a:lnTo>
                        <a:lnTo>
                          <a:pt x="239" y="70"/>
                        </a:lnTo>
                        <a:lnTo>
                          <a:pt x="244" y="6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74858" name="Freeform 106"/>
                  <p:cNvSpPr>
                    <a:spLocks/>
                  </p:cNvSpPr>
                  <p:nvPr/>
                </p:nvSpPr>
                <p:spPr bwMode="auto">
                  <a:xfrm>
                    <a:off x="3668" y="2287"/>
                    <a:ext cx="243" cy="86"/>
                  </a:xfrm>
                  <a:custGeom>
                    <a:avLst/>
                    <a:gdLst>
                      <a:gd name="T0" fmla="*/ 0 w 243"/>
                      <a:gd name="T1" fmla="*/ 16 h 86"/>
                      <a:gd name="T2" fmla="*/ 9 w 243"/>
                      <a:gd name="T3" fmla="*/ 9 h 86"/>
                      <a:gd name="T4" fmla="*/ 20 w 243"/>
                      <a:gd name="T5" fmla="*/ 5 h 86"/>
                      <a:gd name="T6" fmla="*/ 31 w 243"/>
                      <a:gd name="T7" fmla="*/ 2 h 86"/>
                      <a:gd name="T8" fmla="*/ 43 w 243"/>
                      <a:gd name="T9" fmla="*/ 0 h 86"/>
                      <a:gd name="T10" fmla="*/ 56 w 243"/>
                      <a:gd name="T11" fmla="*/ 0 h 86"/>
                      <a:gd name="T12" fmla="*/ 66 w 243"/>
                      <a:gd name="T13" fmla="*/ 2 h 86"/>
                      <a:gd name="T14" fmla="*/ 76 w 243"/>
                      <a:gd name="T15" fmla="*/ 5 h 86"/>
                      <a:gd name="T16" fmla="*/ 83 w 243"/>
                      <a:gd name="T17" fmla="*/ 8 h 86"/>
                      <a:gd name="T18" fmla="*/ 92 w 243"/>
                      <a:gd name="T19" fmla="*/ 13 h 86"/>
                      <a:gd name="T20" fmla="*/ 100 w 243"/>
                      <a:gd name="T21" fmla="*/ 18 h 86"/>
                      <a:gd name="T22" fmla="*/ 107 w 243"/>
                      <a:gd name="T23" fmla="*/ 25 h 86"/>
                      <a:gd name="T24" fmla="*/ 113 w 243"/>
                      <a:gd name="T25" fmla="*/ 32 h 86"/>
                      <a:gd name="T26" fmla="*/ 118 w 243"/>
                      <a:gd name="T27" fmla="*/ 38 h 86"/>
                      <a:gd name="T28" fmla="*/ 122 w 243"/>
                      <a:gd name="T29" fmla="*/ 44 h 86"/>
                      <a:gd name="T30" fmla="*/ 127 w 243"/>
                      <a:gd name="T31" fmla="*/ 51 h 86"/>
                      <a:gd name="T32" fmla="*/ 133 w 243"/>
                      <a:gd name="T33" fmla="*/ 58 h 86"/>
                      <a:gd name="T34" fmla="*/ 139 w 243"/>
                      <a:gd name="T35" fmla="*/ 64 h 86"/>
                      <a:gd name="T36" fmla="*/ 145 w 243"/>
                      <a:gd name="T37" fmla="*/ 69 h 86"/>
                      <a:gd name="T38" fmla="*/ 152 w 243"/>
                      <a:gd name="T39" fmla="*/ 72 h 86"/>
                      <a:gd name="T40" fmla="*/ 158 w 243"/>
                      <a:gd name="T41" fmla="*/ 76 h 86"/>
                      <a:gd name="T42" fmla="*/ 165 w 243"/>
                      <a:gd name="T43" fmla="*/ 79 h 86"/>
                      <a:gd name="T44" fmla="*/ 173 w 243"/>
                      <a:gd name="T45" fmla="*/ 81 h 86"/>
                      <a:gd name="T46" fmla="*/ 179 w 243"/>
                      <a:gd name="T47" fmla="*/ 83 h 86"/>
                      <a:gd name="T48" fmla="*/ 187 w 243"/>
                      <a:gd name="T49" fmla="*/ 85 h 86"/>
                      <a:gd name="T50" fmla="*/ 195 w 243"/>
                      <a:gd name="T51" fmla="*/ 85 h 86"/>
                      <a:gd name="T52" fmla="*/ 205 w 243"/>
                      <a:gd name="T53" fmla="*/ 82 h 86"/>
                      <a:gd name="T54" fmla="*/ 213 w 243"/>
                      <a:gd name="T55" fmla="*/ 82 h 86"/>
                      <a:gd name="T56" fmla="*/ 219 w 243"/>
                      <a:gd name="T57" fmla="*/ 80 h 86"/>
                      <a:gd name="T58" fmla="*/ 225 w 243"/>
                      <a:gd name="T59" fmla="*/ 78 h 86"/>
                      <a:gd name="T60" fmla="*/ 233 w 243"/>
                      <a:gd name="T61" fmla="*/ 73 h 86"/>
                      <a:gd name="T62" fmla="*/ 237 w 243"/>
                      <a:gd name="T63" fmla="*/ 70 h 86"/>
                      <a:gd name="T64" fmla="*/ 242 w 243"/>
                      <a:gd name="T65" fmla="*/ 68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3" h="86">
                        <a:moveTo>
                          <a:pt x="0" y="16"/>
                        </a:moveTo>
                        <a:lnTo>
                          <a:pt x="9" y="9"/>
                        </a:lnTo>
                        <a:lnTo>
                          <a:pt x="20" y="5"/>
                        </a:lnTo>
                        <a:lnTo>
                          <a:pt x="31" y="2"/>
                        </a:lnTo>
                        <a:lnTo>
                          <a:pt x="43" y="0"/>
                        </a:lnTo>
                        <a:lnTo>
                          <a:pt x="56" y="0"/>
                        </a:lnTo>
                        <a:lnTo>
                          <a:pt x="66" y="2"/>
                        </a:lnTo>
                        <a:lnTo>
                          <a:pt x="76" y="5"/>
                        </a:lnTo>
                        <a:lnTo>
                          <a:pt x="83" y="8"/>
                        </a:lnTo>
                        <a:lnTo>
                          <a:pt x="92" y="13"/>
                        </a:lnTo>
                        <a:lnTo>
                          <a:pt x="100" y="18"/>
                        </a:lnTo>
                        <a:lnTo>
                          <a:pt x="107" y="25"/>
                        </a:lnTo>
                        <a:lnTo>
                          <a:pt x="113" y="32"/>
                        </a:lnTo>
                        <a:lnTo>
                          <a:pt x="118" y="38"/>
                        </a:lnTo>
                        <a:lnTo>
                          <a:pt x="122" y="44"/>
                        </a:lnTo>
                        <a:lnTo>
                          <a:pt x="127" y="51"/>
                        </a:lnTo>
                        <a:lnTo>
                          <a:pt x="133" y="58"/>
                        </a:lnTo>
                        <a:lnTo>
                          <a:pt x="139" y="64"/>
                        </a:lnTo>
                        <a:lnTo>
                          <a:pt x="145" y="69"/>
                        </a:lnTo>
                        <a:lnTo>
                          <a:pt x="152" y="72"/>
                        </a:lnTo>
                        <a:lnTo>
                          <a:pt x="158" y="76"/>
                        </a:lnTo>
                        <a:lnTo>
                          <a:pt x="165" y="79"/>
                        </a:lnTo>
                        <a:lnTo>
                          <a:pt x="173" y="81"/>
                        </a:lnTo>
                        <a:lnTo>
                          <a:pt x="179" y="83"/>
                        </a:lnTo>
                        <a:lnTo>
                          <a:pt x="187" y="85"/>
                        </a:lnTo>
                        <a:lnTo>
                          <a:pt x="195" y="85"/>
                        </a:lnTo>
                        <a:lnTo>
                          <a:pt x="205" y="82"/>
                        </a:lnTo>
                        <a:lnTo>
                          <a:pt x="213" y="82"/>
                        </a:lnTo>
                        <a:lnTo>
                          <a:pt x="219" y="80"/>
                        </a:lnTo>
                        <a:lnTo>
                          <a:pt x="225" y="78"/>
                        </a:lnTo>
                        <a:lnTo>
                          <a:pt x="233" y="73"/>
                        </a:lnTo>
                        <a:lnTo>
                          <a:pt x="237" y="70"/>
                        </a:lnTo>
                        <a:lnTo>
                          <a:pt x="242" y="6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74859" name="Freeform 107"/>
                  <p:cNvSpPr>
                    <a:spLocks/>
                  </p:cNvSpPr>
                  <p:nvPr/>
                </p:nvSpPr>
                <p:spPr bwMode="auto">
                  <a:xfrm>
                    <a:off x="3832" y="2287"/>
                    <a:ext cx="243" cy="85"/>
                  </a:xfrm>
                  <a:custGeom>
                    <a:avLst/>
                    <a:gdLst>
                      <a:gd name="T0" fmla="*/ 0 w 243"/>
                      <a:gd name="T1" fmla="*/ 15 h 85"/>
                      <a:gd name="T2" fmla="*/ 9 w 243"/>
                      <a:gd name="T3" fmla="*/ 8 h 85"/>
                      <a:gd name="T4" fmla="*/ 20 w 243"/>
                      <a:gd name="T5" fmla="*/ 4 h 85"/>
                      <a:gd name="T6" fmla="*/ 31 w 243"/>
                      <a:gd name="T7" fmla="*/ 1 h 85"/>
                      <a:gd name="T8" fmla="*/ 43 w 243"/>
                      <a:gd name="T9" fmla="*/ 0 h 85"/>
                      <a:gd name="T10" fmla="*/ 56 w 243"/>
                      <a:gd name="T11" fmla="*/ 0 h 85"/>
                      <a:gd name="T12" fmla="*/ 66 w 243"/>
                      <a:gd name="T13" fmla="*/ 2 h 85"/>
                      <a:gd name="T14" fmla="*/ 76 w 243"/>
                      <a:gd name="T15" fmla="*/ 4 h 85"/>
                      <a:gd name="T16" fmla="*/ 83 w 243"/>
                      <a:gd name="T17" fmla="*/ 7 h 85"/>
                      <a:gd name="T18" fmla="*/ 92 w 243"/>
                      <a:gd name="T19" fmla="*/ 12 h 85"/>
                      <a:gd name="T20" fmla="*/ 100 w 243"/>
                      <a:gd name="T21" fmla="*/ 18 h 85"/>
                      <a:gd name="T22" fmla="*/ 107 w 243"/>
                      <a:gd name="T23" fmla="*/ 25 h 85"/>
                      <a:gd name="T24" fmla="*/ 113 w 243"/>
                      <a:gd name="T25" fmla="*/ 32 h 85"/>
                      <a:gd name="T26" fmla="*/ 118 w 243"/>
                      <a:gd name="T27" fmla="*/ 37 h 85"/>
                      <a:gd name="T28" fmla="*/ 122 w 243"/>
                      <a:gd name="T29" fmla="*/ 43 h 85"/>
                      <a:gd name="T30" fmla="*/ 127 w 243"/>
                      <a:gd name="T31" fmla="*/ 50 h 85"/>
                      <a:gd name="T32" fmla="*/ 133 w 243"/>
                      <a:gd name="T33" fmla="*/ 57 h 85"/>
                      <a:gd name="T34" fmla="*/ 138 w 243"/>
                      <a:gd name="T35" fmla="*/ 63 h 85"/>
                      <a:gd name="T36" fmla="*/ 145 w 243"/>
                      <a:gd name="T37" fmla="*/ 67 h 85"/>
                      <a:gd name="T38" fmla="*/ 152 w 243"/>
                      <a:gd name="T39" fmla="*/ 71 h 85"/>
                      <a:gd name="T40" fmla="*/ 158 w 243"/>
                      <a:gd name="T41" fmla="*/ 75 h 85"/>
                      <a:gd name="T42" fmla="*/ 165 w 243"/>
                      <a:gd name="T43" fmla="*/ 78 h 85"/>
                      <a:gd name="T44" fmla="*/ 173 w 243"/>
                      <a:gd name="T45" fmla="*/ 80 h 85"/>
                      <a:gd name="T46" fmla="*/ 179 w 243"/>
                      <a:gd name="T47" fmla="*/ 81 h 85"/>
                      <a:gd name="T48" fmla="*/ 187 w 243"/>
                      <a:gd name="T49" fmla="*/ 84 h 85"/>
                      <a:gd name="T50" fmla="*/ 195 w 243"/>
                      <a:gd name="T51" fmla="*/ 82 h 85"/>
                      <a:gd name="T52" fmla="*/ 204 w 243"/>
                      <a:gd name="T53" fmla="*/ 81 h 85"/>
                      <a:gd name="T54" fmla="*/ 213 w 243"/>
                      <a:gd name="T55" fmla="*/ 81 h 85"/>
                      <a:gd name="T56" fmla="*/ 219 w 243"/>
                      <a:gd name="T57" fmla="*/ 79 h 85"/>
                      <a:gd name="T58" fmla="*/ 225 w 243"/>
                      <a:gd name="T59" fmla="*/ 77 h 85"/>
                      <a:gd name="T60" fmla="*/ 232 w 243"/>
                      <a:gd name="T61" fmla="*/ 72 h 85"/>
                      <a:gd name="T62" fmla="*/ 237 w 243"/>
                      <a:gd name="T63" fmla="*/ 69 h 85"/>
                      <a:gd name="T64" fmla="*/ 242 w 243"/>
                      <a:gd name="T65" fmla="*/ 67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3" h="85">
                        <a:moveTo>
                          <a:pt x="0" y="15"/>
                        </a:moveTo>
                        <a:lnTo>
                          <a:pt x="9" y="8"/>
                        </a:lnTo>
                        <a:lnTo>
                          <a:pt x="20" y="4"/>
                        </a:lnTo>
                        <a:lnTo>
                          <a:pt x="31" y="1"/>
                        </a:lnTo>
                        <a:lnTo>
                          <a:pt x="43" y="0"/>
                        </a:lnTo>
                        <a:lnTo>
                          <a:pt x="56" y="0"/>
                        </a:lnTo>
                        <a:lnTo>
                          <a:pt x="66" y="2"/>
                        </a:lnTo>
                        <a:lnTo>
                          <a:pt x="76" y="4"/>
                        </a:lnTo>
                        <a:lnTo>
                          <a:pt x="83" y="7"/>
                        </a:lnTo>
                        <a:lnTo>
                          <a:pt x="92" y="12"/>
                        </a:lnTo>
                        <a:lnTo>
                          <a:pt x="100" y="18"/>
                        </a:lnTo>
                        <a:lnTo>
                          <a:pt x="107" y="25"/>
                        </a:lnTo>
                        <a:lnTo>
                          <a:pt x="113" y="32"/>
                        </a:lnTo>
                        <a:lnTo>
                          <a:pt x="118" y="37"/>
                        </a:lnTo>
                        <a:lnTo>
                          <a:pt x="122" y="43"/>
                        </a:lnTo>
                        <a:lnTo>
                          <a:pt x="127" y="50"/>
                        </a:lnTo>
                        <a:lnTo>
                          <a:pt x="133" y="57"/>
                        </a:lnTo>
                        <a:lnTo>
                          <a:pt x="138" y="63"/>
                        </a:lnTo>
                        <a:lnTo>
                          <a:pt x="145" y="67"/>
                        </a:lnTo>
                        <a:lnTo>
                          <a:pt x="152" y="71"/>
                        </a:lnTo>
                        <a:lnTo>
                          <a:pt x="158" y="75"/>
                        </a:lnTo>
                        <a:lnTo>
                          <a:pt x="165" y="78"/>
                        </a:lnTo>
                        <a:lnTo>
                          <a:pt x="173" y="80"/>
                        </a:lnTo>
                        <a:lnTo>
                          <a:pt x="179" y="81"/>
                        </a:lnTo>
                        <a:lnTo>
                          <a:pt x="187" y="84"/>
                        </a:lnTo>
                        <a:lnTo>
                          <a:pt x="195" y="82"/>
                        </a:lnTo>
                        <a:lnTo>
                          <a:pt x="204" y="81"/>
                        </a:lnTo>
                        <a:lnTo>
                          <a:pt x="213" y="81"/>
                        </a:lnTo>
                        <a:lnTo>
                          <a:pt x="219" y="79"/>
                        </a:lnTo>
                        <a:lnTo>
                          <a:pt x="225" y="77"/>
                        </a:lnTo>
                        <a:lnTo>
                          <a:pt x="232" y="72"/>
                        </a:lnTo>
                        <a:lnTo>
                          <a:pt x="237" y="69"/>
                        </a:lnTo>
                        <a:lnTo>
                          <a:pt x="242" y="67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74860" name="Group 108"/>
                <p:cNvGrpSpPr>
                  <a:grpSpLocks/>
                </p:cNvGrpSpPr>
                <p:nvPr/>
              </p:nvGrpSpPr>
              <p:grpSpPr bwMode="auto">
                <a:xfrm>
                  <a:off x="3994" y="2287"/>
                  <a:ext cx="571" cy="86"/>
                  <a:chOff x="3994" y="2287"/>
                  <a:chExt cx="571" cy="86"/>
                </a:xfrm>
              </p:grpSpPr>
              <p:sp>
                <p:nvSpPr>
                  <p:cNvPr id="74861" name="Freeform 109"/>
                  <p:cNvSpPr>
                    <a:spLocks/>
                  </p:cNvSpPr>
                  <p:nvPr/>
                </p:nvSpPr>
                <p:spPr bwMode="auto">
                  <a:xfrm>
                    <a:off x="3994" y="2287"/>
                    <a:ext cx="244" cy="85"/>
                  </a:xfrm>
                  <a:custGeom>
                    <a:avLst/>
                    <a:gdLst>
                      <a:gd name="T0" fmla="*/ 0 w 244"/>
                      <a:gd name="T1" fmla="*/ 16 h 85"/>
                      <a:gd name="T2" fmla="*/ 9 w 244"/>
                      <a:gd name="T3" fmla="*/ 9 h 85"/>
                      <a:gd name="T4" fmla="*/ 20 w 244"/>
                      <a:gd name="T5" fmla="*/ 4 h 85"/>
                      <a:gd name="T6" fmla="*/ 31 w 244"/>
                      <a:gd name="T7" fmla="*/ 2 h 85"/>
                      <a:gd name="T8" fmla="*/ 44 w 244"/>
                      <a:gd name="T9" fmla="*/ 0 h 85"/>
                      <a:gd name="T10" fmla="*/ 57 w 244"/>
                      <a:gd name="T11" fmla="*/ 0 h 85"/>
                      <a:gd name="T12" fmla="*/ 66 w 244"/>
                      <a:gd name="T13" fmla="*/ 2 h 85"/>
                      <a:gd name="T14" fmla="*/ 76 w 244"/>
                      <a:gd name="T15" fmla="*/ 4 h 85"/>
                      <a:gd name="T16" fmla="*/ 84 w 244"/>
                      <a:gd name="T17" fmla="*/ 8 h 85"/>
                      <a:gd name="T18" fmla="*/ 92 w 244"/>
                      <a:gd name="T19" fmla="*/ 12 h 85"/>
                      <a:gd name="T20" fmla="*/ 101 w 244"/>
                      <a:gd name="T21" fmla="*/ 18 h 85"/>
                      <a:gd name="T22" fmla="*/ 107 w 244"/>
                      <a:gd name="T23" fmla="*/ 25 h 85"/>
                      <a:gd name="T24" fmla="*/ 113 w 244"/>
                      <a:gd name="T25" fmla="*/ 32 h 85"/>
                      <a:gd name="T26" fmla="*/ 119 w 244"/>
                      <a:gd name="T27" fmla="*/ 38 h 85"/>
                      <a:gd name="T28" fmla="*/ 122 w 244"/>
                      <a:gd name="T29" fmla="*/ 44 h 85"/>
                      <a:gd name="T30" fmla="*/ 128 w 244"/>
                      <a:gd name="T31" fmla="*/ 50 h 85"/>
                      <a:gd name="T32" fmla="*/ 134 w 244"/>
                      <a:gd name="T33" fmla="*/ 57 h 85"/>
                      <a:gd name="T34" fmla="*/ 139 w 244"/>
                      <a:gd name="T35" fmla="*/ 63 h 85"/>
                      <a:gd name="T36" fmla="*/ 146 w 244"/>
                      <a:gd name="T37" fmla="*/ 68 h 85"/>
                      <a:gd name="T38" fmla="*/ 153 w 244"/>
                      <a:gd name="T39" fmla="*/ 71 h 85"/>
                      <a:gd name="T40" fmla="*/ 159 w 244"/>
                      <a:gd name="T41" fmla="*/ 75 h 85"/>
                      <a:gd name="T42" fmla="*/ 165 w 244"/>
                      <a:gd name="T43" fmla="*/ 78 h 85"/>
                      <a:gd name="T44" fmla="*/ 174 w 244"/>
                      <a:gd name="T45" fmla="*/ 80 h 85"/>
                      <a:gd name="T46" fmla="*/ 180 w 244"/>
                      <a:gd name="T47" fmla="*/ 82 h 85"/>
                      <a:gd name="T48" fmla="*/ 188 w 244"/>
                      <a:gd name="T49" fmla="*/ 84 h 85"/>
                      <a:gd name="T50" fmla="*/ 196 w 244"/>
                      <a:gd name="T51" fmla="*/ 84 h 85"/>
                      <a:gd name="T52" fmla="*/ 205 w 244"/>
                      <a:gd name="T53" fmla="*/ 81 h 85"/>
                      <a:gd name="T54" fmla="*/ 214 w 244"/>
                      <a:gd name="T55" fmla="*/ 81 h 85"/>
                      <a:gd name="T56" fmla="*/ 220 w 244"/>
                      <a:gd name="T57" fmla="*/ 79 h 85"/>
                      <a:gd name="T58" fmla="*/ 226 w 244"/>
                      <a:gd name="T59" fmla="*/ 77 h 85"/>
                      <a:gd name="T60" fmla="*/ 234 w 244"/>
                      <a:gd name="T61" fmla="*/ 74 h 85"/>
                      <a:gd name="T62" fmla="*/ 238 w 244"/>
                      <a:gd name="T63" fmla="*/ 70 h 85"/>
                      <a:gd name="T64" fmla="*/ 243 w 244"/>
                      <a:gd name="T65" fmla="*/ 68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4" h="85">
                        <a:moveTo>
                          <a:pt x="0" y="16"/>
                        </a:moveTo>
                        <a:lnTo>
                          <a:pt x="9" y="9"/>
                        </a:lnTo>
                        <a:lnTo>
                          <a:pt x="20" y="4"/>
                        </a:lnTo>
                        <a:lnTo>
                          <a:pt x="31" y="2"/>
                        </a:lnTo>
                        <a:lnTo>
                          <a:pt x="44" y="0"/>
                        </a:lnTo>
                        <a:lnTo>
                          <a:pt x="57" y="0"/>
                        </a:lnTo>
                        <a:lnTo>
                          <a:pt x="66" y="2"/>
                        </a:lnTo>
                        <a:lnTo>
                          <a:pt x="76" y="4"/>
                        </a:lnTo>
                        <a:lnTo>
                          <a:pt x="84" y="8"/>
                        </a:lnTo>
                        <a:lnTo>
                          <a:pt x="92" y="12"/>
                        </a:lnTo>
                        <a:lnTo>
                          <a:pt x="101" y="18"/>
                        </a:lnTo>
                        <a:lnTo>
                          <a:pt x="107" y="25"/>
                        </a:lnTo>
                        <a:lnTo>
                          <a:pt x="113" y="32"/>
                        </a:lnTo>
                        <a:lnTo>
                          <a:pt x="119" y="38"/>
                        </a:lnTo>
                        <a:lnTo>
                          <a:pt x="122" y="44"/>
                        </a:lnTo>
                        <a:lnTo>
                          <a:pt x="128" y="50"/>
                        </a:lnTo>
                        <a:lnTo>
                          <a:pt x="134" y="57"/>
                        </a:lnTo>
                        <a:lnTo>
                          <a:pt x="139" y="63"/>
                        </a:lnTo>
                        <a:lnTo>
                          <a:pt x="146" y="68"/>
                        </a:lnTo>
                        <a:lnTo>
                          <a:pt x="153" y="71"/>
                        </a:lnTo>
                        <a:lnTo>
                          <a:pt x="159" y="75"/>
                        </a:lnTo>
                        <a:lnTo>
                          <a:pt x="165" y="78"/>
                        </a:lnTo>
                        <a:lnTo>
                          <a:pt x="174" y="80"/>
                        </a:lnTo>
                        <a:lnTo>
                          <a:pt x="180" y="82"/>
                        </a:lnTo>
                        <a:lnTo>
                          <a:pt x="188" y="84"/>
                        </a:lnTo>
                        <a:lnTo>
                          <a:pt x="196" y="84"/>
                        </a:lnTo>
                        <a:lnTo>
                          <a:pt x="205" y="81"/>
                        </a:lnTo>
                        <a:lnTo>
                          <a:pt x="214" y="81"/>
                        </a:lnTo>
                        <a:lnTo>
                          <a:pt x="220" y="79"/>
                        </a:lnTo>
                        <a:lnTo>
                          <a:pt x="226" y="77"/>
                        </a:lnTo>
                        <a:lnTo>
                          <a:pt x="234" y="74"/>
                        </a:lnTo>
                        <a:lnTo>
                          <a:pt x="238" y="70"/>
                        </a:lnTo>
                        <a:lnTo>
                          <a:pt x="243" y="6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74862" name="Freeform 110"/>
                  <p:cNvSpPr>
                    <a:spLocks/>
                  </p:cNvSpPr>
                  <p:nvPr/>
                </p:nvSpPr>
                <p:spPr bwMode="auto">
                  <a:xfrm>
                    <a:off x="4158" y="2287"/>
                    <a:ext cx="243" cy="86"/>
                  </a:xfrm>
                  <a:custGeom>
                    <a:avLst/>
                    <a:gdLst>
                      <a:gd name="T0" fmla="*/ 0 w 243"/>
                      <a:gd name="T1" fmla="*/ 16 h 86"/>
                      <a:gd name="T2" fmla="*/ 9 w 243"/>
                      <a:gd name="T3" fmla="*/ 9 h 86"/>
                      <a:gd name="T4" fmla="*/ 20 w 243"/>
                      <a:gd name="T5" fmla="*/ 5 h 86"/>
                      <a:gd name="T6" fmla="*/ 31 w 243"/>
                      <a:gd name="T7" fmla="*/ 2 h 86"/>
                      <a:gd name="T8" fmla="*/ 43 w 243"/>
                      <a:gd name="T9" fmla="*/ 0 h 86"/>
                      <a:gd name="T10" fmla="*/ 56 w 243"/>
                      <a:gd name="T11" fmla="*/ 0 h 86"/>
                      <a:gd name="T12" fmla="*/ 66 w 243"/>
                      <a:gd name="T13" fmla="*/ 2 h 86"/>
                      <a:gd name="T14" fmla="*/ 76 w 243"/>
                      <a:gd name="T15" fmla="*/ 5 h 86"/>
                      <a:gd name="T16" fmla="*/ 83 w 243"/>
                      <a:gd name="T17" fmla="*/ 8 h 86"/>
                      <a:gd name="T18" fmla="*/ 92 w 243"/>
                      <a:gd name="T19" fmla="*/ 13 h 86"/>
                      <a:gd name="T20" fmla="*/ 100 w 243"/>
                      <a:gd name="T21" fmla="*/ 18 h 86"/>
                      <a:gd name="T22" fmla="*/ 107 w 243"/>
                      <a:gd name="T23" fmla="*/ 25 h 86"/>
                      <a:gd name="T24" fmla="*/ 113 w 243"/>
                      <a:gd name="T25" fmla="*/ 32 h 86"/>
                      <a:gd name="T26" fmla="*/ 118 w 243"/>
                      <a:gd name="T27" fmla="*/ 38 h 86"/>
                      <a:gd name="T28" fmla="*/ 122 w 243"/>
                      <a:gd name="T29" fmla="*/ 44 h 86"/>
                      <a:gd name="T30" fmla="*/ 127 w 243"/>
                      <a:gd name="T31" fmla="*/ 51 h 86"/>
                      <a:gd name="T32" fmla="*/ 133 w 243"/>
                      <a:gd name="T33" fmla="*/ 58 h 86"/>
                      <a:gd name="T34" fmla="*/ 139 w 243"/>
                      <a:gd name="T35" fmla="*/ 64 h 86"/>
                      <a:gd name="T36" fmla="*/ 145 w 243"/>
                      <a:gd name="T37" fmla="*/ 69 h 86"/>
                      <a:gd name="T38" fmla="*/ 152 w 243"/>
                      <a:gd name="T39" fmla="*/ 72 h 86"/>
                      <a:gd name="T40" fmla="*/ 158 w 243"/>
                      <a:gd name="T41" fmla="*/ 76 h 86"/>
                      <a:gd name="T42" fmla="*/ 165 w 243"/>
                      <a:gd name="T43" fmla="*/ 79 h 86"/>
                      <a:gd name="T44" fmla="*/ 173 w 243"/>
                      <a:gd name="T45" fmla="*/ 81 h 86"/>
                      <a:gd name="T46" fmla="*/ 179 w 243"/>
                      <a:gd name="T47" fmla="*/ 83 h 86"/>
                      <a:gd name="T48" fmla="*/ 187 w 243"/>
                      <a:gd name="T49" fmla="*/ 85 h 86"/>
                      <a:gd name="T50" fmla="*/ 195 w 243"/>
                      <a:gd name="T51" fmla="*/ 85 h 86"/>
                      <a:gd name="T52" fmla="*/ 205 w 243"/>
                      <a:gd name="T53" fmla="*/ 82 h 86"/>
                      <a:gd name="T54" fmla="*/ 213 w 243"/>
                      <a:gd name="T55" fmla="*/ 82 h 86"/>
                      <a:gd name="T56" fmla="*/ 219 w 243"/>
                      <a:gd name="T57" fmla="*/ 80 h 86"/>
                      <a:gd name="T58" fmla="*/ 225 w 243"/>
                      <a:gd name="T59" fmla="*/ 78 h 86"/>
                      <a:gd name="T60" fmla="*/ 233 w 243"/>
                      <a:gd name="T61" fmla="*/ 73 h 86"/>
                      <a:gd name="T62" fmla="*/ 237 w 243"/>
                      <a:gd name="T63" fmla="*/ 70 h 86"/>
                      <a:gd name="T64" fmla="*/ 242 w 243"/>
                      <a:gd name="T65" fmla="*/ 68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3" h="86">
                        <a:moveTo>
                          <a:pt x="0" y="16"/>
                        </a:moveTo>
                        <a:lnTo>
                          <a:pt x="9" y="9"/>
                        </a:lnTo>
                        <a:lnTo>
                          <a:pt x="20" y="5"/>
                        </a:lnTo>
                        <a:lnTo>
                          <a:pt x="31" y="2"/>
                        </a:lnTo>
                        <a:lnTo>
                          <a:pt x="43" y="0"/>
                        </a:lnTo>
                        <a:lnTo>
                          <a:pt x="56" y="0"/>
                        </a:lnTo>
                        <a:lnTo>
                          <a:pt x="66" y="2"/>
                        </a:lnTo>
                        <a:lnTo>
                          <a:pt x="76" y="5"/>
                        </a:lnTo>
                        <a:lnTo>
                          <a:pt x="83" y="8"/>
                        </a:lnTo>
                        <a:lnTo>
                          <a:pt x="92" y="13"/>
                        </a:lnTo>
                        <a:lnTo>
                          <a:pt x="100" y="18"/>
                        </a:lnTo>
                        <a:lnTo>
                          <a:pt x="107" y="25"/>
                        </a:lnTo>
                        <a:lnTo>
                          <a:pt x="113" y="32"/>
                        </a:lnTo>
                        <a:lnTo>
                          <a:pt x="118" y="38"/>
                        </a:lnTo>
                        <a:lnTo>
                          <a:pt x="122" y="44"/>
                        </a:lnTo>
                        <a:lnTo>
                          <a:pt x="127" y="51"/>
                        </a:lnTo>
                        <a:lnTo>
                          <a:pt x="133" y="58"/>
                        </a:lnTo>
                        <a:lnTo>
                          <a:pt x="139" y="64"/>
                        </a:lnTo>
                        <a:lnTo>
                          <a:pt x="145" y="69"/>
                        </a:lnTo>
                        <a:lnTo>
                          <a:pt x="152" y="72"/>
                        </a:lnTo>
                        <a:lnTo>
                          <a:pt x="158" y="76"/>
                        </a:lnTo>
                        <a:lnTo>
                          <a:pt x="165" y="79"/>
                        </a:lnTo>
                        <a:lnTo>
                          <a:pt x="173" y="81"/>
                        </a:lnTo>
                        <a:lnTo>
                          <a:pt x="179" y="83"/>
                        </a:lnTo>
                        <a:lnTo>
                          <a:pt x="187" y="85"/>
                        </a:lnTo>
                        <a:lnTo>
                          <a:pt x="195" y="85"/>
                        </a:lnTo>
                        <a:lnTo>
                          <a:pt x="205" y="82"/>
                        </a:lnTo>
                        <a:lnTo>
                          <a:pt x="213" y="82"/>
                        </a:lnTo>
                        <a:lnTo>
                          <a:pt x="219" y="80"/>
                        </a:lnTo>
                        <a:lnTo>
                          <a:pt x="225" y="78"/>
                        </a:lnTo>
                        <a:lnTo>
                          <a:pt x="233" y="73"/>
                        </a:lnTo>
                        <a:lnTo>
                          <a:pt x="237" y="70"/>
                        </a:lnTo>
                        <a:lnTo>
                          <a:pt x="242" y="6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74863" name="Freeform 111"/>
                  <p:cNvSpPr>
                    <a:spLocks/>
                  </p:cNvSpPr>
                  <p:nvPr/>
                </p:nvSpPr>
                <p:spPr bwMode="auto">
                  <a:xfrm>
                    <a:off x="4321" y="2287"/>
                    <a:ext cx="244" cy="85"/>
                  </a:xfrm>
                  <a:custGeom>
                    <a:avLst/>
                    <a:gdLst>
                      <a:gd name="T0" fmla="*/ 0 w 244"/>
                      <a:gd name="T1" fmla="*/ 15 h 85"/>
                      <a:gd name="T2" fmla="*/ 9 w 244"/>
                      <a:gd name="T3" fmla="*/ 8 h 85"/>
                      <a:gd name="T4" fmla="*/ 20 w 244"/>
                      <a:gd name="T5" fmla="*/ 4 h 85"/>
                      <a:gd name="T6" fmla="*/ 31 w 244"/>
                      <a:gd name="T7" fmla="*/ 1 h 85"/>
                      <a:gd name="T8" fmla="*/ 43 w 244"/>
                      <a:gd name="T9" fmla="*/ 0 h 85"/>
                      <a:gd name="T10" fmla="*/ 57 w 244"/>
                      <a:gd name="T11" fmla="*/ 0 h 85"/>
                      <a:gd name="T12" fmla="*/ 66 w 244"/>
                      <a:gd name="T13" fmla="*/ 2 h 85"/>
                      <a:gd name="T14" fmla="*/ 76 w 244"/>
                      <a:gd name="T15" fmla="*/ 4 h 85"/>
                      <a:gd name="T16" fmla="*/ 84 w 244"/>
                      <a:gd name="T17" fmla="*/ 7 h 85"/>
                      <a:gd name="T18" fmla="*/ 92 w 244"/>
                      <a:gd name="T19" fmla="*/ 12 h 85"/>
                      <a:gd name="T20" fmla="*/ 101 w 244"/>
                      <a:gd name="T21" fmla="*/ 18 h 85"/>
                      <a:gd name="T22" fmla="*/ 107 w 244"/>
                      <a:gd name="T23" fmla="*/ 25 h 85"/>
                      <a:gd name="T24" fmla="*/ 113 w 244"/>
                      <a:gd name="T25" fmla="*/ 32 h 85"/>
                      <a:gd name="T26" fmla="*/ 117 w 244"/>
                      <a:gd name="T27" fmla="*/ 37 h 85"/>
                      <a:gd name="T28" fmla="*/ 122 w 244"/>
                      <a:gd name="T29" fmla="*/ 43 h 85"/>
                      <a:gd name="T30" fmla="*/ 128 w 244"/>
                      <a:gd name="T31" fmla="*/ 50 h 85"/>
                      <a:gd name="T32" fmla="*/ 133 w 244"/>
                      <a:gd name="T33" fmla="*/ 57 h 85"/>
                      <a:gd name="T34" fmla="*/ 139 w 244"/>
                      <a:gd name="T35" fmla="*/ 63 h 85"/>
                      <a:gd name="T36" fmla="*/ 145 w 244"/>
                      <a:gd name="T37" fmla="*/ 67 h 85"/>
                      <a:gd name="T38" fmla="*/ 153 w 244"/>
                      <a:gd name="T39" fmla="*/ 71 h 85"/>
                      <a:gd name="T40" fmla="*/ 159 w 244"/>
                      <a:gd name="T41" fmla="*/ 75 h 85"/>
                      <a:gd name="T42" fmla="*/ 165 w 244"/>
                      <a:gd name="T43" fmla="*/ 78 h 85"/>
                      <a:gd name="T44" fmla="*/ 174 w 244"/>
                      <a:gd name="T45" fmla="*/ 80 h 85"/>
                      <a:gd name="T46" fmla="*/ 180 w 244"/>
                      <a:gd name="T47" fmla="*/ 81 h 85"/>
                      <a:gd name="T48" fmla="*/ 188 w 244"/>
                      <a:gd name="T49" fmla="*/ 84 h 85"/>
                      <a:gd name="T50" fmla="*/ 196 w 244"/>
                      <a:gd name="T51" fmla="*/ 82 h 85"/>
                      <a:gd name="T52" fmla="*/ 205 w 244"/>
                      <a:gd name="T53" fmla="*/ 81 h 85"/>
                      <a:gd name="T54" fmla="*/ 214 w 244"/>
                      <a:gd name="T55" fmla="*/ 81 h 85"/>
                      <a:gd name="T56" fmla="*/ 220 w 244"/>
                      <a:gd name="T57" fmla="*/ 79 h 85"/>
                      <a:gd name="T58" fmla="*/ 226 w 244"/>
                      <a:gd name="T59" fmla="*/ 77 h 85"/>
                      <a:gd name="T60" fmla="*/ 233 w 244"/>
                      <a:gd name="T61" fmla="*/ 72 h 85"/>
                      <a:gd name="T62" fmla="*/ 238 w 244"/>
                      <a:gd name="T63" fmla="*/ 69 h 85"/>
                      <a:gd name="T64" fmla="*/ 243 w 244"/>
                      <a:gd name="T65" fmla="*/ 67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4" h="85">
                        <a:moveTo>
                          <a:pt x="0" y="15"/>
                        </a:moveTo>
                        <a:lnTo>
                          <a:pt x="9" y="8"/>
                        </a:lnTo>
                        <a:lnTo>
                          <a:pt x="20" y="4"/>
                        </a:lnTo>
                        <a:lnTo>
                          <a:pt x="31" y="1"/>
                        </a:lnTo>
                        <a:lnTo>
                          <a:pt x="43" y="0"/>
                        </a:lnTo>
                        <a:lnTo>
                          <a:pt x="57" y="0"/>
                        </a:lnTo>
                        <a:lnTo>
                          <a:pt x="66" y="2"/>
                        </a:lnTo>
                        <a:lnTo>
                          <a:pt x="76" y="4"/>
                        </a:lnTo>
                        <a:lnTo>
                          <a:pt x="84" y="7"/>
                        </a:lnTo>
                        <a:lnTo>
                          <a:pt x="92" y="12"/>
                        </a:lnTo>
                        <a:lnTo>
                          <a:pt x="101" y="18"/>
                        </a:lnTo>
                        <a:lnTo>
                          <a:pt x="107" y="25"/>
                        </a:lnTo>
                        <a:lnTo>
                          <a:pt x="113" y="32"/>
                        </a:lnTo>
                        <a:lnTo>
                          <a:pt x="117" y="37"/>
                        </a:lnTo>
                        <a:lnTo>
                          <a:pt x="122" y="43"/>
                        </a:lnTo>
                        <a:lnTo>
                          <a:pt x="128" y="50"/>
                        </a:lnTo>
                        <a:lnTo>
                          <a:pt x="133" y="57"/>
                        </a:lnTo>
                        <a:lnTo>
                          <a:pt x="139" y="63"/>
                        </a:lnTo>
                        <a:lnTo>
                          <a:pt x="145" y="67"/>
                        </a:lnTo>
                        <a:lnTo>
                          <a:pt x="153" y="71"/>
                        </a:lnTo>
                        <a:lnTo>
                          <a:pt x="159" y="75"/>
                        </a:lnTo>
                        <a:lnTo>
                          <a:pt x="165" y="78"/>
                        </a:lnTo>
                        <a:lnTo>
                          <a:pt x="174" y="80"/>
                        </a:lnTo>
                        <a:lnTo>
                          <a:pt x="180" y="81"/>
                        </a:lnTo>
                        <a:lnTo>
                          <a:pt x="188" y="84"/>
                        </a:lnTo>
                        <a:lnTo>
                          <a:pt x="196" y="82"/>
                        </a:lnTo>
                        <a:lnTo>
                          <a:pt x="205" y="81"/>
                        </a:lnTo>
                        <a:lnTo>
                          <a:pt x="214" y="81"/>
                        </a:lnTo>
                        <a:lnTo>
                          <a:pt x="220" y="79"/>
                        </a:lnTo>
                        <a:lnTo>
                          <a:pt x="226" y="77"/>
                        </a:lnTo>
                        <a:lnTo>
                          <a:pt x="233" y="72"/>
                        </a:lnTo>
                        <a:lnTo>
                          <a:pt x="238" y="69"/>
                        </a:lnTo>
                        <a:lnTo>
                          <a:pt x="243" y="67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74864" name="Group 112"/>
                <p:cNvGrpSpPr>
                  <a:grpSpLocks/>
                </p:cNvGrpSpPr>
                <p:nvPr/>
              </p:nvGrpSpPr>
              <p:grpSpPr bwMode="auto">
                <a:xfrm>
                  <a:off x="2521" y="2287"/>
                  <a:ext cx="574" cy="86"/>
                  <a:chOff x="2521" y="2287"/>
                  <a:chExt cx="574" cy="86"/>
                </a:xfrm>
              </p:grpSpPr>
              <p:sp>
                <p:nvSpPr>
                  <p:cNvPr id="74865" name="Freeform 113"/>
                  <p:cNvSpPr>
                    <a:spLocks/>
                  </p:cNvSpPr>
                  <p:nvPr/>
                </p:nvSpPr>
                <p:spPr bwMode="auto">
                  <a:xfrm>
                    <a:off x="2521" y="2287"/>
                    <a:ext cx="246" cy="85"/>
                  </a:xfrm>
                  <a:custGeom>
                    <a:avLst/>
                    <a:gdLst>
                      <a:gd name="T0" fmla="*/ 0 w 246"/>
                      <a:gd name="T1" fmla="*/ 16 h 85"/>
                      <a:gd name="T2" fmla="*/ 9 w 246"/>
                      <a:gd name="T3" fmla="*/ 9 h 85"/>
                      <a:gd name="T4" fmla="*/ 20 w 246"/>
                      <a:gd name="T5" fmla="*/ 4 h 85"/>
                      <a:gd name="T6" fmla="*/ 31 w 246"/>
                      <a:gd name="T7" fmla="*/ 2 h 85"/>
                      <a:gd name="T8" fmla="*/ 44 w 246"/>
                      <a:gd name="T9" fmla="*/ 0 h 85"/>
                      <a:gd name="T10" fmla="*/ 57 w 246"/>
                      <a:gd name="T11" fmla="*/ 0 h 85"/>
                      <a:gd name="T12" fmla="*/ 67 w 246"/>
                      <a:gd name="T13" fmla="*/ 2 h 85"/>
                      <a:gd name="T14" fmla="*/ 76 w 246"/>
                      <a:gd name="T15" fmla="*/ 4 h 85"/>
                      <a:gd name="T16" fmla="*/ 85 w 246"/>
                      <a:gd name="T17" fmla="*/ 8 h 85"/>
                      <a:gd name="T18" fmla="*/ 92 w 246"/>
                      <a:gd name="T19" fmla="*/ 12 h 85"/>
                      <a:gd name="T20" fmla="*/ 102 w 246"/>
                      <a:gd name="T21" fmla="*/ 18 h 85"/>
                      <a:gd name="T22" fmla="*/ 108 w 246"/>
                      <a:gd name="T23" fmla="*/ 25 h 85"/>
                      <a:gd name="T24" fmla="*/ 114 w 246"/>
                      <a:gd name="T25" fmla="*/ 32 h 85"/>
                      <a:gd name="T26" fmla="*/ 119 w 246"/>
                      <a:gd name="T27" fmla="*/ 38 h 85"/>
                      <a:gd name="T28" fmla="*/ 124 w 246"/>
                      <a:gd name="T29" fmla="*/ 44 h 85"/>
                      <a:gd name="T30" fmla="*/ 129 w 246"/>
                      <a:gd name="T31" fmla="*/ 50 h 85"/>
                      <a:gd name="T32" fmla="*/ 134 w 246"/>
                      <a:gd name="T33" fmla="*/ 57 h 85"/>
                      <a:gd name="T34" fmla="*/ 140 w 246"/>
                      <a:gd name="T35" fmla="*/ 63 h 85"/>
                      <a:gd name="T36" fmla="*/ 146 w 246"/>
                      <a:gd name="T37" fmla="*/ 68 h 85"/>
                      <a:gd name="T38" fmla="*/ 153 w 246"/>
                      <a:gd name="T39" fmla="*/ 71 h 85"/>
                      <a:gd name="T40" fmla="*/ 160 w 246"/>
                      <a:gd name="T41" fmla="*/ 75 h 85"/>
                      <a:gd name="T42" fmla="*/ 166 w 246"/>
                      <a:gd name="T43" fmla="*/ 78 h 85"/>
                      <a:gd name="T44" fmla="*/ 176 w 246"/>
                      <a:gd name="T45" fmla="*/ 80 h 85"/>
                      <a:gd name="T46" fmla="*/ 182 w 246"/>
                      <a:gd name="T47" fmla="*/ 82 h 85"/>
                      <a:gd name="T48" fmla="*/ 190 w 246"/>
                      <a:gd name="T49" fmla="*/ 84 h 85"/>
                      <a:gd name="T50" fmla="*/ 198 w 246"/>
                      <a:gd name="T51" fmla="*/ 84 h 85"/>
                      <a:gd name="T52" fmla="*/ 207 w 246"/>
                      <a:gd name="T53" fmla="*/ 81 h 85"/>
                      <a:gd name="T54" fmla="*/ 216 w 246"/>
                      <a:gd name="T55" fmla="*/ 81 h 85"/>
                      <a:gd name="T56" fmla="*/ 222 w 246"/>
                      <a:gd name="T57" fmla="*/ 79 h 85"/>
                      <a:gd name="T58" fmla="*/ 228 w 246"/>
                      <a:gd name="T59" fmla="*/ 77 h 85"/>
                      <a:gd name="T60" fmla="*/ 235 w 246"/>
                      <a:gd name="T61" fmla="*/ 74 h 85"/>
                      <a:gd name="T62" fmla="*/ 240 w 246"/>
                      <a:gd name="T63" fmla="*/ 70 h 85"/>
                      <a:gd name="T64" fmla="*/ 245 w 246"/>
                      <a:gd name="T65" fmla="*/ 68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6" h="85">
                        <a:moveTo>
                          <a:pt x="0" y="16"/>
                        </a:moveTo>
                        <a:lnTo>
                          <a:pt x="9" y="9"/>
                        </a:lnTo>
                        <a:lnTo>
                          <a:pt x="20" y="4"/>
                        </a:lnTo>
                        <a:lnTo>
                          <a:pt x="31" y="2"/>
                        </a:lnTo>
                        <a:lnTo>
                          <a:pt x="44" y="0"/>
                        </a:lnTo>
                        <a:lnTo>
                          <a:pt x="57" y="0"/>
                        </a:lnTo>
                        <a:lnTo>
                          <a:pt x="67" y="2"/>
                        </a:lnTo>
                        <a:lnTo>
                          <a:pt x="76" y="4"/>
                        </a:lnTo>
                        <a:lnTo>
                          <a:pt x="85" y="8"/>
                        </a:lnTo>
                        <a:lnTo>
                          <a:pt x="92" y="12"/>
                        </a:lnTo>
                        <a:lnTo>
                          <a:pt x="102" y="18"/>
                        </a:lnTo>
                        <a:lnTo>
                          <a:pt x="108" y="25"/>
                        </a:lnTo>
                        <a:lnTo>
                          <a:pt x="114" y="32"/>
                        </a:lnTo>
                        <a:lnTo>
                          <a:pt x="119" y="38"/>
                        </a:lnTo>
                        <a:lnTo>
                          <a:pt x="124" y="44"/>
                        </a:lnTo>
                        <a:lnTo>
                          <a:pt x="129" y="50"/>
                        </a:lnTo>
                        <a:lnTo>
                          <a:pt x="134" y="57"/>
                        </a:lnTo>
                        <a:lnTo>
                          <a:pt x="140" y="63"/>
                        </a:lnTo>
                        <a:lnTo>
                          <a:pt x="146" y="68"/>
                        </a:lnTo>
                        <a:lnTo>
                          <a:pt x="153" y="71"/>
                        </a:lnTo>
                        <a:lnTo>
                          <a:pt x="160" y="75"/>
                        </a:lnTo>
                        <a:lnTo>
                          <a:pt x="166" y="78"/>
                        </a:lnTo>
                        <a:lnTo>
                          <a:pt x="176" y="80"/>
                        </a:lnTo>
                        <a:lnTo>
                          <a:pt x="182" y="82"/>
                        </a:lnTo>
                        <a:lnTo>
                          <a:pt x="190" y="84"/>
                        </a:lnTo>
                        <a:lnTo>
                          <a:pt x="198" y="84"/>
                        </a:lnTo>
                        <a:lnTo>
                          <a:pt x="207" y="81"/>
                        </a:lnTo>
                        <a:lnTo>
                          <a:pt x="216" y="81"/>
                        </a:lnTo>
                        <a:lnTo>
                          <a:pt x="222" y="79"/>
                        </a:lnTo>
                        <a:lnTo>
                          <a:pt x="228" y="77"/>
                        </a:lnTo>
                        <a:lnTo>
                          <a:pt x="235" y="74"/>
                        </a:lnTo>
                        <a:lnTo>
                          <a:pt x="240" y="70"/>
                        </a:lnTo>
                        <a:lnTo>
                          <a:pt x="245" y="6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74866" name="Freeform 114"/>
                  <p:cNvSpPr>
                    <a:spLocks/>
                  </p:cNvSpPr>
                  <p:nvPr/>
                </p:nvSpPr>
                <p:spPr bwMode="auto">
                  <a:xfrm>
                    <a:off x="2688" y="2287"/>
                    <a:ext cx="243" cy="86"/>
                  </a:xfrm>
                  <a:custGeom>
                    <a:avLst/>
                    <a:gdLst>
                      <a:gd name="T0" fmla="*/ 0 w 243"/>
                      <a:gd name="T1" fmla="*/ 16 h 86"/>
                      <a:gd name="T2" fmla="*/ 9 w 243"/>
                      <a:gd name="T3" fmla="*/ 9 h 86"/>
                      <a:gd name="T4" fmla="*/ 20 w 243"/>
                      <a:gd name="T5" fmla="*/ 5 h 86"/>
                      <a:gd name="T6" fmla="*/ 31 w 243"/>
                      <a:gd name="T7" fmla="*/ 2 h 86"/>
                      <a:gd name="T8" fmla="*/ 43 w 243"/>
                      <a:gd name="T9" fmla="*/ 0 h 86"/>
                      <a:gd name="T10" fmla="*/ 56 w 243"/>
                      <a:gd name="T11" fmla="*/ 0 h 86"/>
                      <a:gd name="T12" fmla="*/ 66 w 243"/>
                      <a:gd name="T13" fmla="*/ 2 h 86"/>
                      <a:gd name="T14" fmla="*/ 76 w 243"/>
                      <a:gd name="T15" fmla="*/ 5 h 86"/>
                      <a:gd name="T16" fmla="*/ 83 w 243"/>
                      <a:gd name="T17" fmla="*/ 8 h 86"/>
                      <a:gd name="T18" fmla="*/ 92 w 243"/>
                      <a:gd name="T19" fmla="*/ 13 h 86"/>
                      <a:gd name="T20" fmla="*/ 100 w 243"/>
                      <a:gd name="T21" fmla="*/ 18 h 86"/>
                      <a:gd name="T22" fmla="*/ 107 w 243"/>
                      <a:gd name="T23" fmla="*/ 25 h 86"/>
                      <a:gd name="T24" fmla="*/ 113 w 243"/>
                      <a:gd name="T25" fmla="*/ 32 h 86"/>
                      <a:gd name="T26" fmla="*/ 118 w 243"/>
                      <a:gd name="T27" fmla="*/ 38 h 86"/>
                      <a:gd name="T28" fmla="*/ 122 w 243"/>
                      <a:gd name="T29" fmla="*/ 44 h 86"/>
                      <a:gd name="T30" fmla="*/ 127 w 243"/>
                      <a:gd name="T31" fmla="*/ 51 h 86"/>
                      <a:gd name="T32" fmla="*/ 133 w 243"/>
                      <a:gd name="T33" fmla="*/ 58 h 86"/>
                      <a:gd name="T34" fmla="*/ 139 w 243"/>
                      <a:gd name="T35" fmla="*/ 64 h 86"/>
                      <a:gd name="T36" fmla="*/ 145 w 243"/>
                      <a:gd name="T37" fmla="*/ 69 h 86"/>
                      <a:gd name="T38" fmla="*/ 152 w 243"/>
                      <a:gd name="T39" fmla="*/ 72 h 86"/>
                      <a:gd name="T40" fmla="*/ 158 w 243"/>
                      <a:gd name="T41" fmla="*/ 76 h 86"/>
                      <a:gd name="T42" fmla="*/ 165 w 243"/>
                      <a:gd name="T43" fmla="*/ 79 h 86"/>
                      <a:gd name="T44" fmla="*/ 173 w 243"/>
                      <a:gd name="T45" fmla="*/ 81 h 86"/>
                      <a:gd name="T46" fmla="*/ 179 w 243"/>
                      <a:gd name="T47" fmla="*/ 83 h 86"/>
                      <a:gd name="T48" fmla="*/ 187 w 243"/>
                      <a:gd name="T49" fmla="*/ 85 h 86"/>
                      <a:gd name="T50" fmla="*/ 195 w 243"/>
                      <a:gd name="T51" fmla="*/ 85 h 86"/>
                      <a:gd name="T52" fmla="*/ 205 w 243"/>
                      <a:gd name="T53" fmla="*/ 82 h 86"/>
                      <a:gd name="T54" fmla="*/ 213 w 243"/>
                      <a:gd name="T55" fmla="*/ 82 h 86"/>
                      <a:gd name="T56" fmla="*/ 219 w 243"/>
                      <a:gd name="T57" fmla="*/ 80 h 86"/>
                      <a:gd name="T58" fmla="*/ 225 w 243"/>
                      <a:gd name="T59" fmla="*/ 78 h 86"/>
                      <a:gd name="T60" fmla="*/ 233 w 243"/>
                      <a:gd name="T61" fmla="*/ 73 h 86"/>
                      <a:gd name="T62" fmla="*/ 237 w 243"/>
                      <a:gd name="T63" fmla="*/ 70 h 86"/>
                      <a:gd name="T64" fmla="*/ 242 w 243"/>
                      <a:gd name="T65" fmla="*/ 68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3" h="86">
                        <a:moveTo>
                          <a:pt x="0" y="16"/>
                        </a:moveTo>
                        <a:lnTo>
                          <a:pt x="9" y="9"/>
                        </a:lnTo>
                        <a:lnTo>
                          <a:pt x="20" y="5"/>
                        </a:lnTo>
                        <a:lnTo>
                          <a:pt x="31" y="2"/>
                        </a:lnTo>
                        <a:lnTo>
                          <a:pt x="43" y="0"/>
                        </a:lnTo>
                        <a:lnTo>
                          <a:pt x="56" y="0"/>
                        </a:lnTo>
                        <a:lnTo>
                          <a:pt x="66" y="2"/>
                        </a:lnTo>
                        <a:lnTo>
                          <a:pt x="76" y="5"/>
                        </a:lnTo>
                        <a:lnTo>
                          <a:pt x="83" y="8"/>
                        </a:lnTo>
                        <a:lnTo>
                          <a:pt x="92" y="13"/>
                        </a:lnTo>
                        <a:lnTo>
                          <a:pt x="100" y="18"/>
                        </a:lnTo>
                        <a:lnTo>
                          <a:pt x="107" y="25"/>
                        </a:lnTo>
                        <a:lnTo>
                          <a:pt x="113" y="32"/>
                        </a:lnTo>
                        <a:lnTo>
                          <a:pt x="118" y="38"/>
                        </a:lnTo>
                        <a:lnTo>
                          <a:pt x="122" y="44"/>
                        </a:lnTo>
                        <a:lnTo>
                          <a:pt x="127" y="51"/>
                        </a:lnTo>
                        <a:lnTo>
                          <a:pt x="133" y="58"/>
                        </a:lnTo>
                        <a:lnTo>
                          <a:pt x="139" y="64"/>
                        </a:lnTo>
                        <a:lnTo>
                          <a:pt x="145" y="69"/>
                        </a:lnTo>
                        <a:lnTo>
                          <a:pt x="152" y="72"/>
                        </a:lnTo>
                        <a:lnTo>
                          <a:pt x="158" y="76"/>
                        </a:lnTo>
                        <a:lnTo>
                          <a:pt x="165" y="79"/>
                        </a:lnTo>
                        <a:lnTo>
                          <a:pt x="173" y="81"/>
                        </a:lnTo>
                        <a:lnTo>
                          <a:pt x="179" y="83"/>
                        </a:lnTo>
                        <a:lnTo>
                          <a:pt x="187" y="85"/>
                        </a:lnTo>
                        <a:lnTo>
                          <a:pt x="195" y="85"/>
                        </a:lnTo>
                        <a:lnTo>
                          <a:pt x="205" y="82"/>
                        </a:lnTo>
                        <a:lnTo>
                          <a:pt x="213" y="82"/>
                        </a:lnTo>
                        <a:lnTo>
                          <a:pt x="219" y="80"/>
                        </a:lnTo>
                        <a:lnTo>
                          <a:pt x="225" y="78"/>
                        </a:lnTo>
                        <a:lnTo>
                          <a:pt x="233" y="73"/>
                        </a:lnTo>
                        <a:lnTo>
                          <a:pt x="237" y="70"/>
                        </a:lnTo>
                        <a:lnTo>
                          <a:pt x="242" y="6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74867" name="Freeform 115"/>
                  <p:cNvSpPr>
                    <a:spLocks/>
                  </p:cNvSpPr>
                  <p:nvPr/>
                </p:nvSpPr>
                <p:spPr bwMode="auto">
                  <a:xfrm>
                    <a:off x="2851" y="2287"/>
                    <a:ext cx="244" cy="85"/>
                  </a:xfrm>
                  <a:custGeom>
                    <a:avLst/>
                    <a:gdLst>
                      <a:gd name="T0" fmla="*/ 0 w 244"/>
                      <a:gd name="T1" fmla="*/ 15 h 85"/>
                      <a:gd name="T2" fmla="*/ 9 w 244"/>
                      <a:gd name="T3" fmla="*/ 8 h 85"/>
                      <a:gd name="T4" fmla="*/ 20 w 244"/>
                      <a:gd name="T5" fmla="*/ 4 h 85"/>
                      <a:gd name="T6" fmla="*/ 31 w 244"/>
                      <a:gd name="T7" fmla="*/ 1 h 85"/>
                      <a:gd name="T8" fmla="*/ 43 w 244"/>
                      <a:gd name="T9" fmla="*/ 0 h 85"/>
                      <a:gd name="T10" fmla="*/ 57 w 244"/>
                      <a:gd name="T11" fmla="*/ 0 h 85"/>
                      <a:gd name="T12" fmla="*/ 66 w 244"/>
                      <a:gd name="T13" fmla="*/ 2 h 85"/>
                      <a:gd name="T14" fmla="*/ 76 w 244"/>
                      <a:gd name="T15" fmla="*/ 4 h 85"/>
                      <a:gd name="T16" fmla="*/ 84 w 244"/>
                      <a:gd name="T17" fmla="*/ 7 h 85"/>
                      <a:gd name="T18" fmla="*/ 92 w 244"/>
                      <a:gd name="T19" fmla="*/ 12 h 85"/>
                      <a:gd name="T20" fmla="*/ 101 w 244"/>
                      <a:gd name="T21" fmla="*/ 18 h 85"/>
                      <a:gd name="T22" fmla="*/ 107 w 244"/>
                      <a:gd name="T23" fmla="*/ 25 h 85"/>
                      <a:gd name="T24" fmla="*/ 113 w 244"/>
                      <a:gd name="T25" fmla="*/ 32 h 85"/>
                      <a:gd name="T26" fmla="*/ 117 w 244"/>
                      <a:gd name="T27" fmla="*/ 37 h 85"/>
                      <a:gd name="T28" fmla="*/ 122 w 244"/>
                      <a:gd name="T29" fmla="*/ 43 h 85"/>
                      <a:gd name="T30" fmla="*/ 128 w 244"/>
                      <a:gd name="T31" fmla="*/ 50 h 85"/>
                      <a:gd name="T32" fmla="*/ 133 w 244"/>
                      <a:gd name="T33" fmla="*/ 57 h 85"/>
                      <a:gd name="T34" fmla="*/ 139 w 244"/>
                      <a:gd name="T35" fmla="*/ 63 h 85"/>
                      <a:gd name="T36" fmla="*/ 145 w 244"/>
                      <a:gd name="T37" fmla="*/ 67 h 85"/>
                      <a:gd name="T38" fmla="*/ 153 w 244"/>
                      <a:gd name="T39" fmla="*/ 71 h 85"/>
                      <a:gd name="T40" fmla="*/ 159 w 244"/>
                      <a:gd name="T41" fmla="*/ 75 h 85"/>
                      <a:gd name="T42" fmla="*/ 165 w 244"/>
                      <a:gd name="T43" fmla="*/ 78 h 85"/>
                      <a:gd name="T44" fmla="*/ 174 w 244"/>
                      <a:gd name="T45" fmla="*/ 80 h 85"/>
                      <a:gd name="T46" fmla="*/ 180 w 244"/>
                      <a:gd name="T47" fmla="*/ 81 h 85"/>
                      <a:gd name="T48" fmla="*/ 188 w 244"/>
                      <a:gd name="T49" fmla="*/ 84 h 85"/>
                      <a:gd name="T50" fmla="*/ 196 w 244"/>
                      <a:gd name="T51" fmla="*/ 82 h 85"/>
                      <a:gd name="T52" fmla="*/ 205 w 244"/>
                      <a:gd name="T53" fmla="*/ 81 h 85"/>
                      <a:gd name="T54" fmla="*/ 214 w 244"/>
                      <a:gd name="T55" fmla="*/ 81 h 85"/>
                      <a:gd name="T56" fmla="*/ 220 w 244"/>
                      <a:gd name="T57" fmla="*/ 79 h 85"/>
                      <a:gd name="T58" fmla="*/ 226 w 244"/>
                      <a:gd name="T59" fmla="*/ 77 h 85"/>
                      <a:gd name="T60" fmla="*/ 233 w 244"/>
                      <a:gd name="T61" fmla="*/ 72 h 85"/>
                      <a:gd name="T62" fmla="*/ 238 w 244"/>
                      <a:gd name="T63" fmla="*/ 69 h 85"/>
                      <a:gd name="T64" fmla="*/ 243 w 244"/>
                      <a:gd name="T65" fmla="*/ 67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4" h="85">
                        <a:moveTo>
                          <a:pt x="0" y="15"/>
                        </a:moveTo>
                        <a:lnTo>
                          <a:pt x="9" y="8"/>
                        </a:lnTo>
                        <a:lnTo>
                          <a:pt x="20" y="4"/>
                        </a:lnTo>
                        <a:lnTo>
                          <a:pt x="31" y="1"/>
                        </a:lnTo>
                        <a:lnTo>
                          <a:pt x="43" y="0"/>
                        </a:lnTo>
                        <a:lnTo>
                          <a:pt x="57" y="0"/>
                        </a:lnTo>
                        <a:lnTo>
                          <a:pt x="66" y="2"/>
                        </a:lnTo>
                        <a:lnTo>
                          <a:pt x="76" y="4"/>
                        </a:lnTo>
                        <a:lnTo>
                          <a:pt x="84" y="7"/>
                        </a:lnTo>
                        <a:lnTo>
                          <a:pt x="92" y="12"/>
                        </a:lnTo>
                        <a:lnTo>
                          <a:pt x="101" y="18"/>
                        </a:lnTo>
                        <a:lnTo>
                          <a:pt x="107" y="25"/>
                        </a:lnTo>
                        <a:lnTo>
                          <a:pt x="113" y="32"/>
                        </a:lnTo>
                        <a:lnTo>
                          <a:pt x="117" y="37"/>
                        </a:lnTo>
                        <a:lnTo>
                          <a:pt x="122" y="43"/>
                        </a:lnTo>
                        <a:lnTo>
                          <a:pt x="128" y="50"/>
                        </a:lnTo>
                        <a:lnTo>
                          <a:pt x="133" y="57"/>
                        </a:lnTo>
                        <a:lnTo>
                          <a:pt x="139" y="63"/>
                        </a:lnTo>
                        <a:lnTo>
                          <a:pt x="145" y="67"/>
                        </a:lnTo>
                        <a:lnTo>
                          <a:pt x="153" y="71"/>
                        </a:lnTo>
                        <a:lnTo>
                          <a:pt x="159" y="75"/>
                        </a:lnTo>
                        <a:lnTo>
                          <a:pt x="165" y="78"/>
                        </a:lnTo>
                        <a:lnTo>
                          <a:pt x="174" y="80"/>
                        </a:lnTo>
                        <a:lnTo>
                          <a:pt x="180" y="81"/>
                        </a:lnTo>
                        <a:lnTo>
                          <a:pt x="188" y="84"/>
                        </a:lnTo>
                        <a:lnTo>
                          <a:pt x="196" y="82"/>
                        </a:lnTo>
                        <a:lnTo>
                          <a:pt x="205" y="81"/>
                        </a:lnTo>
                        <a:lnTo>
                          <a:pt x="214" y="81"/>
                        </a:lnTo>
                        <a:lnTo>
                          <a:pt x="220" y="79"/>
                        </a:lnTo>
                        <a:lnTo>
                          <a:pt x="226" y="77"/>
                        </a:lnTo>
                        <a:lnTo>
                          <a:pt x="233" y="72"/>
                        </a:lnTo>
                        <a:lnTo>
                          <a:pt x="238" y="69"/>
                        </a:lnTo>
                        <a:lnTo>
                          <a:pt x="243" y="67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74868" name="Group 116"/>
                <p:cNvGrpSpPr>
                  <a:grpSpLocks/>
                </p:cNvGrpSpPr>
                <p:nvPr/>
              </p:nvGrpSpPr>
              <p:grpSpPr bwMode="auto">
                <a:xfrm>
                  <a:off x="3011" y="2287"/>
                  <a:ext cx="573" cy="86"/>
                  <a:chOff x="3011" y="2287"/>
                  <a:chExt cx="573" cy="86"/>
                </a:xfrm>
              </p:grpSpPr>
              <p:sp>
                <p:nvSpPr>
                  <p:cNvPr id="74869" name="Freeform 117"/>
                  <p:cNvSpPr>
                    <a:spLocks/>
                  </p:cNvSpPr>
                  <p:nvPr/>
                </p:nvSpPr>
                <p:spPr bwMode="auto">
                  <a:xfrm>
                    <a:off x="3011" y="2287"/>
                    <a:ext cx="246" cy="85"/>
                  </a:xfrm>
                  <a:custGeom>
                    <a:avLst/>
                    <a:gdLst>
                      <a:gd name="T0" fmla="*/ 0 w 246"/>
                      <a:gd name="T1" fmla="*/ 16 h 85"/>
                      <a:gd name="T2" fmla="*/ 9 w 246"/>
                      <a:gd name="T3" fmla="*/ 9 h 85"/>
                      <a:gd name="T4" fmla="*/ 20 w 246"/>
                      <a:gd name="T5" fmla="*/ 4 h 85"/>
                      <a:gd name="T6" fmla="*/ 31 w 246"/>
                      <a:gd name="T7" fmla="*/ 2 h 85"/>
                      <a:gd name="T8" fmla="*/ 44 w 246"/>
                      <a:gd name="T9" fmla="*/ 0 h 85"/>
                      <a:gd name="T10" fmla="*/ 57 w 246"/>
                      <a:gd name="T11" fmla="*/ 0 h 85"/>
                      <a:gd name="T12" fmla="*/ 67 w 246"/>
                      <a:gd name="T13" fmla="*/ 2 h 85"/>
                      <a:gd name="T14" fmla="*/ 76 w 246"/>
                      <a:gd name="T15" fmla="*/ 4 h 85"/>
                      <a:gd name="T16" fmla="*/ 85 w 246"/>
                      <a:gd name="T17" fmla="*/ 8 h 85"/>
                      <a:gd name="T18" fmla="*/ 92 w 246"/>
                      <a:gd name="T19" fmla="*/ 12 h 85"/>
                      <a:gd name="T20" fmla="*/ 102 w 246"/>
                      <a:gd name="T21" fmla="*/ 18 h 85"/>
                      <a:gd name="T22" fmla="*/ 108 w 246"/>
                      <a:gd name="T23" fmla="*/ 25 h 85"/>
                      <a:gd name="T24" fmla="*/ 114 w 246"/>
                      <a:gd name="T25" fmla="*/ 32 h 85"/>
                      <a:gd name="T26" fmla="*/ 119 w 246"/>
                      <a:gd name="T27" fmla="*/ 38 h 85"/>
                      <a:gd name="T28" fmla="*/ 124 w 246"/>
                      <a:gd name="T29" fmla="*/ 44 h 85"/>
                      <a:gd name="T30" fmla="*/ 129 w 246"/>
                      <a:gd name="T31" fmla="*/ 50 h 85"/>
                      <a:gd name="T32" fmla="*/ 134 w 246"/>
                      <a:gd name="T33" fmla="*/ 57 h 85"/>
                      <a:gd name="T34" fmla="*/ 140 w 246"/>
                      <a:gd name="T35" fmla="*/ 63 h 85"/>
                      <a:gd name="T36" fmla="*/ 146 w 246"/>
                      <a:gd name="T37" fmla="*/ 68 h 85"/>
                      <a:gd name="T38" fmla="*/ 153 w 246"/>
                      <a:gd name="T39" fmla="*/ 71 h 85"/>
                      <a:gd name="T40" fmla="*/ 160 w 246"/>
                      <a:gd name="T41" fmla="*/ 75 h 85"/>
                      <a:gd name="T42" fmla="*/ 166 w 246"/>
                      <a:gd name="T43" fmla="*/ 78 h 85"/>
                      <a:gd name="T44" fmla="*/ 176 w 246"/>
                      <a:gd name="T45" fmla="*/ 80 h 85"/>
                      <a:gd name="T46" fmla="*/ 182 w 246"/>
                      <a:gd name="T47" fmla="*/ 82 h 85"/>
                      <a:gd name="T48" fmla="*/ 190 w 246"/>
                      <a:gd name="T49" fmla="*/ 84 h 85"/>
                      <a:gd name="T50" fmla="*/ 198 w 246"/>
                      <a:gd name="T51" fmla="*/ 84 h 85"/>
                      <a:gd name="T52" fmla="*/ 207 w 246"/>
                      <a:gd name="T53" fmla="*/ 81 h 85"/>
                      <a:gd name="T54" fmla="*/ 216 w 246"/>
                      <a:gd name="T55" fmla="*/ 81 h 85"/>
                      <a:gd name="T56" fmla="*/ 222 w 246"/>
                      <a:gd name="T57" fmla="*/ 79 h 85"/>
                      <a:gd name="T58" fmla="*/ 228 w 246"/>
                      <a:gd name="T59" fmla="*/ 77 h 85"/>
                      <a:gd name="T60" fmla="*/ 235 w 246"/>
                      <a:gd name="T61" fmla="*/ 74 h 85"/>
                      <a:gd name="T62" fmla="*/ 240 w 246"/>
                      <a:gd name="T63" fmla="*/ 70 h 85"/>
                      <a:gd name="T64" fmla="*/ 245 w 246"/>
                      <a:gd name="T65" fmla="*/ 68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6" h="85">
                        <a:moveTo>
                          <a:pt x="0" y="16"/>
                        </a:moveTo>
                        <a:lnTo>
                          <a:pt x="9" y="9"/>
                        </a:lnTo>
                        <a:lnTo>
                          <a:pt x="20" y="4"/>
                        </a:lnTo>
                        <a:lnTo>
                          <a:pt x="31" y="2"/>
                        </a:lnTo>
                        <a:lnTo>
                          <a:pt x="44" y="0"/>
                        </a:lnTo>
                        <a:lnTo>
                          <a:pt x="57" y="0"/>
                        </a:lnTo>
                        <a:lnTo>
                          <a:pt x="67" y="2"/>
                        </a:lnTo>
                        <a:lnTo>
                          <a:pt x="76" y="4"/>
                        </a:lnTo>
                        <a:lnTo>
                          <a:pt x="85" y="8"/>
                        </a:lnTo>
                        <a:lnTo>
                          <a:pt x="92" y="12"/>
                        </a:lnTo>
                        <a:lnTo>
                          <a:pt x="102" y="18"/>
                        </a:lnTo>
                        <a:lnTo>
                          <a:pt x="108" y="25"/>
                        </a:lnTo>
                        <a:lnTo>
                          <a:pt x="114" y="32"/>
                        </a:lnTo>
                        <a:lnTo>
                          <a:pt x="119" y="38"/>
                        </a:lnTo>
                        <a:lnTo>
                          <a:pt x="124" y="44"/>
                        </a:lnTo>
                        <a:lnTo>
                          <a:pt x="129" y="50"/>
                        </a:lnTo>
                        <a:lnTo>
                          <a:pt x="134" y="57"/>
                        </a:lnTo>
                        <a:lnTo>
                          <a:pt x="140" y="63"/>
                        </a:lnTo>
                        <a:lnTo>
                          <a:pt x="146" y="68"/>
                        </a:lnTo>
                        <a:lnTo>
                          <a:pt x="153" y="71"/>
                        </a:lnTo>
                        <a:lnTo>
                          <a:pt x="160" y="75"/>
                        </a:lnTo>
                        <a:lnTo>
                          <a:pt x="166" y="78"/>
                        </a:lnTo>
                        <a:lnTo>
                          <a:pt x="176" y="80"/>
                        </a:lnTo>
                        <a:lnTo>
                          <a:pt x="182" y="82"/>
                        </a:lnTo>
                        <a:lnTo>
                          <a:pt x="190" y="84"/>
                        </a:lnTo>
                        <a:lnTo>
                          <a:pt x="198" y="84"/>
                        </a:lnTo>
                        <a:lnTo>
                          <a:pt x="207" y="81"/>
                        </a:lnTo>
                        <a:lnTo>
                          <a:pt x="216" y="81"/>
                        </a:lnTo>
                        <a:lnTo>
                          <a:pt x="222" y="79"/>
                        </a:lnTo>
                        <a:lnTo>
                          <a:pt x="228" y="77"/>
                        </a:lnTo>
                        <a:lnTo>
                          <a:pt x="235" y="74"/>
                        </a:lnTo>
                        <a:lnTo>
                          <a:pt x="240" y="70"/>
                        </a:lnTo>
                        <a:lnTo>
                          <a:pt x="245" y="6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74870" name="Freeform 118"/>
                  <p:cNvSpPr>
                    <a:spLocks/>
                  </p:cNvSpPr>
                  <p:nvPr/>
                </p:nvSpPr>
                <p:spPr bwMode="auto">
                  <a:xfrm>
                    <a:off x="3175" y="2287"/>
                    <a:ext cx="245" cy="86"/>
                  </a:xfrm>
                  <a:custGeom>
                    <a:avLst/>
                    <a:gdLst>
                      <a:gd name="T0" fmla="*/ 0 w 245"/>
                      <a:gd name="T1" fmla="*/ 16 h 86"/>
                      <a:gd name="T2" fmla="*/ 9 w 245"/>
                      <a:gd name="T3" fmla="*/ 9 h 86"/>
                      <a:gd name="T4" fmla="*/ 20 w 245"/>
                      <a:gd name="T5" fmla="*/ 5 h 86"/>
                      <a:gd name="T6" fmla="*/ 31 w 245"/>
                      <a:gd name="T7" fmla="*/ 2 h 86"/>
                      <a:gd name="T8" fmla="*/ 43 w 245"/>
                      <a:gd name="T9" fmla="*/ 0 h 86"/>
                      <a:gd name="T10" fmla="*/ 58 w 245"/>
                      <a:gd name="T11" fmla="*/ 0 h 86"/>
                      <a:gd name="T12" fmla="*/ 66 w 245"/>
                      <a:gd name="T13" fmla="*/ 2 h 86"/>
                      <a:gd name="T14" fmla="*/ 76 w 245"/>
                      <a:gd name="T15" fmla="*/ 5 h 86"/>
                      <a:gd name="T16" fmla="*/ 85 w 245"/>
                      <a:gd name="T17" fmla="*/ 8 h 86"/>
                      <a:gd name="T18" fmla="*/ 92 w 245"/>
                      <a:gd name="T19" fmla="*/ 13 h 86"/>
                      <a:gd name="T20" fmla="*/ 101 w 245"/>
                      <a:gd name="T21" fmla="*/ 18 h 86"/>
                      <a:gd name="T22" fmla="*/ 107 w 245"/>
                      <a:gd name="T23" fmla="*/ 25 h 86"/>
                      <a:gd name="T24" fmla="*/ 113 w 245"/>
                      <a:gd name="T25" fmla="*/ 32 h 86"/>
                      <a:gd name="T26" fmla="*/ 118 w 245"/>
                      <a:gd name="T27" fmla="*/ 38 h 86"/>
                      <a:gd name="T28" fmla="*/ 123 w 245"/>
                      <a:gd name="T29" fmla="*/ 44 h 86"/>
                      <a:gd name="T30" fmla="*/ 129 w 245"/>
                      <a:gd name="T31" fmla="*/ 51 h 86"/>
                      <a:gd name="T32" fmla="*/ 135 w 245"/>
                      <a:gd name="T33" fmla="*/ 58 h 86"/>
                      <a:gd name="T34" fmla="*/ 139 w 245"/>
                      <a:gd name="T35" fmla="*/ 64 h 86"/>
                      <a:gd name="T36" fmla="*/ 146 w 245"/>
                      <a:gd name="T37" fmla="*/ 69 h 86"/>
                      <a:gd name="T38" fmla="*/ 153 w 245"/>
                      <a:gd name="T39" fmla="*/ 72 h 86"/>
                      <a:gd name="T40" fmla="*/ 159 w 245"/>
                      <a:gd name="T41" fmla="*/ 76 h 86"/>
                      <a:gd name="T42" fmla="*/ 165 w 245"/>
                      <a:gd name="T43" fmla="*/ 79 h 86"/>
                      <a:gd name="T44" fmla="*/ 175 w 245"/>
                      <a:gd name="T45" fmla="*/ 81 h 86"/>
                      <a:gd name="T46" fmla="*/ 181 w 245"/>
                      <a:gd name="T47" fmla="*/ 83 h 86"/>
                      <a:gd name="T48" fmla="*/ 189 w 245"/>
                      <a:gd name="T49" fmla="*/ 85 h 86"/>
                      <a:gd name="T50" fmla="*/ 197 w 245"/>
                      <a:gd name="T51" fmla="*/ 85 h 86"/>
                      <a:gd name="T52" fmla="*/ 206 w 245"/>
                      <a:gd name="T53" fmla="*/ 82 h 86"/>
                      <a:gd name="T54" fmla="*/ 215 w 245"/>
                      <a:gd name="T55" fmla="*/ 82 h 86"/>
                      <a:gd name="T56" fmla="*/ 221 w 245"/>
                      <a:gd name="T57" fmla="*/ 80 h 86"/>
                      <a:gd name="T58" fmla="*/ 227 w 245"/>
                      <a:gd name="T59" fmla="*/ 78 h 86"/>
                      <a:gd name="T60" fmla="*/ 235 w 245"/>
                      <a:gd name="T61" fmla="*/ 73 h 86"/>
                      <a:gd name="T62" fmla="*/ 239 w 245"/>
                      <a:gd name="T63" fmla="*/ 70 h 86"/>
                      <a:gd name="T64" fmla="*/ 244 w 245"/>
                      <a:gd name="T65" fmla="*/ 68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5" h="86">
                        <a:moveTo>
                          <a:pt x="0" y="16"/>
                        </a:moveTo>
                        <a:lnTo>
                          <a:pt x="9" y="9"/>
                        </a:lnTo>
                        <a:lnTo>
                          <a:pt x="20" y="5"/>
                        </a:lnTo>
                        <a:lnTo>
                          <a:pt x="31" y="2"/>
                        </a:lnTo>
                        <a:lnTo>
                          <a:pt x="43" y="0"/>
                        </a:lnTo>
                        <a:lnTo>
                          <a:pt x="58" y="0"/>
                        </a:lnTo>
                        <a:lnTo>
                          <a:pt x="66" y="2"/>
                        </a:lnTo>
                        <a:lnTo>
                          <a:pt x="76" y="5"/>
                        </a:lnTo>
                        <a:lnTo>
                          <a:pt x="85" y="8"/>
                        </a:lnTo>
                        <a:lnTo>
                          <a:pt x="92" y="13"/>
                        </a:lnTo>
                        <a:lnTo>
                          <a:pt x="101" y="18"/>
                        </a:lnTo>
                        <a:lnTo>
                          <a:pt x="107" y="25"/>
                        </a:lnTo>
                        <a:lnTo>
                          <a:pt x="113" y="32"/>
                        </a:lnTo>
                        <a:lnTo>
                          <a:pt x="118" y="38"/>
                        </a:lnTo>
                        <a:lnTo>
                          <a:pt x="123" y="44"/>
                        </a:lnTo>
                        <a:lnTo>
                          <a:pt x="129" y="51"/>
                        </a:lnTo>
                        <a:lnTo>
                          <a:pt x="135" y="58"/>
                        </a:lnTo>
                        <a:lnTo>
                          <a:pt x="139" y="64"/>
                        </a:lnTo>
                        <a:lnTo>
                          <a:pt x="146" y="69"/>
                        </a:lnTo>
                        <a:lnTo>
                          <a:pt x="153" y="72"/>
                        </a:lnTo>
                        <a:lnTo>
                          <a:pt x="159" y="76"/>
                        </a:lnTo>
                        <a:lnTo>
                          <a:pt x="165" y="79"/>
                        </a:lnTo>
                        <a:lnTo>
                          <a:pt x="175" y="81"/>
                        </a:lnTo>
                        <a:lnTo>
                          <a:pt x="181" y="83"/>
                        </a:lnTo>
                        <a:lnTo>
                          <a:pt x="189" y="85"/>
                        </a:lnTo>
                        <a:lnTo>
                          <a:pt x="197" y="85"/>
                        </a:lnTo>
                        <a:lnTo>
                          <a:pt x="206" y="82"/>
                        </a:lnTo>
                        <a:lnTo>
                          <a:pt x="215" y="82"/>
                        </a:lnTo>
                        <a:lnTo>
                          <a:pt x="221" y="80"/>
                        </a:lnTo>
                        <a:lnTo>
                          <a:pt x="227" y="78"/>
                        </a:lnTo>
                        <a:lnTo>
                          <a:pt x="235" y="73"/>
                        </a:lnTo>
                        <a:lnTo>
                          <a:pt x="239" y="70"/>
                        </a:lnTo>
                        <a:lnTo>
                          <a:pt x="244" y="6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74871" name="Freeform 119"/>
                  <p:cNvSpPr>
                    <a:spLocks/>
                  </p:cNvSpPr>
                  <p:nvPr/>
                </p:nvSpPr>
                <p:spPr bwMode="auto">
                  <a:xfrm>
                    <a:off x="3340" y="2287"/>
                    <a:ext cx="244" cy="85"/>
                  </a:xfrm>
                  <a:custGeom>
                    <a:avLst/>
                    <a:gdLst>
                      <a:gd name="T0" fmla="*/ 0 w 244"/>
                      <a:gd name="T1" fmla="*/ 15 h 85"/>
                      <a:gd name="T2" fmla="*/ 9 w 244"/>
                      <a:gd name="T3" fmla="*/ 8 h 85"/>
                      <a:gd name="T4" fmla="*/ 20 w 244"/>
                      <a:gd name="T5" fmla="*/ 4 h 85"/>
                      <a:gd name="T6" fmla="*/ 31 w 244"/>
                      <a:gd name="T7" fmla="*/ 1 h 85"/>
                      <a:gd name="T8" fmla="*/ 43 w 244"/>
                      <a:gd name="T9" fmla="*/ 0 h 85"/>
                      <a:gd name="T10" fmla="*/ 57 w 244"/>
                      <a:gd name="T11" fmla="*/ 0 h 85"/>
                      <a:gd name="T12" fmla="*/ 66 w 244"/>
                      <a:gd name="T13" fmla="*/ 2 h 85"/>
                      <a:gd name="T14" fmla="*/ 76 w 244"/>
                      <a:gd name="T15" fmla="*/ 4 h 85"/>
                      <a:gd name="T16" fmla="*/ 84 w 244"/>
                      <a:gd name="T17" fmla="*/ 7 h 85"/>
                      <a:gd name="T18" fmla="*/ 92 w 244"/>
                      <a:gd name="T19" fmla="*/ 12 h 85"/>
                      <a:gd name="T20" fmla="*/ 101 w 244"/>
                      <a:gd name="T21" fmla="*/ 18 h 85"/>
                      <a:gd name="T22" fmla="*/ 107 w 244"/>
                      <a:gd name="T23" fmla="*/ 25 h 85"/>
                      <a:gd name="T24" fmla="*/ 113 w 244"/>
                      <a:gd name="T25" fmla="*/ 32 h 85"/>
                      <a:gd name="T26" fmla="*/ 117 w 244"/>
                      <a:gd name="T27" fmla="*/ 37 h 85"/>
                      <a:gd name="T28" fmla="*/ 122 w 244"/>
                      <a:gd name="T29" fmla="*/ 43 h 85"/>
                      <a:gd name="T30" fmla="*/ 128 w 244"/>
                      <a:gd name="T31" fmla="*/ 50 h 85"/>
                      <a:gd name="T32" fmla="*/ 133 w 244"/>
                      <a:gd name="T33" fmla="*/ 57 h 85"/>
                      <a:gd name="T34" fmla="*/ 139 w 244"/>
                      <a:gd name="T35" fmla="*/ 63 h 85"/>
                      <a:gd name="T36" fmla="*/ 145 w 244"/>
                      <a:gd name="T37" fmla="*/ 67 h 85"/>
                      <a:gd name="T38" fmla="*/ 153 w 244"/>
                      <a:gd name="T39" fmla="*/ 71 h 85"/>
                      <a:gd name="T40" fmla="*/ 159 w 244"/>
                      <a:gd name="T41" fmla="*/ 75 h 85"/>
                      <a:gd name="T42" fmla="*/ 165 w 244"/>
                      <a:gd name="T43" fmla="*/ 78 h 85"/>
                      <a:gd name="T44" fmla="*/ 174 w 244"/>
                      <a:gd name="T45" fmla="*/ 80 h 85"/>
                      <a:gd name="T46" fmla="*/ 180 w 244"/>
                      <a:gd name="T47" fmla="*/ 81 h 85"/>
                      <a:gd name="T48" fmla="*/ 188 w 244"/>
                      <a:gd name="T49" fmla="*/ 84 h 85"/>
                      <a:gd name="T50" fmla="*/ 196 w 244"/>
                      <a:gd name="T51" fmla="*/ 82 h 85"/>
                      <a:gd name="T52" fmla="*/ 205 w 244"/>
                      <a:gd name="T53" fmla="*/ 81 h 85"/>
                      <a:gd name="T54" fmla="*/ 214 w 244"/>
                      <a:gd name="T55" fmla="*/ 81 h 85"/>
                      <a:gd name="T56" fmla="*/ 220 w 244"/>
                      <a:gd name="T57" fmla="*/ 79 h 85"/>
                      <a:gd name="T58" fmla="*/ 226 w 244"/>
                      <a:gd name="T59" fmla="*/ 77 h 85"/>
                      <a:gd name="T60" fmla="*/ 233 w 244"/>
                      <a:gd name="T61" fmla="*/ 72 h 85"/>
                      <a:gd name="T62" fmla="*/ 238 w 244"/>
                      <a:gd name="T63" fmla="*/ 69 h 85"/>
                      <a:gd name="T64" fmla="*/ 243 w 244"/>
                      <a:gd name="T65" fmla="*/ 67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4" h="85">
                        <a:moveTo>
                          <a:pt x="0" y="15"/>
                        </a:moveTo>
                        <a:lnTo>
                          <a:pt x="9" y="8"/>
                        </a:lnTo>
                        <a:lnTo>
                          <a:pt x="20" y="4"/>
                        </a:lnTo>
                        <a:lnTo>
                          <a:pt x="31" y="1"/>
                        </a:lnTo>
                        <a:lnTo>
                          <a:pt x="43" y="0"/>
                        </a:lnTo>
                        <a:lnTo>
                          <a:pt x="57" y="0"/>
                        </a:lnTo>
                        <a:lnTo>
                          <a:pt x="66" y="2"/>
                        </a:lnTo>
                        <a:lnTo>
                          <a:pt x="76" y="4"/>
                        </a:lnTo>
                        <a:lnTo>
                          <a:pt x="84" y="7"/>
                        </a:lnTo>
                        <a:lnTo>
                          <a:pt x="92" y="12"/>
                        </a:lnTo>
                        <a:lnTo>
                          <a:pt x="101" y="18"/>
                        </a:lnTo>
                        <a:lnTo>
                          <a:pt x="107" y="25"/>
                        </a:lnTo>
                        <a:lnTo>
                          <a:pt x="113" y="32"/>
                        </a:lnTo>
                        <a:lnTo>
                          <a:pt x="117" y="37"/>
                        </a:lnTo>
                        <a:lnTo>
                          <a:pt x="122" y="43"/>
                        </a:lnTo>
                        <a:lnTo>
                          <a:pt x="128" y="50"/>
                        </a:lnTo>
                        <a:lnTo>
                          <a:pt x="133" y="57"/>
                        </a:lnTo>
                        <a:lnTo>
                          <a:pt x="139" y="63"/>
                        </a:lnTo>
                        <a:lnTo>
                          <a:pt x="145" y="67"/>
                        </a:lnTo>
                        <a:lnTo>
                          <a:pt x="153" y="71"/>
                        </a:lnTo>
                        <a:lnTo>
                          <a:pt x="159" y="75"/>
                        </a:lnTo>
                        <a:lnTo>
                          <a:pt x="165" y="78"/>
                        </a:lnTo>
                        <a:lnTo>
                          <a:pt x="174" y="80"/>
                        </a:lnTo>
                        <a:lnTo>
                          <a:pt x="180" y="81"/>
                        </a:lnTo>
                        <a:lnTo>
                          <a:pt x="188" y="84"/>
                        </a:lnTo>
                        <a:lnTo>
                          <a:pt x="196" y="82"/>
                        </a:lnTo>
                        <a:lnTo>
                          <a:pt x="205" y="81"/>
                        </a:lnTo>
                        <a:lnTo>
                          <a:pt x="214" y="81"/>
                        </a:lnTo>
                        <a:lnTo>
                          <a:pt x="220" y="79"/>
                        </a:lnTo>
                        <a:lnTo>
                          <a:pt x="226" y="77"/>
                        </a:lnTo>
                        <a:lnTo>
                          <a:pt x="233" y="72"/>
                        </a:lnTo>
                        <a:lnTo>
                          <a:pt x="238" y="69"/>
                        </a:lnTo>
                        <a:lnTo>
                          <a:pt x="243" y="67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  <p:grpSp>
          <p:nvGrpSpPr>
            <p:cNvPr id="74872" name="Group 120"/>
            <p:cNvGrpSpPr>
              <a:grpSpLocks/>
            </p:cNvGrpSpPr>
            <p:nvPr/>
          </p:nvGrpSpPr>
          <p:grpSpPr bwMode="auto">
            <a:xfrm>
              <a:off x="239" y="2186"/>
              <a:ext cx="964" cy="272"/>
              <a:chOff x="239" y="2186"/>
              <a:chExt cx="964" cy="272"/>
            </a:xfrm>
          </p:grpSpPr>
          <p:sp>
            <p:nvSpPr>
              <p:cNvPr id="74873" name="Rectangle 121"/>
              <p:cNvSpPr>
                <a:spLocks noChangeArrowheads="1"/>
              </p:cNvSpPr>
              <p:nvPr/>
            </p:nvSpPr>
            <p:spPr bwMode="auto">
              <a:xfrm>
                <a:off x="239" y="2186"/>
                <a:ext cx="964" cy="272"/>
              </a:xfrm>
              <a:prstGeom prst="rect">
                <a:avLst/>
              </a:prstGeom>
              <a:solidFill>
                <a:srgbClr val="004E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4874" name="Rectangle 122"/>
              <p:cNvSpPr>
                <a:spLocks noChangeArrowheads="1"/>
              </p:cNvSpPr>
              <p:nvPr/>
            </p:nvSpPr>
            <p:spPr bwMode="auto">
              <a:xfrm>
                <a:off x="278" y="2239"/>
                <a:ext cx="915" cy="2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zh-CN" altLang="en-US" sz="1400" b="1">
                    <a:solidFill>
                      <a:srgbClr val="FFFFFF"/>
                    </a:solidFill>
                    <a:latin typeface="Arial" pitchFamily="34" charset="0"/>
                  </a:rPr>
                  <a:t>发送端</a:t>
                </a:r>
              </a:p>
            </p:txBody>
          </p:sp>
        </p:grpSp>
        <p:sp>
          <p:nvSpPr>
            <p:cNvPr id="74875" name="Freeform 123"/>
            <p:cNvSpPr>
              <a:spLocks/>
            </p:cNvSpPr>
            <p:nvPr/>
          </p:nvSpPr>
          <p:spPr bwMode="auto">
            <a:xfrm>
              <a:off x="1311" y="2455"/>
              <a:ext cx="305" cy="437"/>
            </a:xfrm>
            <a:custGeom>
              <a:avLst/>
              <a:gdLst>
                <a:gd name="T0" fmla="*/ 0 w 305"/>
                <a:gd name="T1" fmla="*/ 433 h 437"/>
                <a:gd name="T2" fmla="*/ 20 w 305"/>
                <a:gd name="T3" fmla="*/ 431 h 437"/>
                <a:gd name="T4" fmla="*/ 39 w 305"/>
                <a:gd name="T5" fmla="*/ 426 h 437"/>
                <a:gd name="T6" fmla="*/ 53 w 305"/>
                <a:gd name="T7" fmla="*/ 413 h 437"/>
                <a:gd name="T8" fmla="*/ 62 w 305"/>
                <a:gd name="T9" fmla="*/ 392 h 437"/>
                <a:gd name="T10" fmla="*/ 69 w 305"/>
                <a:gd name="T11" fmla="*/ 360 h 437"/>
                <a:gd name="T12" fmla="*/ 73 w 305"/>
                <a:gd name="T13" fmla="*/ 310 h 437"/>
                <a:gd name="T14" fmla="*/ 99 w 305"/>
                <a:gd name="T15" fmla="*/ 49 h 437"/>
                <a:gd name="T16" fmla="*/ 106 w 305"/>
                <a:gd name="T17" fmla="*/ 27 h 437"/>
                <a:gd name="T18" fmla="*/ 118 w 305"/>
                <a:gd name="T19" fmla="*/ 14 h 437"/>
                <a:gd name="T20" fmla="*/ 137 w 305"/>
                <a:gd name="T21" fmla="*/ 2 h 437"/>
                <a:gd name="T22" fmla="*/ 151 w 305"/>
                <a:gd name="T23" fmla="*/ 0 h 437"/>
                <a:gd name="T24" fmla="*/ 169 w 305"/>
                <a:gd name="T25" fmla="*/ 0 h 437"/>
                <a:gd name="T26" fmla="*/ 186 w 305"/>
                <a:gd name="T27" fmla="*/ 9 h 437"/>
                <a:gd name="T28" fmla="*/ 198 w 305"/>
                <a:gd name="T29" fmla="*/ 24 h 437"/>
                <a:gd name="T30" fmla="*/ 205 w 305"/>
                <a:gd name="T31" fmla="*/ 46 h 437"/>
                <a:gd name="T32" fmla="*/ 209 w 305"/>
                <a:gd name="T33" fmla="*/ 75 h 437"/>
                <a:gd name="T34" fmla="*/ 230 w 305"/>
                <a:gd name="T35" fmla="*/ 357 h 437"/>
                <a:gd name="T36" fmla="*/ 233 w 305"/>
                <a:gd name="T37" fmla="*/ 379 h 437"/>
                <a:gd name="T38" fmla="*/ 242 w 305"/>
                <a:gd name="T39" fmla="*/ 405 h 437"/>
                <a:gd name="T40" fmla="*/ 257 w 305"/>
                <a:gd name="T41" fmla="*/ 420 h 437"/>
                <a:gd name="T42" fmla="*/ 276 w 305"/>
                <a:gd name="T43" fmla="*/ 431 h 437"/>
                <a:gd name="T44" fmla="*/ 293 w 305"/>
                <a:gd name="T45" fmla="*/ 436 h 437"/>
                <a:gd name="T46" fmla="*/ 304 w 305"/>
                <a:gd name="T47" fmla="*/ 434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5" h="437">
                  <a:moveTo>
                    <a:pt x="0" y="433"/>
                  </a:moveTo>
                  <a:lnTo>
                    <a:pt x="20" y="431"/>
                  </a:lnTo>
                  <a:lnTo>
                    <a:pt x="39" y="426"/>
                  </a:lnTo>
                  <a:lnTo>
                    <a:pt x="53" y="413"/>
                  </a:lnTo>
                  <a:lnTo>
                    <a:pt x="62" y="392"/>
                  </a:lnTo>
                  <a:lnTo>
                    <a:pt x="69" y="360"/>
                  </a:lnTo>
                  <a:lnTo>
                    <a:pt x="73" y="310"/>
                  </a:lnTo>
                  <a:lnTo>
                    <a:pt x="99" y="49"/>
                  </a:lnTo>
                  <a:lnTo>
                    <a:pt x="106" y="27"/>
                  </a:lnTo>
                  <a:lnTo>
                    <a:pt x="118" y="14"/>
                  </a:lnTo>
                  <a:lnTo>
                    <a:pt x="137" y="2"/>
                  </a:lnTo>
                  <a:lnTo>
                    <a:pt x="151" y="0"/>
                  </a:lnTo>
                  <a:lnTo>
                    <a:pt x="169" y="0"/>
                  </a:lnTo>
                  <a:lnTo>
                    <a:pt x="186" y="9"/>
                  </a:lnTo>
                  <a:lnTo>
                    <a:pt x="198" y="24"/>
                  </a:lnTo>
                  <a:lnTo>
                    <a:pt x="205" y="46"/>
                  </a:lnTo>
                  <a:lnTo>
                    <a:pt x="209" y="75"/>
                  </a:lnTo>
                  <a:lnTo>
                    <a:pt x="230" y="357"/>
                  </a:lnTo>
                  <a:lnTo>
                    <a:pt x="233" y="379"/>
                  </a:lnTo>
                  <a:lnTo>
                    <a:pt x="242" y="405"/>
                  </a:lnTo>
                  <a:lnTo>
                    <a:pt x="257" y="420"/>
                  </a:lnTo>
                  <a:lnTo>
                    <a:pt x="276" y="431"/>
                  </a:lnTo>
                  <a:lnTo>
                    <a:pt x="293" y="436"/>
                  </a:lnTo>
                  <a:lnTo>
                    <a:pt x="304" y="434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4876" name="Group 124"/>
            <p:cNvGrpSpPr>
              <a:grpSpLocks/>
            </p:cNvGrpSpPr>
            <p:nvPr/>
          </p:nvGrpSpPr>
          <p:grpSpPr bwMode="auto">
            <a:xfrm>
              <a:off x="561" y="2936"/>
              <a:ext cx="4004" cy="86"/>
              <a:chOff x="561" y="2936"/>
              <a:chExt cx="4004" cy="86"/>
            </a:xfrm>
          </p:grpSpPr>
          <p:grpSp>
            <p:nvGrpSpPr>
              <p:cNvPr id="74877" name="Group 125"/>
              <p:cNvGrpSpPr>
                <a:grpSpLocks/>
              </p:cNvGrpSpPr>
              <p:nvPr/>
            </p:nvGrpSpPr>
            <p:grpSpPr bwMode="auto">
              <a:xfrm>
                <a:off x="561" y="2936"/>
                <a:ext cx="2045" cy="86"/>
                <a:chOff x="561" y="2936"/>
                <a:chExt cx="2045" cy="86"/>
              </a:xfrm>
            </p:grpSpPr>
            <p:grpSp>
              <p:nvGrpSpPr>
                <p:cNvPr id="74878" name="Group 126"/>
                <p:cNvGrpSpPr>
                  <a:grpSpLocks/>
                </p:cNvGrpSpPr>
                <p:nvPr/>
              </p:nvGrpSpPr>
              <p:grpSpPr bwMode="auto">
                <a:xfrm>
                  <a:off x="1542" y="2936"/>
                  <a:ext cx="573" cy="86"/>
                  <a:chOff x="1542" y="2936"/>
                  <a:chExt cx="573" cy="86"/>
                </a:xfrm>
              </p:grpSpPr>
              <p:sp>
                <p:nvSpPr>
                  <p:cNvPr id="74879" name="Freeform 127"/>
                  <p:cNvSpPr>
                    <a:spLocks/>
                  </p:cNvSpPr>
                  <p:nvPr/>
                </p:nvSpPr>
                <p:spPr bwMode="auto">
                  <a:xfrm>
                    <a:off x="1542" y="2936"/>
                    <a:ext cx="243" cy="84"/>
                  </a:xfrm>
                  <a:custGeom>
                    <a:avLst/>
                    <a:gdLst>
                      <a:gd name="T0" fmla="*/ 0 w 243"/>
                      <a:gd name="T1" fmla="*/ 16 h 84"/>
                      <a:gd name="T2" fmla="*/ 9 w 243"/>
                      <a:gd name="T3" fmla="*/ 9 h 84"/>
                      <a:gd name="T4" fmla="*/ 20 w 243"/>
                      <a:gd name="T5" fmla="*/ 4 h 84"/>
                      <a:gd name="T6" fmla="*/ 31 w 243"/>
                      <a:gd name="T7" fmla="*/ 2 h 84"/>
                      <a:gd name="T8" fmla="*/ 43 w 243"/>
                      <a:gd name="T9" fmla="*/ 0 h 84"/>
                      <a:gd name="T10" fmla="*/ 56 w 243"/>
                      <a:gd name="T11" fmla="*/ 0 h 84"/>
                      <a:gd name="T12" fmla="*/ 66 w 243"/>
                      <a:gd name="T13" fmla="*/ 2 h 84"/>
                      <a:gd name="T14" fmla="*/ 76 w 243"/>
                      <a:gd name="T15" fmla="*/ 4 h 84"/>
                      <a:gd name="T16" fmla="*/ 83 w 243"/>
                      <a:gd name="T17" fmla="*/ 8 h 84"/>
                      <a:gd name="T18" fmla="*/ 92 w 243"/>
                      <a:gd name="T19" fmla="*/ 12 h 84"/>
                      <a:gd name="T20" fmla="*/ 101 w 243"/>
                      <a:gd name="T21" fmla="*/ 18 h 84"/>
                      <a:gd name="T22" fmla="*/ 107 w 243"/>
                      <a:gd name="T23" fmla="*/ 25 h 84"/>
                      <a:gd name="T24" fmla="*/ 113 w 243"/>
                      <a:gd name="T25" fmla="*/ 31 h 84"/>
                      <a:gd name="T26" fmla="*/ 118 w 243"/>
                      <a:gd name="T27" fmla="*/ 38 h 84"/>
                      <a:gd name="T28" fmla="*/ 122 w 243"/>
                      <a:gd name="T29" fmla="*/ 43 h 84"/>
                      <a:gd name="T30" fmla="*/ 127 w 243"/>
                      <a:gd name="T31" fmla="*/ 50 h 84"/>
                      <a:gd name="T32" fmla="*/ 133 w 243"/>
                      <a:gd name="T33" fmla="*/ 56 h 84"/>
                      <a:gd name="T34" fmla="*/ 139 w 243"/>
                      <a:gd name="T35" fmla="*/ 62 h 84"/>
                      <a:gd name="T36" fmla="*/ 145 w 243"/>
                      <a:gd name="T37" fmla="*/ 67 h 84"/>
                      <a:gd name="T38" fmla="*/ 152 w 243"/>
                      <a:gd name="T39" fmla="*/ 70 h 84"/>
                      <a:gd name="T40" fmla="*/ 158 w 243"/>
                      <a:gd name="T41" fmla="*/ 74 h 84"/>
                      <a:gd name="T42" fmla="*/ 165 w 243"/>
                      <a:gd name="T43" fmla="*/ 77 h 84"/>
                      <a:gd name="T44" fmla="*/ 173 w 243"/>
                      <a:gd name="T45" fmla="*/ 79 h 84"/>
                      <a:gd name="T46" fmla="*/ 179 w 243"/>
                      <a:gd name="T47" fmla="*/ 81 h 84"/>
                      <a:gd name="T48" fmla="*/ 187 w 243"/>
                      <a:gd name="T49" fmla="*/ 83 h 84"/>
                      <a:gd name="T50" fmla="*/ 195 w 243"/>
                      <a:gd name="T51" fmla="*/ 83 h 84"/>
                      <a:gd name="T52" fmla="*/ 205 w 243"/>
                      <a:gd name="T53" fmla="*/ 80 h 84"/>
                      <a:gd name="T54" fmla="*/ 213 w 243"/>
                      <a:gd name="T55" fmla="*/ 80 h 84"/>
                      <a:gd name="T56" fmla="*/ 219 w 243"/>
                      <a:gd name="T57" fmla="*/ 78 h 84"/>
                      <a:gd name="T58" fmla="*/ 225 w 243"/>
                      <a:gd name="T59" fmla="*/ 76 h 84"/>
                      <a:gd name="T60" fmla="*/ 233 w 243"/>
                      <a:gd name="T61" fmla="*/ 73 h 84"/>
                      <a:gd name="T62" fmla="*/ 237 w 243"/>
                      <a:gd name="T63" fmla="*/ 69 h 84"/>
                      <a:gd name="T64" fmla="*/ 242 w 243"/>
                      <a:gd name="T65" fmla="*/ 67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3" h="84">
                        <a:moveTo>
                          <a:pt x="0" y="16"/>
                        </a:moveTo>
                        <a:lnTo>
                          <a:pt x="9" y="9"/>
                        </a:lnTo>
                        <a:lnTo>
                          <a:pt x="20" y="4"/>
                        </a:lnTo>
                        <a:lnTo>
                          <a:pt x="31" y="2"/>
                        </a:lnTo>
                        <a:lnTo>
                          <a:pt x="43" y="0"/>
                        </a:lnTo>
                        <a:lnTo>
                          <a:pt x="56" y="0"/>
                        </a:lnTo>
                        <a:lnTo>
                          <a:pt x="66" y="2"/>
                        </a:lnTo>
                        <a:lnTo>
                          <a:pt x="76" y="4"/>
                        </a:lnTo>
                        <a:lnTo>
                          <a:pt x="83" y="8"/>
                        </a:lnTo>
                        <a:lnTo>
                          <a:pt x="92" y="12"/>
                        </a:lnTo>
                        <a:lnTo>
                          <a:pt x="101" y="18"/>
                        </a:lnTo>
                        <a:lnTo>
                          <a:pt x="107" y="25"/>
                        </a:lnTo>
                        <a:lnTo>
                          <a:pt x="113" y="31"/>
                        </a:lnTo>
                        <a:lnTo>
                          <a:pt x="118" y="38"/>
                        </a:lnTo>
                        <a:lnTo>
                          <a:pt x="122" y="43"/>
                        </a:lnTo>
                        <a:lnTo>
                          <a:pt x="127" y="50"/>
                        </a:lnTo>
                        <a:lnTo>
                          <a:pt x="133" y="56"/>
                        </a:lnTo>
                        <a:lnTo>
                          <a:pt x="139" y="62"/>
                        </a:lnTo>
                        <a:lnTo>
                          <a:pt x="145" y="67"/>
                        </a:lnTo>
                        <a:lnTo>
                          <a:pt x="152" y="70"/>
                        </a:lnTo>
                        <a:lnTo>
                          <a:pt x="158" y="74"/>
                        </a:lnTo>
                        <a:lnTo>
                          <a:pt x="165" y="77"/>
                        </a:lnTo>
                        <a:lnTo>
                          <a:pt x="173" y="79"/>
                        </a:lnTo>
                        <a:lnTo>
                          <a:pt x="179" y="81"/>
                        </a:lnTo>
                        <a:lnTo>
                          <a:pt x="187" y="83"/>
                        </a:lnTo>
                        <a:lnTo>
                          <a:pt x="195" y="83"/>
                        </a:lnTo>
                        <a:lnTo>
                          <a:pt x="205" y="80"/>
                        </a:lnTo>
                        <a:lnTo>
                          <a:pt x="213" y="80"/>
                        </a:lnTo>
                        <a:lnTo>
                          <a:pt x="219" y="78"/>
                        </a:lnTo>
                        <a:lnTo>
                          <a:pt x="225" y="76"/>
                        </a:lnTo>
                        <a:lnTo>
                          <a:pt x="233" y="73"/>
                        </a:lnTo>
                        <a:lnTo>
                          <a:pt x="237" y="69"/>
                        </a:lnTo>
                        <a:lnTo>
                          <a:pt x="242" y="67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74880" name="Freeform 128"/>
                  <p:cNvSpPr>
                    <a:spLocks/>
                  </p:cNvSpPr>
                  <p:nvPr/>
                </p:nvSpPr>
                <p:spPr bwMode="auto">
                  <a:xfrm>
                    <a:off x="1707" y="2936"/>
                    <a:ext cx="245" cy="86"/>
                  </a:xfrm>
                  <a:custGeom>
                    <a:avLst/>
                    <a:gdLst>
                      <a:gd name="T0" fmla="*/ 0 w 245"/>
                      <a:gd name="T1" fmla="*/ 16 h 86"/>
                      <a:gd name="T2" fmla="*/ 9 w 245"/>
                      <a:gd name="T3" fmla="*/ 9 h 86"/>
                      <a:gd name="T4" fmla="*/ 20 w 245"/>
                      <a:gd name="T5" fmla="*/ 5 h 86"/>
                      <a:gd name="T6" fmla="*/ 31 w 245"/>
                      <a:gd name="T7" fmla="*/ 2 h 86"/>
                      <a:gd name="T8" fmla="*/ 43 w 245"/>
                      <a:gd name="T9" fmla="*/ 0 h 86"/>
                      <a:gd name="T10" fmla="*/ 58 w 245"/>
                      <a:gd name="T11" fmla="*/ 0 h 86"/>
                      <a:gd name="T12" fmla="*/ 66 w 245"/>
                      <a:gd name="T13" fmla="*/ 2 h 86"/>
                      <a:gd name="T14" fmla="*/ 76 w 245"/>
                      <a:gd name="T15" fmla="*/ 5 h 86"/>
                      <a:gd name="T16" fmla="*/ 85 w 245"/>
                      <a:gd name="T17" fmla="*/ 8 h 86"/>
                      <a:gd name="T18" fmla="*/ 92 w 245"/>
                      <a:gd name="T19" fmla="*/ 13 h 86"/>
                      <a:gd name="T20" fmla="*/ 101 w 245"/>
                      <a:gd name="T21" fmla="*/ 18 h 86"/>
                      <a:gd name="T22" fmla="*/ 107 w 245"/>
                      <a:gd name="T23" fmla="*/ 25 h 86"/>
                      <a:gd name="T24" fmla="*/ 113 w 245"/>
                      <a:gd name="T25" fmla="*/ 32 h 86"/>
                      <a:gd name="T26" fmla="*/ 118 w 245"/>
                      <a:gd name="T27" fmla="*/ 38 h 86"/>
                      <a:gd name="T28" fmla="*/ 123 w 245"/>
                      <a:gd name="T29" fmla="*/ 44 h 86"/>
                      <a:gd name="T30" fmla="*/ 129 w 245"/>
                      <a:gd name="T31" fmla="*/ 51 h 86"/>
                      <a:gd name="T32" fmla="*/ 135 w 245"/>
                      <a:gd name="T33" fmla="*/ 58 h 86"/>
                      <a:gd name="T34" fmla="*/ 139 w 245"/>
                      <a:gd name="T35" fmla="*/ 64 h 86"/>
                      <a:gd name="T36" fmla="*/ 146 w 245"/>
                      <a:gd name="T37" fmla="*/ 69 h 86"/>
                      <a:gd name="T38" fmla="*/ 153 w 245"/>
                      <a:gd name="T39" fmla="*/ 72 h 86"/>
                      <a:gd name="T40" fmla="*/ 159 w 245"/>
                      <a:gd name="T41" fmla="*/ 76 h 86"/>
                      <a:gd name="T42" fmla="*/ 165 w 245"/>
                      <a:gd name="T43" fmla="*/ 79 h 86"/>
                      <a:gd name="T44" fmla="*/ 175 w 245"/>
                      <a:gd name="T45" fmla="*/ 81 h 86"/>
                      <a:gd name="T46" fmla="*/ 181 w 245"/>
                      <a:gd name="T47" fmla="*/ 83 h 86"/>
                      <a:gd name="T48" fmla="*/ 189 w 245"/>
                      <a:gd name="T49" fmla="*/ 85 h 86"/>
                      <a:gd name="T50" fmla="*/ 197 w 245"/>
                      <a:gd name="T51" fmla="*/ 85 h 86"/>
                      <a:gd name="T52" fmla="*/ 206 w 245"/>
                      <a:gd name="T53" fmla="*/ 82 h 86"/>
                      <a:gd name="T54" fmla="*/ 215 w 245"/>
                      <a:gd name="T55" fmla="*/ 82 h 86"/>
                      <a:gd name="T56" fmla="*/ 221 w 245"/>
                      <a:gd name="T57" fmla="*/ 80 h 86"/>
                      <a:gd name="T58" fmla="*/ 227 w 245"/>
                      <a:gd name="T59" fmla="*/ 78 h 86"/>
                      <a:gd name="T60" fmla="*/ 235 w 245"/>
                      <a:gd name="T61" fmla="*/ 73 h 86"/>
                      <a:gd name="T62" fmla="*/ 239 w 245"/>
                      <a:gd name="T63" fmla="*/ 70 h 86"/>
                      <a:gd name="T64" fmla="*/ 244 w 245"/>
                      <a:gd name="T65" fmla="*/ 68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5" h="86">
                        <a:moveTo>
                          <a:pt x="0" y="16"/>
                        </a:moveTo>
                        <a:lnTo>
                          <a:pt x="9" y="9"/>
                        </a:lnTo>
                        <a:lnTo>
                          <a:pt x="20" y="5"/>
                        </a:lnTo>
                        <a:lnTo>
                          <a:pt x="31" y="2"/>
                        </a:lnTo>
                        <a:lnTo>
                          <a:pt x="43" y="0"/>
                        </a:lnTo>
                        <a:lnTo>
                          <a:pt x="58" y="0"/>
                        </a:lnTo>
                        <a:lnTo>
                          <a:pt x="66" y="2"/>
                        </a:lnTo>
                        <a:lnTo>
                          <a:pt x="76" y="5"/>
                        </a:lnTo>
                        <a:lnTo>
                          <a:pt x="85" y="8"/>
                        </a:lnTo>
                        <a:lnTo>
                          <a:pt x="92" y="13"/>
                        </a:lnTo>
                        <a:lnTo>
                          <a:pt x="101" y="18"/>
                        </a:lnTo>
                        <a:lnTo>
                          <a:pt x="107" y="25"/>
                        </a:lnTo>
                        <a:lnTo>
                          <a:pt x="113" y="32"/>
                        </a:lnTo>
                        <a:lnTo>
                          <a:pt x="118" y="38"/>
                        </a:lnTo>
                        <a:lnTo>
                          <a:pt x="123" y="44"/>
                        </a:lnTo>
                        <a:lnTo>
                          <a:pt x="129" y="51"/>
                        </a:lnTo>
                        <a:lnTo>
                          <a:pt x="135" y="58"/>
                        </a:lnTo>
                        <a:lnTo>
                          <a:pt x="139" y="64"/>
                        </a:lnTo>
                        <a:lnTo>
                          <a:pt x="146" y="69"/>
                        </a:lnTo>
                        <a:lnTo>
                          <a:pt x="153" y="72"/>
                        </a:lnTo>
                        <a:lnTo>
                          <a:pt x="159" y="76"/>
                        </a:lnTo>
                        <a:lnTo>
                          <a:pt x="165" y="79"/>
                        </a:lnTo>
                        <a:lnTo>
                          <a:pt x="175" y="81"/>
                        </a:lnTo>
                        <a:lnTo>
                          <a:pt x="181" y="83"/>
                        </a:lnTo>
                        <a:lnTo>
                          <a:pt x="189" y="85"/>
                        </a:lnTo>
                        <a:lnTo>
                          <a:pt x="197" y="85"/>
                        </a:lnTo>
                        <a:lnTo>
                          <a:pt x="206" y="82"/>
                        </a:lnTo>
                        <a:lnTo>
                          <a:pt x="215" y="82"/>
                        </a:lnTo>
                        <a:lnTo>
                          <a:pt x="221" y="80"/>
                        </a:lnTo>
                        <a:lnTo>
                          <a:pt x="227" y="78"/>
                        </a:lnTo>
                        <a:lnTo>
                          <a:pt x="235" y="73"/>
                        </a:lnTo>
                        <a:lnTo>
                          <a:pt x="239" y="70"/>
                        </a:lnTo>
                        <a:lnTo>
                          <a:pt x="244" y="6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74881" name="Freeform 129"/>
                  <p:cNvSpPr>
                    <a:spLocks/>
                  </p:cNvSpPr>
                  <p:nvPr/>
                </p:nvSpPr>
                <p:spPr bwMode="auto">
                  <a:xfrm>
                    <a:off x="1870" y="2936"/>
                    <a:ext cx="245" cy="84"/>
                  </a:xfrm>
                  <a:custGeom>
                    <a:avLst/>
                    <a:gdLst>
                      <a:gd name="T0" fmla="*/ 0 w 245"/>
                      <a:gd name="T1" fmla="*/ 15 h 84"/>
                      <a:gd name="T2" fmla="*/ 9 w 245"/>
                      <a:gd name="T3" fmla="*/ 8 h 84"/>
                      <a:gd name="T4" fmla="*/ 20 w 245"/>
                      <a:gd name="T5" fmla="*/ 4 h 84"/>
                      <a:gd name="T6" fmla="*/ 31 w 245"/>
                      <a:gd name="T7" fmla="*/ 1 h 84"/>
                      <a:gd name="T8" fmla="*/ 43 w 245"/>
                      <a:gd name="T9" fmla="*/ 0 h 84"/>
                      <a:gd name="T10" fmla="*/ 58 w 245"/>
                      <a:gd name="T11" fmla="*/ 0 h 84"/>
                      <a:gd name="T12" fmla="*/ 66 w 245"/>
                      <a:gd name="T13" fmla="*/ 2 h 84"/>
                      <a:gd name="T14" fmla="*/ 76 w 245"/>
                      <a:gd name="T15" fmla="*/ 4 h 84"/>
                      <a:gd name="T16" fmla="*/ 85 w 245"/>
                      <a:gd name="T17" fmla="*/ 7 h 84"/>
                      <a:gd name="T18" fmla="*/ 92 w 245"/>
                      <a:gd name="T19" fmla="*/ 12 h 84"/>
                      <a:gd name="T20" fmla="*/ 101 w 245"/>
                      <a:gd name="T21" fmla="*/ 18 h 84"/>
                      <a:gd name="T22" fmla="*/ 107 w 245"/>
                      <a:gd name="T23" fmla="*/ 25 h 84"/>
                      <a:gd name="T24" fmla="*/ 113 w 245"/>
                      <a:gd name="T25" fmla="*/ 31 h 84"/>
                      <a:gd name="T26" fmla="*/ 118 w 245"/>
                      <a:gd name="T27" fmla="*/ 37 h 84"/>
                      <a:gd name="T28" fmla="*/ 123 w 245"/>
                      <a:gd name="T29" fmla="*/ 42 h 84"/>
                      <a:gd name="T30" fmla="*/ 129 w 245"/>
                      <a:gd name="T31" fmla="*/ 50 h 84"/>
                      <a:gd name="T32" fmla="*/ 133 w 245"/>
                      <a:gd name="T33" fmla="*/ 56 h 84"/>
                      <a:gd name="T34" fmla="*/ 139 w 245"/>
                      <a:gd name="T35" fmla="*/ 62 h 84"/>
                      <a:gd name="T36" fmla="*/ 145 w 245"/>
                      <a:gd name="T37" fmla="*/ 66 h 84"/>
                      <a:gd name="T38" fmla="*/ 153 w 245"/>
                      <a:gd name="T39" fmla="*/ 70 h 84"/>
                      <a:gd name="T40" fmla="*/ 159 w 245"/>
                      <a:gd name="T41" fmla="*/ 74 h 84"/>
                      <a:gd name="T42" fmla="*/ 165 w 245"/>
                      <a:gd name="T43" fmla="*/ 77 h 84"/>
                      <a:gd name="T44" fmla="*/ 175 w 245"/>
                      <a:gd name="T45" fmla="*/ 79 h 84"/>
                      <a:gd name="T46" fmla="*/ 181 w 245"/>
                      <a:gd name="T47" fmla="*/ 80 h 84"/>
                      <a:gd name="T48" fmla="*/ 189 w 245"/>
                      <a:gd name="T49" fmla="*/ 83 h 84"/>
                      <a:gd name="T50" fmla="*/ 197 w 245"/>
                      <a:gd name="T51" fmla="*/ 81 h 84"/>
                      <a:gd name="T52" fmla="*/ 206 w 245"/>
                      <a:gd name="T53" fmla="*/ 80 h 84"/>
                      <a:gd name="T54" fmla="*/ 215 w 245"/>
                      <a:gd name="T55" fmla="*/ 80 h 84"/>
                      <a:gd name="T56" fmla="*/ 221 w 245"/>
                      <a:gd name="T57" fmla="*/ 78 h 84"/>
                      <a:gd name="T58" fmla="*/ 227 w 245"/>
                      <a:gd name="T59" fmla="*/ 76 h 84"/>
                      <a:gd name="T60" fmla="*/ 234 w 245"/>
                      <a:gd name="T61" fmla="*/ 72 h 84"/>
                      <a:gd name="T62" fmla="*/ 239 w 245"/>
                      <a:gd name="T63" fmla="*/ 68 h 84"/>
                      <a:gd name="T64" fmla="*/ 244 w 245"/>
                      <a:gd name="T65" fmla="*/ 66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5" h="84">
                        <a:moveTo>
                          <a:pt x="0" y="15"/>
                        </a:moveTo>
                        <a:lnTo>
                          <a:pt x="9" y="8"/>
                        </a:lnTo>
                        <a:lnTo>
                          <a:pt x="20" y="4"/>
                        </a:lnTo>
                        <a:lnTo>
                          <a:pt x="31" y="1"/>
                        </a:lnTo>
                        <a:lnTo>
                          <a:pt x="43" y="0"/>
                        </a:lnTo>
                        <a:lnTo>
                          <a:pt x="58" y="0"/>
                        </a:lnTo>
                        <a:lnTo>
                          <a:pt x="66" y="2"/>
                        </a:lnTo>
                        <a:lnTo>
                          <a:pt x="76" y="4"/>
                        </a:lnTo>
                        <a:lnTo>
                          <a:pt x="85" y="7"/>
                        </a:lnTo>
                        <a:lnTo>
                          <a:pt x="92" y="12"/>
                        </a:lnTo>
                        <a:lnTo>
                          <a:pt x="101" y="18"/>
                        </a:lnTo>
                        <a:lnTo>
                          <a:pt x="107" y="25"/>
                        </a:lnTo>
                        <a:lnTo>
                          <a:pt x="113" y="31"/>
                        </a:lnTo>
                        <a:lnTo>
                          <a:pt x="118" y="37"/>
                        </a:lnTo>
                        <a:lnTo>
                          <a:pt x="123" y="42"/>
                        </a:lnTo>
                        <a:lnTo>
                          <a:pt x="129" y="50"/>
                        </a:lnTo>
                        <a:lnTo>
                          <a:pt x="133" y="56"/>
                        </a:lnTo>
                        <a:lnTo>
                          <a:pt x="139" y="62"/>
                        </a:lnTo>
                        <a:lnTo>
                          <a:pt x="145" y="66"/>
                        </a:lnTo>
                        <a:lnTo>
                          <a:pt x="153" y="70"/>
                        </a:lnTo>
                        <a:lnTo>
                          <a:pt x="159" y="74"/>
                        </a:lnTo>
                        <a:lnTo>
                          <a:pt x="165" y="77"/>
                        </a:lnTo>
                        <a:lnTo>
                          <a:pt x="175" y="79"/>
                        </a:lnTo>
                        <a:lnTo>
                          <a:pt x="181" y="80"/>
                        </a:lnTo>
                        <a:lnTo>
                          <a:pt x="189" y="83"/>
                        </a:lnTo>
                        <a:lnTo>
                          <a:pt x="197" y="81"/>
                        </a:lnTo>
                        <a:lnTo>
                          <a:pt x="206" y="80"/>
                        </a:lnTo>
                        <a:lnTo>
                          <a:pt x="215" y="80"/>
                        </a:lnTo>
                        <a:lnTo>
                          <a:pt x="221" y="78"/>
                        </a:lnTo>
                        <a:lnTo>
                          <a:pt x="227" y="76"/>
                        </a:lnTo>
                        <a:lnTo>
                          <a:pt x="234" y="72"/>
                        </a:lnTo>
                        <a:lnTo>
                          <a:pt x="239" y="68"/>
                        </a:lnTo>
                        <a:lnTo>
                          <a:pt x="244" y="66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74882" name="Group 130"/>
                <p:cNvGrpSpPr>
                  <a:grpSpLocks/>
                </p:cNvGrpSpPr>
                <p:nvPr/>
              </p:nvGrpSpPr>
              <p:grpSpPr bwMode="auto">
                <a:xfrm>
                  <a:off x="2032" y="2936"/>
                  <a:ext cx="574" cy="86"/>
                  <a:chOff x="2032" y="2936"/>
                  <a:chExt cx="574" cy="86"/>
                </a:xfrm>
              </p:grpSpPr>
              <p:sp>
                <p:nvSpPr>
                  <p:cNvPr id="74883" name="Freeform 131"/>
                  <p:cNvSpPr>
                    <a:spLocks/>
                  </p:cNvSpPr>
                  <p:nvPr/>
                </p:nvSpPr>
                <p:spPr bwMode="auto">
                  <a:xfrm>
                    <a:off x="2032" y="2936"/>
                    <a:ext cx="243" cy="84"/>
                  </a:xfrm>
                  <a:custGeom>
                    <a:avLst/>
                    <a:gdLst>
                      <a:gd name="T0" fmla="*/ 0 w 243"/>
                      <a:gd name="T1" fmla="*/ 16 h 84"/>
                      <a:gd name="T2" fmla="*/ 9 w 243"/>
                      <a:gd name="T3" fmla="*/ 9 h 84"/>
                      <a:gd name="T4" fmla="*/ 20 w 243"/>
                      <a:gd name="T5" fmla="*/ 4 h 84"/>
                      <a:gd name="T6" fmla="*/ 31 w 243"/>
                      <a:gd name="T7" fmla="*/ 2 h 84"/>
                      <a:gd name="T8" fmla="*/ 43 w 243"/>
                      <a:gd name="T9" fmla="*/ 0 h 84"/>
                      <a:gd name="T10" fmla="*/ 56 w 243"/>
                      <a:gd name="T11" fmla="*/ 0 h 84"/>
                      <a:gd name="T12" fmla="*/ 66 w 243"/>
                      <a:gd name="T13" fmla="*/ 2 h 84"/>
                      <a:gd name="T14" fmla="*/ 76 w 243"/>
                      <a:gd name="T15" fmla="*/ 4 h 84"/>
                      <a:gd name="T16" fmla="*/ 83 w 243"/>
                      <a:gd name="T17" fmla="*/ 8 h 84"/>
                      <a:gd name="T18" fmla="*/ 92 w 243"/>
                      <a:gd name="T19" fmla="*/ 12 h 84"/>
                      <a:gd name="T20" fmla="*/ 101 w 243"/>
                      <a:gd name="T21" fmla="*/ 18 h 84"/>
                      <a:gd name="T22" fmla="*/ 107 w 243"/>
                      <a:gd name="T23" fmla="*/ 25 h 84"/>
                      <a:gd name="T24" fmla="*/ 113 w 243"/>
                      <a:gd name="T25" fmla="*/ 31 h 84"/>
                      <a:gd name="T26" fmla="*/ 118 w 243"/>
                      <a:gd name="T27" fmla="*/ 38 h 84"/>
                      <a:gd name="T28" fmla="*/ 122 w 243"/>
                      <a:gd name="T29" fmla="*/ 43 h 84"/>
                      <a:gd name="T30" fmla="*/ 127 w 243"/>
                      <a:gd name="T31" fmla="*/ 50 h 84"/>
                      <a:gd name="T32" fmla="*/ 133 w 243"/>
                      <a:gd name="T33" fmla="*/ 56 h 84"/>
                      <a:gd name="T34" fmla="*/ 139 w 243"/>
                      <a:gd name="T35" fmla="*/ 62 h 84"/>
                      <a:gd name="T36" fmla="*/ 145 w 243"/>
                      <a:gd name="T37" fmla="*/ 67 h 84"/>
                      <a:gd name="T38" fmla="*/ 152 w 243"/>
                      <a:gd name="T39" fmla="*/ 70 h 84"/>
                      <a:gd name="T40" fmla="*/ 158 w 243"/>
                      <a:gd name="T41" fmla="*/ 74 h 84"/>
                      <a:gd name="T42" fmla="*/ 165 w 243"/>
                      <a:gd name="T43" fmla="*/ 77 h 84"/>
                      <a:gd name="T44" fmla="*/ 173 w 243"/>
                      <a:gd name="T45" fmla="*/ 79 h 84"/>
                      <a:gd name="T46" fmla="*/ 179 w 243"/>
                      <a:gd name="T47" fmla="*/ 81 h 84"/>
                      <a:gd name="T48" fmla="*/ 187 w 243"/>
                      <a:gd name="T49" fmla="*/ 83 h 84"/>
                      <a:gd name="T50" fmla="*/ 195 w 243"/>
                      <a:gd name="T51" fmla="*/ 83 h 84"/>
                      <a:gd name="T52" fmla="*/ 205 w 243"/>
                      <a:gd name="T53" fmla="*/ 80 h 84"/>
                      <a:gd name="T54" fmla="*/ 213 w 243"/>
                      <a:gd name="T55" fmla="*/ 80 h 84"/>
                      <a:gd name="T56" fmla="*/ 219 w 243"/>
                      <a:gd name="T57" fmla="*/ 78 h 84"/>
                      <a:gd name="T58" fmla="*/ 225 w 243"/>
                      <a:gd name="T59" fmla="*/ 76 h 84"/>
                      <a:gd name="T60" fmla="*/ 233 w 243"/>
                      <a:gd name="T61" fmla="*/ 73 h 84"/>
                      <a:gd name="T62" fmla="*/ 237 w 243"/>
                      <a:gd name="T63" fmla="*/ 69 h 84"/>
                      <a:gd name="T64" fmla="*/ 242 w 243"/>
                      <a:gd name="T65" fmla="*/ 67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3" h="84">
                        <a:moveTo>
                          <a:pt x="0" y="16"/>
                        </a:moveTo>
                        <a:lnTo>
                          <a:pt x="9" y="9"/>
                        </a:lnTo>
                        <a:lnTo>
                          <a:pt x="20" y="4"/>
                        </a:lnTo>
                        <a:lnTo>
                          <a:pt x="31" y="2"/>
                        </a:lnTo>
                        <a:lnTo>
                          <a:pt x="43" y="0"/>
                        </a:lnTo>
                        <a:lnTo>
                          <a:pt x="56" y="0"/>
                        </a:lnTo>
                        <a:lnTo>
                          <a:pt x="66" y="2"/>
                        </a:lnTo>
                        <a:lnTo>
                          <a:pt x="76" y="4"/>
                        </a:lnTo>
                        <a:lnTo>
                          <a:pt x="83" y="8"/>
                        </a:lnTo>
                        <a:lnTo>
                          <a:pt x="92" y="12"/>
                        </a:lnTo>
                        <a:lnTo>
                          <a:pt x="101" y="18"/>
                        </a:lnTo>
                        <a:lnTo>
                          <a:pt x="107" y="25"/>
                        </a:lnTo>
                        <a:lnTo>
                          <a:pt x="113" y="31"/>
                        </a:lnTo>
                        <a:lnTo>
                          <a:pt x="118" y="38"/>
                        </a:lnTo>
                        <a:lnTo>
                          <a:pt x="122" y="43"/>
                        </a:lnTo>
                        <a:lnTo>
                          <a:pt x="127" y="50"/>
                        </a:lnTo>
                        <a:lnTo>
                          <a:pt x="133" y="56"/>
                        </a:lnTo>
                        <a:lnTo>
                          <a:pt x="139" y="62"/>
                        </a:lnTo>
                        <a:lnTo>
                          <a:pt x="145" y="67"/>
                        </a:lnTo>
                        <a:lnTo>
                          <a:pt x="152" y="70"/>
                        </a:lnTo>
                        <a:lnTo>
                          <a:pt x="158" y="74"/>
                        </a:lnTo>
                        <a:lnTo>
                          <a:pt x="165" y="77"/>
                        </a:lnTo>
                        <a:lnTo>
                          <a:pt x="173" y="79"/>
                        </a:lnTo>
                        <a:lnTo>
                          <a:pt x="179" y="81"/>
                        </a:lnTo>
                        <a:lnTo>
                          <a:pt x="187" y="83"/>
                        </a:lnTo>
                        <a:lnTo>
                          <a:pt x="195" y="83"/>
                        </a:lnTo>
                        <a:lnTo>
                          <a:pt x="205" y="80"/>
                        </a:lnTo>
                        <a:lnTo>
                          <a:pt x="213" y="80"/>
                        </a:lnTo>
                        <a:lnTo>
                          <a:pt x="219" y="78"/>
                        </a:lnTo>
                        <a:lnTo>
                          <a:pt x="225" y="76"/>
                        </a:lnTo>
                        <a:lnTo>
                          <a:pt x="233" y="73"/>
                        </a:lnTo>
                        <a:lnTo>
                          <a:pt x="237" y="69"/>
                        </a:lnTo>
                        <a:lnTo>
                          <a:pt x="242" y="67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74884" name="Freeform 132"/>
                  <p:cNvSpPr>
                    <a:spLocks/>
                  </p:cNvSpPr>
                  <p:nvPr/>
                </p:nvSpPr>
                <p:spPr bwMode="auto">
                  <a:xfrm>
                    <a:off x="2197" y="2936"/>
                    <a:ext cx="245" cy="86"/>
                  </a:xfrm>
                  <a:custGeom>
                    <a:avLst/>
                    <a:gdLst>
                      <a:gd name="T0" fmla="*/ 0 w 245"/>
                      <a:gd name="T1" fmla="*/ 16 h 86"/>
                      <a:gd name="T2" fmla="*/ 9 w 245"/>
                      <a:gd name="T3" fmla="*/ 9 h 86"/>
                      <a:gd name="T4" fmla="*/ 20 w 245"/>
                      <a:gd name="T5" fmla="*/ 5 h 86"/>
                      <a:gd name="T6" fmla="*/ 31 w 245"/>
                      <a:gd name="T7" fmla="*/ 2 h 86"/>
                      <a:gd name="T8" fmla="*/ 43 w 245"/>
                      <a:gd name="T9" fmla="*/ 0 h 86"/>
                      <a:gd name="T10" fmla="*/ 58 w 245"/>
                      <a:gd name="T11" fmla="*/ 0 h 86"/>
                      <a:gd name="T12" fmla="*/ 66 w 245"/>
                      <a:gd name="T13" fmla="*/ 2 h 86"/>
                      <a:gd name="T14" fmla="*/ 76 w 245"/>
                      <a:gd name="T15" fmla="*/ 5 h 86"/>
                      <a:gd name="T16" fmla="*/ 85 w 245"/>
                      <a:gd name="T17" fmla="*/ 8 h 86"/>
                      <a:gd name="T18" fmla="*/ 92 w 245"/>
                      <a:gd name="T19" fmla="*/ 13 h 86"/>
                      <a:gd name="T20" fmla="*/ 101 w 245"/>
                      <a:gd name="T21" fmla="*/ 18 h 86"/>
                      <a:gd name="T22" fmla="*/ 107 w 245"/>
                      <a:gd name="T23" fmla="*/ 25 h 86"/>
                      <a:gd name="T24" fmla="*/ 113 w 245"/>
                      <a:gd name="T25" fmla="*/ 32 h 86"/>
                      <a:gd name="T26" fmla="*/ 118 w 245"/>
                      <a:gd name="T27" fmla="*/ 38 h 86"/>
                      <a:gd name="T28" fmla="*/ 123 w 245"/>
                      <a:gd name="T29" fmla="*/ 44 h 86"/>
                      <a:gd name="T30" fmla="*/ 129 w 245"/>
                      <a:gd name="T31" fmla="*/ 51 h 86"/>
                      <a:gd name="T32" fmla="*/ 135 w 245"/>
                      <a:gd name="T33" fmla="*/ 58 h 86"/>
                      <a:gd name="T34" fmla="*/ 139 w 245"/>
                      <a:gd name="T35" fmla="*/ 64 h 86"/>
                      <a:gd name="T36" fmla="*/ 146 w 245"/>
                      <a:gd name="T37" fmla="*/ 69 h 86"/>
                      <a:gd name="T38" fmla="*/ 153 w 245"/>
                      <a:gd name="T39" fmla="*/ 72 h 86"/>
                      <a:gd name="T40" fmla="*/ 159 w 245"/>
                      <a:gd name="T41" fmla="*/ 76 h 86"/>
                      <a:gd name="T42" fmla="*/ 165 w 245"/>
                      <a:gd name="T43" fmla="*/ 79 h 86"/>
                      <a:gd name="T44" fmla="*/ 175 w 245"/>
                      <a:gd name="T45" fmla="*/ 81 h 86"/>
                      <a:gd name="T46" fmla="*/ 181 w 245"/>
                      <a:gd name="T47" fmla="*/ 83 h 86"/>
                      <a:gd name="T48" fmla="*/ 189 w 245"/>
                      <a:gd name="T49" fmla="*/ 85 h 86"/>
                      <a:gd name="T50" fmla="*/ 197 w 245"/>
                      <a:gd name="T51" fmla="*/ 85 h 86"/>
                      <a:gd name="T52" fmla="*/ 206 w 245"/>
                      <a:gd name="T53" fmla="*/ 82 h 86"/>
                      <a:gd name="T54" fmla="*/ 215 w 245"/>
                      <a:gd name="T55" fmla="*/ 82 h 86"/>
                      <a:gd name="T56" fmla="*/ 221 w 245"/>
                      <a:gd name="T57" fmla="*/ 80 h 86"/>
                      <a:gd name="T58" fmla="*/ 227 w 245"/>
                      <a:gd name="T59" fmla="*/ 78 h 86"/>
                      <a:gd name="T60" fmla="*/ 235 w 245"/>
                      <a:gd name="T61" fmla="*/ 73 h 86"/>
                      <a:gd name="T62" fmla="*/ 239 w 245"/>
                      <a:gd name="T63" fmla="*/ 70 h 86"/>
                      <a:gd name="T64" fmla="*/ 244 w 245"/>
                      <a:gd name="T65" fmla="*/ 68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5" h="86">
                        <a:moveTo>
                          <a:pt x="0" y="16"/>
                        </a:moveTo>
                        <a:lnTo>
                          <a:pt x="9" y="9"/>
                        </a:lnTo>
                        <a:lnTo>
                          <a:pt x="20" y="5"/>
                        </a:lnTo>
                        <a:lnTo>
                          <a:pt x="31" y="2"/>
                        </a:lnTo>
                        <a:lnTo>
                          <a:pt x="43" y="0"/>
                        </a:lnTo>
                        <a:lnTo>
                          <a:pt x="58" y="0"/>
                        </a:lnTo>
                        <a:lnTo>
                          <a:pt x="66" y="2"/>
                        </a:lnTo>
                        <a:lnTo>
                          <a:pt x="76" y="5"/>
                        </a:lnTo>
                        <a:lnTo>
                          <a:pt x="85" y="8"/>
                        </a:lnTo>
                        <a:lnTo>
                          <a:pt x="92" y="13"/>
                        </a:lnTo>
                        <a:lnTo>
                          <a:pt x="101" y="18"/>
                        </a:lnTo>
                        <a:lnTo>
                          <a:pt x="107" y="25"/>
                        </a:lnTo>
                        <a:lnTo>
                          <a:pt x="113" y="32"/>
                        </a:lnTo>
                        <a:lnTo>
                          <a:pt x="118" y="38"/>
                        </a:lnTo>
                        <a:lnTo>
                          <a:pt x="123" y="44"/>
                        </a:lnTo>
                        <a:lnTo>
                          <a:pt x="129" y="51"/>
                        </a:lnTo>
                        <a:lnTo>
                          <a:pt x="135" y="58"/>
                        </a:lnTo>
                        <a:lnTo>
                          <a:pt x="139" y="64"/>
                        </a:lnTo>
                        <a:lnTo>
                          <a:pt x="146" y="69"/>
                        </a:lnTo>
                        <a:lnTo>
                          <a:pt x="153" y="72"/>
                        </a:lnTo>
                        <a:lnTo>
                          <a:pt x="159" y="76"/>
                        </a:lnTo>
                        <a:lnTo>
                          <a:pt x="165" y="79"/>
                        </a:lnTo>
                        <a:lnTo>
                          <a:pt x="175" y="81"/>
                        </a:lnTo>
                        <a:lnTo>
                          <a:pt x="181" y="83"/>
                        </a:lnTo>
                        <a:lnTo>
                          <a:pt x="189" y="85"/>
                        </a:lnTo>
                        <a:lnTo>
                          <a:pt x="197" y="85"/>
                        </a:lnTo>
                        <a:lnTo>
                          <a:pt x="206" y="82"/>
                        </a:lnTo>
                        <a:lnTo>
                          <a:pt x="215" y="82"/>
                        </a:lnTo>
                        <a:lnTo>
                          <a:pt x="221" y="80"/>
                        </a:lnTo>
                        <a:lnTo>
                          <a:pt x="227" y="78"/>
                        </a:lnTo>
                        <a:lnTo>
                          <a:pt x="235" y="73"/>
                        </a:lnTo>
                        <a:lnTo>
                          <a:pt x="239" y="70"/>
                        </a:lnTo>
                        <a:lnTo>
                          <a:pt x="244" y="6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74885" name="Freeform 133"/>
                  <p:cNvSpPr>
                    <a:spLocks/>
                  </p:cNvSpPr>
                  <p:nvPr/>
                </p:nvSpPr>
                <p:spPr bwMode="auto">
                  <a:xfrm>
                    <a:off x="2359" y="2936"/>
                    <a:ext cx="247" cy="84"/>
                  </a:xfrm>
                  <a:custGeom>
                    <a:avLst/>
                    <a:gdLst>
                      <a:gd name="T0" fmla="*/ 0 w 247"/>
                      <a:gd name="T1" fmla="*/ 15 h 84"/>
                      <a:gd name="T2" fmla="*/ 9 w 247"/>
                      <a:gd name="T3" fmla="*/ 8 h 84"/>
                      <a:gd name="T4" fmla="*/ 20 w 247"/>
                      <a:gd name="T5" fmla="*/ 4 h 84"/>
                      <a:gd name="T6" fmla="*/ 31 w 247"/>
                      <a:gd name="T7" fmla="*/ 1 h 84"/>
                      <a:gd name="T8" fmla="*/ 44 w 247"/>
                      <a:gd name="T9" fmla="*/ 0 h 84"/>
                      <a:gd name="T10" fmla="*/ 57 w 247"/>
                      <a:gd name="T11" fmla="*/ 0 h 84"/>
                      <a:gd name="T12" fmla="*/ 67 w 247"/>
                      <a:gd name="T13" fmla="*/ 2 h 84"/>
                      <a:gd name="T14" fmla="*/ 78 w 247"/>
                      <a:gd name="T15" fmla="*/ 4 h 84"/>
                      <a:gd name="T16" fmla="*/ 85 w 247"/>
                      <a:gd name="T17" fmla="*/ 7 h 84"/>
                      <a:gd name="T18" fmla="*/ 93 w 247"/>
                      <a:gd name="T19" fmla="*/ 12 h 84"/>
                      <a:gd name="T20" fmla="*/ 102 w 247"/>
                      <a:gd name="T21" fmla="*/ 18 h 84"/>
                      <a:gd name="T22" fmla="*/ 108 w 247"/>
                      <a:gd name="T23" fmla="*/ 25 h 84"/>
                      <a:gd name="T24" fmla="*/ 114 w 247"/>
                      <a:gd name="T25" fmla="*/ 31 h 84"/>
                      <a:gd name="T26" fmla="*/ 119 w 247"/>
                      <a:gd name="T27" fmla="*/ 37 h 84"/>
                      <a:gd name="T28" fmla="*/ 124 w 247"/>
                      <a:gd name="T29" fmla="*/ 42 h 84"/>
                      <a:gd name="T30" fmla="*/ 130 w 247"/>
                      <a:gd name="T31" fmla="*/ 50 h 84"/>
                      <a:gd name="T32" fmla="*/ 134 w 247"/>
                      <a:gd name="T33" fmla="*/ 56 h 84"/>
                      <a:gd name="T34" fmla="*/ 140 w 247"/>
                      <a:gd name="T35" fmla="*/ 62 h 84"/>
                      <a:gd name="T36" fmla="*/ 147 w 247"/>
                      <a:gd name="T37" fmla="*/ 66 h 84"/>
                      <a:gd name="T38" fmla="*/ 154 w 247"/>
                      <a:gd name="T39" fmla="*/ 70 h 84"/>
                      <a:gd name="T40" fmla="*/ 160 w 247"/>
                      <a:gd name="T41" fmla="*/ 74 h 84"/>
                      <a:gd name="T42" fmla="*/ 167 w 247"/>
                      <a:gd name="T43" fmla="*/ 77 h 84"/>
                      <a:gd name="T44" fmla="*/ 176 w 247"/>
                      <a:gd name="T45" fmla="*/ 79 h 84"/>
                      <a:gd name="T46" fmla="*/ 182 w 247"/>
                      <a:gd name="T47" fmla="*/ 80 h 84"/>
                      <a:gd name="T48" fmla="*/ 190 w 247"/>
                      <a:gd name="T49" fmla="*/ 83 h 84"/>
                      <a:gd name="T50" fmla="*/ 198 w 247"/>
                      <a:gd name="T51" fmla="*/ 81 h 84"/>
                      <a:gd name="T52" fmla="*/ 208 w 247"/>
                      <a:gd name="T53" fmla="*/ 80 h 84"/>
                      <a:gd name="T54" fmla="*/ 216 w 247"/>
                      <a:gd name="T55" fmla="*/ 80 h 84"/>
                      <a:gd name="T56" fmla="*/ 223 w 247"/>
                      <a:gd name="T57" fmla="*/ 78 h 84"/>
                      <a:gd name="T58" fmla="*/ 229 w 247"/>
                      <a:gd name="T59" fmla="*/ 76 h 84"/>
                      <a:gd name="T60" fmla="*/ 236 w 247"/>
                      <a:gd name="T61" fmla="*/ 72 h 84"/>
                      <a:gd name="T62" fmla="*/ 241 w 247"/>
                      <a:gd name="T63" fmla="*/ 68 h 84"/>
                      <a:gd name="T64" fmla="*/ 246 w 247"/>
                      <a:gd name="T65" fmla="*/ 66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7" h="84">
                        <a:moveTo>
                          <a:pt x="0" y="15"/>
                        </a:moveTo>
                        <a:lnTo>
                          <a:pt x="9" y="8"/>
                        </a:lnTo>
                        <a:lnTo>
                          <a:pt x="20" y="4"/>
                        </a:lnTo>
                        <a:lnTo>
                          <a:pt x="31" y="1"/>
                        </a:lnTo>
                        <a:lnTo>
                          <a:pt x="44" y="0"/>
                        </a:lnTo>
                        <a:lnTo>
                          <a:pt x="57" y="0"/>
                        </a:lnTo>
                        <a:lnTo>
                          <a:pt x="67" y="2"/>
                        </a:lnTo>
                        <a:lnTo>
                          <a:pt x="78" y="4"/>
                        </a:lnTo>
                        <a:lnTo>
                          <a:pt x="85" y="7"/>
                        </a:lnTo>
                        <a:lnTo>
                          <a:pt x="93" y="12"/>
                        </a:lnTo>
                        <a:lnTo>
                          <a:pt x="102" y="18"/>
                        </a:lnTo>
                        <a:lnTo>
                          <a:pt x="108" y="25"/>
                        </a:lnTo>
                        <a:lnTo>
                          <a:pt x="114" y="31"/>
                        </a:lnTo>
                        <a:lnTo>
                          <a:pt x="119" y="37"/>
                        </a:lnTo>
                        <a:lnTo>
                          <a:pt x="124" y="42"/>
                        </a:lnTo>
                        <a:lnTo>
                          <a:pt x="130" y="50"/>
                        </a:lnTo>
                        <a:lnTo>
                          <a:pt x="134" y="56"/>
                        </a:lnTo>
                        <a:lnTo>
                          <a:pt x="140" y="62"/>
                        </a:lnTo>
                        <a:lnTo>
                          <a:pt x="147" y="66"/>
                        </a:lnTo>
                        <a:lnTo>
                          <a:pt x="154" y="70"/>
                        </a:lnTo>
                        <a:lnTo>
                          <a:pt x="160" y="74"/>
                        </a:lnTo>
                        <a:lnTo>
                          <a:pt x="167" y="77"/>
                        </a:lnTo>
                        <a:lnTo>
                          <a:pt x="176" y="79"/>
                        </a:lnTo>
                        <a:lnTo>
                          <a:pt x="182" y="80"/>
                        </a:lnTo>
                        <a:lnTo>
                          <a:pt x="190" y="83"/>
                        </a:lnTo>
                        <a:lnTo>
                          <a:pt x="198" y="81"/>
                        </a:lnTo>
                        <a:lnTo>
                          <a:pt x="208" y="80"/>
                        </a:lnTo>
                        <a:lnTo>
                          <a:pt x="216" y="80"/>
                        </a:lnTo>
                        <a:lnTo>
                          <a:pt x="223" y="78"/>
                        </a:lnTo>
                        <a:lnTo>
                          <a:pt x="229" y="76"/>
                        </a:lnTo>
                        <a:lnTo>
                          <a:pt x="236" y="72"/>
                        </a:lnTo>
                        <a:lnTo>
                          <a:pt x="241" y="68"/>
                        </a:lnTo>
                        <a:lnTo>
                          <a:pt x="246" y="66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74886" name="Group 134"/>
                <p:cNvGrpSpPr>
                  <a:grpSpLocks/>
                </p:cNvGrpSpPr>
                <p:nvPr/>
              </p:nvGrpSpPr>
              <p:grpSpPr bwMode="auto">
                <a:xfrm>
                  <a:off x="561" y="2936"/>
                  <a:ext cx="572" cy="86"/>
                  <a:chOff x="561" y="2936"/>
                  <a:chExt cx="572" cy="86"/>
                </a:xfrm>
              </p:grpSpPr>
              <p:sp>
                <p:nvSpPr>
                  <p:cNvPr id="74887" name="Freeform 135"/>
                  <p:cNvSpPr>
                    <a:spLocks/>
                  </p:cNvSpPr>
                  <p:nvPr/>
                </p:nvSpPr>
                <p:spPr bwMode="auto">
                  <a:xfrm>
                    <a:off x="561" y="2936"/>
                    <a:ext cx="245" cy="84"/>
                  </a:xfrm>
                  <a:custGeom>
                    <a:avLst/>
                    <a:gdLst>
                      <a:gd name="T0" fmla="*/ 0 w 245"/>
                      <a:gd name="T1" fmla="*/ 16 h 84"/>
                      <a:gd name="T2" fmla="*/ 9 w 245"/>
                      <a:gd name="T3" fmla="*/ 9 h 84"/>
                      <a:gd name="T4" fmla="*/ 20 w 245"/>
                      <a:gd name="T5" fmla="*/ 4 h 84"/>
                      <a:gd name="T6" fmla="*/ 31 w 245"/>
                      <a:gd name="T7" fmla="*/ 2 h 84"/>
                      <a:gd name="T8" fmla="*/ 45 w 245"/>
                      <a:gd name="T9" fmla="*/ 0 h 84"/>
                      <a:gd name="T10" fmla="*/ 58 w 245"/>
                      <a:gd name="T11" fmla="*/ 0 h 84"/>
                      <a:gd name="T12" fmla="*/ 66 w 245"/>
                      <a:gd name="T13" fmla="*/ 2 h 84"/>
                      <a:gd name="T14" fmla="*/ 76 w 245"/>
                      <a:gd name="T15" fmla="*/ 4 h 84"/>
                      <a:gd name="T16" fmla="*/ 85 w 245"/>
                      <a:gd name="T17" fmla="*/ 8 h 84"/>
                      <a:gd name="T18" fmla="*/ 92 w 245"/>
                      <a:gd name="T19" fmla="*/ 12 h 84"/>
                      <a:gd name="T20" fmla="*/ 101 w 245"/>
                      <a:gd name="T21" fmla="*/ 18 h 84"/>
                      <a:gd name="T22" fmla="*/ 107 w 245"/>
                      <a:gd name="T23" fmla="*/ 25 h 84"/>
                      <a:gd name="T24" fmla="*/ 113 w 245"/>
                      <a:gd name="T25" fmla="*/ 31 h 84"/>
                      <a:gd name="T26" fmla="*/ 119 w 245"/>
                      <a:gd name="T27" fmla="*/ 38 h 84"/>
                      <a:gd name="T28" fmla="*/ 123 w 245"/>
                      <a:gd name="T29" fmla="*/ 43 h 84"/>
                      <a:gd name="T30" fmla="*/ 129 w 245"/>
                      <a:gd name="T31" fmla="*/ 50 h 84"/>
                      <a:gd name="T32" fmla="*/ 135 w 245"/>
                      <a:gd name="T33" fmla="*/ 56 h 84"/>
                      <a:gd name="T34" fmla="*/ 139 w 245"/>
                      <a:gd name="T35" fmla="*/ 62 h 84"/>
                      <a:gd name="T36" fmla="*/ 146 w 245"/>
                      <a:gd name="T37" fmla="*/ 67 h 84"/>
                      <a:gd name="T38" fmla="*/ 153 w 245"/>
                      <a:gd name="T39" fmla="*/ 70 h 84"/>
                      <a:gd name="T40" fmla="*/ 159 w 245"/>
                      <a:gd name="T41" fmla="*/ 74 h 84"/>
                      <a:gd name="T42" fmla="*/ 165 w 245"/>
                      <a:gd name="T43" fmla="*/ 77 h 84"/>
                      <a:gd name="T44" fmla="*/ 175 w 245"/>
                      <a:gd name="T45" fmla="*/ 79 h 84"/>
                      <a:gd name="T46" fmla="*/ 181 w 245"/>
                      <a:gd name="T47" fmla="*/ 81 h 84"/>
                      <a:gd name="T48" fmla="*/ 189 w 245"/>
                      <a:gd name="T49" fmla="*/ 83 h 84"/>
                      <a:gd name="T50" fmla="*/ 197 w 245"/>
                      <a:gd name="T51" fmla="*/ 83 h 84"/>
                      <a:gd name="T52" fmla="*/ 206 w 245"/>
                      <a:gd name="T53" fmla="*/ 80 h 84"/>
                      <a:gd name="T54" fmla="*/ 215 w 245"/>
                      <a:gd name="T55" fmla="*/ 80 h 84"/>
                      <a:gd name="T56" fmla="*/ 221 w 245"/>
                      <a:gd name="T57" fmla="*/ 78 h 84"/>
                      <a:gd name="T58" fmla="*/ 227 w 245"/>
                      <a:gd name="T59" fmla="*/ 76 h 84"/>
                      <a:gd name="T60" fmla="*/ 235 w 245"/>
                      <a:gd name="T61" fmla="*/ 73 h 84"/>
                      <a:gd name="T62" fmla="*/ 239 w 245"/>
                      <a:gd name="T63" fmla="*/ 69 h 84"/>
                      <a:gd name="T64" fmla="*/ 244 w 245"/>
                      <a:gd name="T65" fmla="*/ 67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5" h="84">
                        <a:moveTo>
                          <a:pt x="0" y="16"/>
                        </a:moveTo>
                        <a:lnTo>
                          <a:pt x="9" y="9"/>
                        </a:lnTo>
                        <a:lnTo>
                          <a:pt x="20" y="4"/>
                        </a:lnTo>
                        <a:lnTo>
                          <a:pt x="31" y="2"/>
                        </a:lnTo>
                        <a:lnTo>
                          <a:pt x="45" y="0"/>
                        </a:lnTo>
                        <a:lnTo>
                          <a:pt x="58" y="0"/>
                        </a:lnTo>
                        <a:lnTo>
                          <a:pt x="66" y="2"/>
                        </a:lnTo>
                        <a:lnTo>
                          <a:pt x="76" y="4"/>
                        </a:lnTo>
                        <a:lnTo>
                          <a:pt x="85" y="8"/>
                        </a:lnTo>
                        <a:lnTo>
                          <a:pt x="92" y="12"/>
                        </a:lnTo>
                        <a:lnTo>
                          <a:pt x="101" y="18"/>
                        </a:lnTo>
                        <a:lnTo>
                          <a:pt x="107" y="25"/>
                        </a:lnTo>
                        <a:lnTo>
                          <a:pt x="113" y="31"/>
                        </a:lnTo>
                        <a:lnTo>
                          <a:pt x="119" y="38"/>
                        </a:lnTo>
                        <a:lnTo>
                          <a:pt x="123" y="43"/>
                        </a:lnTo>
                        <a:lnTo>
                          <a:pt x="129" y="50"/>
                        </a:lnTo>
                        <a:lnTo>
                          <a:pt x="135" y="56"/>
                        </a:lnTo>
                        <a:lnTo>
                          <a:pt x="139" y="62"/>
                        </a:lnTo>
                        <a:lnTo>
                          <a:pt x="146" y="67"/>
                        </a:lnTo>
                        <a:lnTo>
                          <a:pt x="153" y="70"/>
                        </a:lnTo>
                        <a:lnTo>
                          <a:pt x="159" y="74"/>
                        </a:lnTo>
                        <a:lnTo>
                          <a:pt x="165" y="77"/>
                        </a:lnTo>
                        <a:lnTo>
                          <a:pt x="175" y="79"/>
                        </a:lnTo>
                        <a:lnTo>
                          <a:pt x="181" y="81"/>
                        </a:lnTo>
                        <a:lnTo>
                          <a:pt x="189" y="83"/>
                        </a:lnTo>
                        <a:lnTo>
                          <a:pt x="197" y="83"/>
                        </a:lnTo>
                        <a:lnTo>
                          <a:pt x="206" y="80"/>
                        </a:lnTo>
                        <a:lnTo>
                          <a:pt x="215" y="80"/>
                        </a:lnTo>
                        <a:lnTo>
                          <a:pt x="221" y="78"/>
                        </a:lnTo>
                        <a:lnTo>
                          <a:pt x="227" y="76"/>
                        </a:lnTo>
                        <a:lnTo>
                          <a:pt x="235" y="73"/>
                        </a:lnTo>
                        <a:lnTo>
                          <a:pt x="239" y="69"/>
                        </a:lnTo>
                        <a:lnTo>
                          <a:pt x="244" y="67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74888" name="Freeform 136"/>
                  <p:cNvSpPr>
                    <a:spLocks/>
                  </p:cNvSpPr>
                  <p:nvPr/>
                </p:nvSpPr>
                <p:spPr bwMode="auto">
                  <a:xfrm>
                    <a:off x="726" y="2936"/>
                    <a:ext cx="245" cy="86"/>
                  </a:xfrm>
                  <a:custGeom>
                    <a:avLst/>
                    <a:gdLst>
                      <a:gd name="T0" fmla="*/ 0 w 245"/>
                      <a:gd name="T1" fmla="*/ 16 h 86"/>
                      <a:gd name="T2" fmla="*/ 9 w 245"/>
                      <a:gd name="T3" fmla="*/ 9 h 86"/>
                      <a:gd name="T4" fmla="*/ 20 w 245"/>
                      <a:gd name="T5" fmla="*/ 5 h 86"/>
                      <a:gd name="T6" fmla="*/ 31 w 245"/>
                      <a:gd name="T7" fmla="*/ 2 h 86"/>
                      <a:gd name="T8" fmla="*/ 44 w 245"/>
                      <a:gd name="T9" fmla="*/ 0 h 86"/>
                      <a:gd name="T10" fmla="*/ 57 w 245"/>
                      <a:gd name="T11" fmla="*/ 0 h 86"/>
                      <a:gd name="T12" fmla="*/ 67 w 245"/>
                      <a:gd name="T13" fmla="*/ 2 h 86"/>
                      <a:gd name="T14" fmla="*/ 76 w 245"/>
                      <a:gd name="T15" fmla="*/ 5 h 86"/>
                      <a:gd name="T16" fmla="*/ 84 w 245"/>
                      <a:gd name="T17" fmla="*/ 8 h 86"/>
                      <a:gd name="T18" fmla="*/ 91 w 245"/>
                      <a:gd name="T19" fmla="*/ 13 h 86"/>
                      <a:gd name="T20" fmla="*/ 101 w 245"/>
                      <a:gd name="T21" fmla="*/ 18 h 86"/>
                      <a:gd name="T22" fmla="*/ 108 w 245"/>
                      <a:gd name="T23" fmla="*/ 25 h 86"/>
                      <a:gd name="T24" fmla="*/ 114 w 245"/>
                      <a:gd name="T25" fmla="*/ 32 h 86"/>
                      <a:gd name="T26" fmla="*/ 119 w 245"/>
                      <a:gd name="T27" fmla="*/ 38 h 86"/>
                      <a:gd name="T28" fmla="*/ 123 w 245"/>
                      <a:gd name="T29" fmla="*/ 44 h 86"/>
                      <a:gd name="T30" fmla="*/ 128 w 245"/>
                      <a:gd name="T31" fmla="*/ 51 h 86"/>
                      <a:gd name="T32" fmla="*/ 134 w 245"/>
                      <a:gd name="T33" fmla="*/ 58 h 86"/>
                      <a:gd name="T34" fmla="*/ 140 w 245"/>
                      <a:gd name="T35" fmla="*/ 64 h 86"/>
                      <a:gd name="T36" fmla="*/ 146 w 245"/>
                      <a:gd name="T37" fmla="*/ 69 h 86"/>
                      <a:gd name="T38" fmla="*/ 153 w 245"/>
                      <a:gd name="T39" fmla="*/ 72 h 86"/>
                      <a:gd name="T40" fmla="*/ 160 w 245"/>
                      <a:gd name="T41" fmla="*/ 76 h 86"/>
                      <a:gd name="T42" fmla="*/ 166 w 245"/>
                      <a:gd name="T43" fmla="*/ 79 h 86"/>
                      <a:gd name="T44" fmla="*/ 174 w 245"/>
                      <a:gd name="T45" fmla="*/ 81 h 86"/>
                      <a:gd name="T46" fmla="*/ 181 w 245"/>
                      <a:gd name="T47" fmla="*/ 83 h 86"/>
                      <a:gd name="T48" fmla="*/ 189 w 245"/>
                      <a:gd name="T49" fmla="*/ 85 h 86"/>
                      <a:gd name="T50" fmla="*/ 198 w 245"/>
                      <a:gd name="T51" fmla="*/ 85 h 86"/>
                      <a:gd name="T52" fmla="*/ 206 w 245"/>
                      <a:gd name="T53" fmla="*/ 82 h 86"/>
                      <a:gd name="T54" fmla="*/ 215 w 245"/>
                      <a:gd name="T55" fmla="*/ 82 h 86"/>
                      <a:gd name="T56" fmla="*/ 221 w 245"/>
                      <a:gd name="T57" fmla="*/ 80 h 86"/>
                      <a:gd name="T58" fmla="*/ 227 w 245"/>
                      <a:gd name="T59" fmla="*/ 78 h 86"/>
                      <a:gd name="T60" fmla="*/ 234 w 245"/>
                      <a:gd name="T61" fmla="*/ 73 h 86"/>
                      <a:gd name="T62" fmla="*/ 239 w 245"/>
                      <a:gd name="T63" fmla="*/ 70 h 86"/>
                      <a:gd name="T64" fmla="*/ 244 w 245"/>
                      <a:gd name="T65" fmla="*/ 68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5" h="86">
                        <a:moveTo>
                          <a:pt x="0" y="16"/>
                        </a:moveTo>
                        <a:lnTo>
                          <a:pt x="9" y="9"/>
                        </a:lnTo>
                        <a:lnTo>
                          <a:pt x="20" y="5"/>
                        </a:lnTo>
                        <a:lnTo>
                          <a:pt x="31" y="2"/>
                        </a:lnTo>
                        <a:lnTo>
                          <a:pt x="44" y="0"/>
                        </a:lnTo>
                        <a:lnTo>
                          <a:pt x="57" y="0"/>
                        </a:lnTo>
                        <a:lnTo>
                          <a:pt x="67" y="2"/>
                        </a:lnTo>
                        <a:lnTo>
                          <a:pt x="76" y="5"/>
                        </a:lnTo>
                        <a:lnTo>
                          <a:pt x="84" y="8"/>
                        </a:lnTo>
                        <a:lnTo>
                          <a:pt x="91" y="13"/>
                        </a:lnTo>
                        <a:lnTo>
                          <a:pt x="101" y="18"/>
                        </a:lnTo>
                        <a:lnTo>
                          <a:pt x="108" y="25"/>
                        </a:lnTo>
                        <a:lnTo>
                          <a:pt x="114" y="32"/>
                        </a:lnTo>
                        <a:lnTo>
                          <a:pt x="119" y="38"/>
                        </a:lnTo>
                        <a:lnTo>
                          <a:pt x="123" y="44"/>
                        </a:lnTo>
                        <a:lnTo>
                          <a:pt x="128" y="51"/>
                        </a:lnTo>
                        <a:lnTo>
                          <a:pt x="134" y="58"/>
                        </a:lnTo>
                        <a:lnTo>
                          <a:pt x="140" y="64"/>
                        </a:lnTo>
                        <a:lnTo>
                          <a:pt x="146" y="69"/>
                        </a:lnTo>
                        <a:lnTo>
                          <a:pt x="153" y="72"/>
                        </a:lnTo>
                        <a:lnTo>
                          <a:pt x="160" y="76"/>
                        </a:lnTo>
                        <a:lnTo>
                          <a:pt x="166" y="79"/>
                        </a:lnTo>
                        <a:lnTo>
                          <a:pt x="174" y="81"/>
                        </a:lnTo>
                        <a:lnTo>
                          <a:pt x="181" y="83"/>
                        </a:lnTo>
                        <a:lnTo>
                          <a:pt x="189" y="85"/>
                        </a:lnTo>
                        <a:lnTo>
                          <a:pt x="198" y="85"/>
                        </a:lnTo>
                        <a:lnTo>
                          <a:pt x="206" y="82"/>
                        </a:lnTo>
                        <a:lnTo>
                          <a:pt x="215" y="82"/>
                        </a:lnTo>
                        <a:lnTo>
                          <a:pt x="221" y="80"/>
                        </a:lnTo>
                        <a:lnTo>
                          <a:pt x="227" y="78"/>
                        </a:lnTo>
                        <a:lnTo>
                          <a:pt x="234" y="73"/>
                        </a:lnTo>
                        <a:lnTo>
                          <a:pt x="239" y="70"/>
                        </a:lnTo>
                        <a:lnTo>
                          <a:pt x="244" y="6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74889" name="Freeform 137"/>
                  <p:cNvSpPr>
                    <a:spLocks/>
                  </p:cNvSpPr>
                  <p:nvPr/>
                </p:nvSpPr>
                <p:spPr bwMode="auto">
                  <a:xfrm>
                    <a:off x="889" y="2936"/>
                    <a:ext cx="244" cy="84"/>
                  </a:xfrm>
                  <a:custGeom>
                    <a:avLst/>
                    <a:gdLst>
                      <a:gd name="T0" fmla="*/ 0 w 244"/>
                      <a:gd name="T1" fmla="*/ 15 h 84"/>
                      <a:gd name="T2" fmla="*/ 9 w 244"/>
                      <a:gd name="T3" fmla="*/ 8 h 84"/>
                      <a:gd name="T4" fmla="*/ 20 w 244"/>
                      <a:gd name="T5" fmla="*/ 4 h 84"/>
                      <a:gd name="T6" fmla="*/ 31 w 244"/>
                      <a:gd name="T7" fmla="*/ 1 h 84"/>
                      <a:gd name="T8" fmla="*/ 43 w 244"/>
                      <a:gd name="T9" fmla="*/ 0 h 84"/>
                      <a:gd name="T10" fmla="*/ 57 w 244"/>
                      <a:gd name="T11" fmla="*/ 0 h 84"/>
                      <a:gd name="T12" fmla="*/ 66 w 244"/>
                      <a:gd name="T13" fmla="*/ 2 h 84"/>
                      <a:gd name="T14" fmla="*/ 76 w 244"/>
                      <a:gd name="T15" fmla="*/ 4 h 84"/>
                      <a:gd name="T16" fmla="*/ 84 w 244"/>
                      <a:gd name="T17" fmla="*/ 7 h 84"/>
                      <a:gd name="T18" fmla="*/ 92 w 244"/>
                      <a:gd name="T19" fmla="*/ 12 h 84"/>
                      <a:gd name="T20" fmla="*/ 101 w 244"/>
                      <a:gd name="T21" fmla="*/ 18 h 84"/>
                      <a:gd name="T22" fmla="*/ 107 w 244"/>
                      <a:gd name="T23" fmla="*/ 25 h 84"/>
                      <a:gd name="T24" fmla="*/ 113 w 244"/>
                      <a:gd name="T25" fmla="*/ 31 h 84"/>
                      <a:gd name="T26" fmla="*/ 117 w 244"/>
                      <a:gd name="T27" fmla="*/ 37 h 84"/>
                      <a:gd name="T28" fmla="*/ 122 w 244"/>
                      <a:gd name="T29" fmla="*/ 42 h 84"/>
                      <a:gd name="T30" fmla="*/ 128 w 244"/>
                      <a:gd name="T31" fmla="*/ 50 h 84"/>
                      <a:gd name="T32" fmla="*/ 133 w 244"/>
                      <a:gd name="T33" fmla="*/ 56 h 84"/>
                      <a:gd name="T34" fmla="*/ 139 w 244"/>
                      <a:gd name="T35" fmla="*/ 62 h 84"/>
                      <a:gd name="T36" fmla="*/ 145 w 244"/>
                      <a:gd name="T37" fmla="*/ 66 h 84"/>
                      <a:gd name="T38" fmla="*/ 153 w 244"/>
                      <a:gd name="T39" fmla="*/ 70 h 84"/>
                      <a:gd name="T40" fmla="*/ 159 w 244"/>
                      <a:gd name="T41" fmla="*/ 74 h 84"/>
                      <a:gd name="T42" fmla="*/ 165 w 244"/>
                      <a:gd name="T43" fmla="*/ 77 h 84"/>
                      <a:gd name="T44" fmla="*/ 174 w 244"/>
                      <a:gd name="T45" fmla="*/ 79 h 84"/>
                      <a:gd name="T46" fmla="*/ 180 w 244"/>
                      <a:gd name="T47" fmla="*/ 80 h 84"/>
                      <a:gd name="T48" fmla="*/ 188 w 244"/>
                      <a:gd name="T49" fmla="*/ 83 h 84"/>
                      <a:gd name="T50" fmla="*/ 196 w 244"/>
                      <a:gd name="T51" fmla="*/ 81 h 84"/>
                      <a:gd name="T52" fmla="*/ 205 w 244"/>
                      <a:gd name="T53" fmla="*/ 80 h 84"/>
                      <a:gd name="T54" fmla="*/ 214 w 244"/>
                      <a:gd name="T55" fmla="*/ 80 h 84"/>
                      <a:gd name="T56" fmla="*/ 220 w 244"/>
                      <a:gd name="T57" fmla="*/ 78 h 84"/>
                      <a:gd name="T58" fmla="*/ 226 w 244"/>
                      <a:gd name="T59" fmla="*/ 76 h 84"/>
                      <a:gd name="T60" fmla="*/ 233 w 244"/>
                      <a:gd name="T61" fmla="*/ 72 h 84"/>
                      <a:gd name="T62" fmla="*/ 238 w 244"/>
                      <a:gd name="T63" fmla="*/ 68 h 84"/>
                      <a:gd name="T64" fmla="*/ 243 w 244"/>
                      <a:gd name="T65" fmla="*/ 66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4" h="84">
                        <a:moveTo>
                          <a:pt x="0" y="15"/>
                        </a:moveTo>
                        <a:lnTo>
                          <a:pt x="9" y="8"/>
                        </a:lnTo>
                        <a:lnTo>
                          <a:pt x="20" y="4"/>
                        </a:lnTo>
                        <a:lnTo>
                          <a:pt x="31" y="1"/>
                        </a:lnTo>
                        <a:lnTo>
                          <a:pt x="43" y="0"/>
                        </a:lnTo>
                        <a:lnTo>
                          <a:pt x="57" y="0"/>
                        </a:lnTo>
                        <a:lnTo>
                          <a:pt x="66" y="2"/>
                        </a:lnTo>
                        <a:lnTo>
                          <a:pt x="76" y="4"/>
                        </a:lnTo>
                        <a:lnTo>
                          <a:pt x="84" y="7"/>
                        </a:lnTo>
                        <a:lnTo>
                          <a:pt x="92" y="12"/>
                        </a:lnTo>
                        <a:lnTo>
                          <a:pt x="101" y="18"/>
                        </a:lnTo>
                        <a:lnTo>
                          <a:pt x="107" y="25"/>
                        </a:lnTo>
                        <a:lnTo>
                          <a:pt x="113" y="31"/>
                        </a:lnTo>
                        <a:lnTo>
                          <a:pt x="117" y="37"/>
                        </a:lnTo>
                        <a:lnTo>
                          <a:pt x="122" y="42"/>
                        </a:lnTo>
                        <a:lnTo>
                          <a:pt x="128" y="50"/>
                        </a:lnTo>
                        <a:lnTo>
                          <a:pt x="133" y="56"/>
                        </a:lnTo>
                        <a:lnTo>
                          <a:pt x="139" y="62"/>
                        </a:lnTo>
                        <a:lnTo>
                          <a:pt x="145" y="66"/>
                        </a:lnTo>
                        <a:lnTo>
                          <a:pt x="153" y="70"/>
                        </a:lnTo>
                        <a:lnTo>
                          <a:pt x="159" y="74"/>
                        </a:lnTo>
                        <a:lnTo>
                          <a:pt x="165" y="77"/>
                        </a:lnTo>
                        <a:lnTo>
                          <a:pt x="174" y="79"/>
                        </a:lnTo>
                        <a:lnTo>
                          <a:pt x="180" y="80"/>
                        </a:lnTo>
                        <a:lnTo>
                          <a:pt x="188" y="83"/>
                        </a:lnTo>
                        <a:lnTo>
                          <a:pt x="196" y="81"/>
                        </a:lnTo>
                        <a:lnTo>
                          <a:pt x="205" y="80"/>
                        </a:lnTo>
                        <a:lnTo>
                          <a:pt x="214" y="80"/>
                        </a:lnTo>
                        <a:lnTo>
                          <a:pt x="220" y="78"/>
                        </a:lnTo>
                        <a:lnTo>
                          <a:pt x="226" y="76"/>
                        </a:lnTo>
                        <a:lnTo>
                          <a:pt x="233" y="72"/>
                        </a:lnTo>
                        <a:lnTo>
                          <a:pt x="238" y="68"/>
                        </a:lnTo>
                        <a:lnTo>
                          <a:pt x="243" y="66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74890" name="Group 138"/>
                <p:cNvGrpSpPr>
                  <a:grpSpLocks/>
                </p:cNvGrpSpPr>
                <p:nvPr/>
              </p:nvGrpSpPr>
              <p:grpSpPr bwMode="auto">
                <a:xfrm>
                  <a:off x="1050" y="2936"/>
                  <a:ext cx="573" cy="86"/>
                  <a:chOff x="1050" y="2936"/>
                  <a:chExt cx="573" cy="86"/>
                </a:xfrm>
              </p:grpSpPr>
              <p:sp>
                <p:nvSpPr>
                  <p:cNvPr id="74891" name="Freeform 139"/>
                  <p:cNvSpPr>
                    <a:spLocks/>
                  </p:cNvSpPr>
                  <p:nvPr/>
                </p:nvSpPr>
                <p:spPr bwMode="auto">
                  <a:xfrm>
                    <a:off x="1050" y="2936"/>
                    <a:ext cx="244" cy="84"/>
                  </a:xfrm>
                  <a:custGeom>
                    <a:avLst/>
                    <a:gdLst>
                      <a:gd name="T0" fmla="*/ 0 w 244"/>
                      <a:gd name="T1" fmla="*/ 16 h 84"/>
                      <a:gd name="T2" fmla="*/ 9 w 244"/>
                      <a:gd name="T3" fmla="*/ 9 h 84"/>
                      <a:gd name="T4" fmla="*/ 20 w 244"/>
                      <a:gd name="T5" fmla="*/ 4 h 84"/>
                      <a:gd name="T6" fmla="*/ 32 w 244"/>
                      <a:gd name="T7" fmla="*/ 2 h 84"/>
                      <a:gd name="T8" fmla="*/ 43 w 244"/>
                      <a:gd name="T9" fmla="*/ 0 h 84"/>
                      <a:gd name="T10" fmla="*/ 56 w 244"/>
                      <a:gd name="T11" fmla="*/ 0 h 84"/>
                      <a:gd name="T12" fmla="*/ 66 w 244"/>
                      <a:gd name="T13" fmla="*/ 2 h 84"/>
                      <a:gd name="T14" fmla="*/ 77 w 244"/>
                      <a:gd name="T15" fmla="*/ 4 h 84"/>
                      <a:gd name="T16" fmla="*/ 84 w 244"/>
                      <a:gd name="T17" fmla="*/ 8 h 84"/>
                      <a:gd name="T18" fmla="*/ 92 w 244"/>
                      <a:gd name="T19" fmla="*/ 12 h 84"/>
                      <a:gd name="T20" fmla="*/ 101 w 244"/>
                      <a:gd name="T21" fmla="*/ 18 h 84"/>
                      <a:gd name="T22" fmla="*/ 107 w 244"/>
                      <a:gd name="T23" fmla="*/ 25 h 84"/>
                      <a:gd name="T24" fmla="*/ 113 w 244"/>
                      <a:gd name="T25" fmla="*/ 31 h 84"/>
                      <a:gd name="T26" fmla="*/ 118 w 244"/>
                      <a:gd name="T27" fmla="*/ 38 h 84"/>
                      <a:gd name="T28" fmla="*/ 123 w 244"/>
                      <a:gd name="T29" fmla="*/ 43 h 84"/>
                      <a:gd name="T30" fmla="*/ 128 w 244"/>
                      <a:gd name="T31" fmla="*/ 50 h 84"/>
                      <a:gd name="T32" fmla="*/ 133 w 244"/>
                      <a:gd name="T33" fmla="*/ 56 h 84"/>
                      <a:gd name="T34" fmla="*/ 139 w 244"/>
                      <a:gd name="T35" fmla="*/ 62 h 84"/>
                      <a:gd name="T36" fmla="*/ 145 w 244"/>
                      <a:gd name="T37" fmla="*/ 67 h 84"/>
                      <a:gd name="T38" fmla="*/ 152 w 244"/>
                      <a:gd name="T39" fmla="*/ 70 h 84"/>
                      <a:gd name="T40" fmla="*/ 158 w 244"/>
                      <a:gd name="T41" fmla="*/ 74 h 84"/>
                      <a:gd name="T42" fmla="*/ 165 w 244"/>
                      <a:gd name="T43" fmla="*/ 77 h 84"/>
                      <a:gd name="T44" fmla="*/ 174 w 244"/>
                      <a:gd name="T45" fmla="*/ 79 h 84"/>
                      <a:gd name="T46" fmla="*/ 180 w 244"/>
                      <a:gd name="T47" fmla="*/ 81 h 84"/>
                      <a:gd name="T48" fmla="*/ 188 w 244"/>
                      <a:gd name="T49" fmla="*/ 83 h 84"/>
                      <a:gd name="T50" fmla="*/ 196 w 244"/>
                      <a:gd name="T51" fmla="*/ 83 h 84"/>
                      <a:gd name="T52" fmla="*/ 206 w 244"/>
                      <a:gd name="T53" fmla="*/ 80 h 84"/>
                      <a:gd name="T54" fmla="*/ 214 w 244"/>
                      <a:gd name="T55" fmla="*/ 80 h 84"/>
                      <a:gd name="T56" fmla="*/ 220 w 244"/>
                      <a:gd name="T57" fmla="*/ 78 h 84"/>
                      <a:gd name="T58" fmla="*/ 226 w 244"/>
                      <a:gd name="T59" fmla="*/ 76 h 84"/>
                      <a:gd name="T60" fmla="*/ 234 w 244"/>
                      <a:gd name="T61" fmla="*/ 73 h 84"/>
                      <a:gd name="T62" fmla="*/ 238 w 244"/>
                      <a:gd name="T63" fmla="*/ 69 h 84"/>
                      <a:gd name="T64" fmla="*/ 243 w 244"/>
                      <a:gd name="T65" fmla="*/ 67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4" h="84">
                        <a:moveTo>
                          <a:pt x="0" y="16"/>
                        </a:moveTo>
                        <a:lnTo>
                          <a:pt x="9" y="9"/>
                        </a:lnTo>
                        <a:lnTo>
                          <a:pt x="20" y="4"/>
                        </a:lnTo>
                        <a:lnTo>
                          <a:pt x="32" y="2"/>
                        </a:lnTo>
                        <a:lnTo>
                          <a:pt x="43" y="0"/>
                        </a:lnTo>
                        <a:lnTo>
                          <a:pt x="56" y="0"/>
                        </a:lnTo>
                        <a:lnTo>
                          <a:pt x="66" y="2"/>
                        </a:lnTo>
                        <a:lnTo>
                          <a:pt x="77" y="4"/>
                        </a:lnTo>
                        <a:lnTo>
                          <a:pt x="84" y="8"/>
                        </a:lnTo>
                        <a:lnTo>
                          <a:pt x="92" y="12"/>
                        </a:lnTo>
                        <a:lnTo>
                          <a:pt x="101" y="18"/>
                        </a:lnTo>
                        <a:lnTo>
                          <a:pt x="107" y="25"/>
                        </a:lnTo>
                        <a:lnTo>
                          <a:pt x="113" y="31"/>
                        </a:lnTo>
                        <a:lnTo>
                          <a:pt x="118" y="38"/>
                        </a:lnTo>
                        <a:lnTo>
                          <a:pt x="123" y="43"/>
                        </a:lnTo>
                        <a:lnTo>
                          <a:pt x="128" y="50"/>
                        </a:lnTo>
                        <a:lnTo>
                          <a:pt x="133" y="56"/>
                        </a:lnTo>
                        <a:lnTo>
                          <a:pt x="139" y="62"/>
                        </a:lnTo>
                        <a:lnTo>
                          <a:pt x="145" y="67"/>
                        </a:lnTo>
                        <a:lnTo>
                          <a:pt x="152" y="70"/>
                        </a:lnTo>
                        <a:lnTo>
                          <a:pt x="158" y="74"/>
                        </a:lnTo>
                        <a:lnTo>
                          <a:pt x="165" y="77"/>
                        </a:lnTo>
                        <a:lnTo>
                          <a:pt x="174" y="79"/>
                        </a:lnTo>
                        <a:lnTo>
                          <a:pt x="180" y="81"/>
                        </a:lnTo>
                        <a:lnTo>
                          <a:pt x="188" y="83"/>
                        </a:lnTo>
                        <a:lnTo>
                          <a:pt x="196" y="83"/>
                        </a:lnTo>
                        <a:lnTo>
                          <a:pt x="206" y="80"/>
                        </a:lnTo>
                        <a:lnTo>
                          <a:pt x="214" y="80"/>
                        </a:lnTo>
                        <a:lnTo>
                          <a:pt x="220" y="78"/>
                        </a:lnTo>
                        <a:lnTo>
                          <a:pt x="226" y="76"/>
                        </a:lnTo>
                        <a:lnTo>
                          <a:pt x="234" y="73"/>
                        </a:lnTo>
                        <a:lnTo>
                          <a:pt x="238" y="69"/>
                        </a:lnTo>
                        <a:lnTo>
                          <a:pt x="243" y="67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74892" name="Freeform 140"/>
                  <p:cNvSpPr>
                    <a:spLocks/>
                  </p:cNvSpPr>
                  <p:nvPr/>
                </p:nvSpPr>
                <p:spPr bwMode="auto">
                  <a:xfrm>
                    <a:off x="1216" y="2936"/>
                    <a:ext cx="244" cy="86"/>
                  </a:xfrm>
                  <a:custGeom>
                    <a:avLst/>
                    <a:gdLst>
                      <a:gd name="T0" fmla="*/ 0 w 244"/>
                      <a:gd name="T1" fmla="*/ 16 h 86"/>
                      <a:gd name="T2" fmla="*/ 9 w 244"/>
                      <a:gd name="T3" fmla="*/ 9 h 86"/>
                      <a:gd name="T4" fmla="*/ 20 w 244"/>
                      <a:gd name="T5" fmla="*/ 5 h 86"/>
                      <a:gd name="T6" fmla="*/ 31 w 244"/>
                      <a:gd name="T7" fmla="*/ 2 h 86"/>
                      <a:gd name="T8" fmla="*/ 43 w 244"/>
                      <a:gd name="T9" fmla="*/ 0 h 86"/>
                      <a:gd name="T10" fmla="*/ 57 w 244"/>
                      <a:gd name="T11" fmla="*/ 0 h 86"/>
                      <a:gd name="T12" fmla="*/ 66 w 244"/>
                      <a:gd name="T13" fmla="*/ 2 h 86"/>
                      <a:gd name="T14" fmla="*/ 76 w 244"/>
                      <a:gd name="T15" fmla="*/ 5 h 86"/>
                      <a:gd name="T16" fmla="*/ 84 w 244"/>
                      <a:gd name="T17" fmla="*/ 8 h 86"/>
                      <a:gd name="T18" fmla="*/ 92 w 244"/>
                      <a:gd name="T19" fmla="*/ 13 h 86"/>
                      <a:gd name="T20" fmla="*/ 101 w 244"/>
                      <a:gd name="T21" fmla="*/ 18 h 86"/>
                      <a:gd name="T22" fmla="*/ 107 w 244"/>
                      <a:gd name="T23" fmla="*/ 25 h 86"/>
                      <a:gd name="T24" fmla="*/ 113 w 244"/>
                      <a:gd name="T25" fmla="*/ 32 h 86"/>
                      <a:gd name="T26" fmla="*/ 117 w 244"/>
                      <a:gd name="T27" fmla="*/ 38 h 86"/>
                      <a:gd name="T28" fmla="*/ 122 w 244"/>
                      <a:gd name="T29" fmla="*/ 44 h 86"/>
                      <a:gd name="T30" fmla="*/ 128 w 244"/>
                      <a:gd name="T31" fmla="*/ 51 h 86"/>
                      <a:gd name="T32" fmla="*/ 134 w 244"/>
                      <a:gd name="T33" fmla="*/ 58 h 86"/>
                      <a:gd name="T34" fmla="*/ 139 w 244"/>
                      <a:gd name="T35" fmla="*/ 64 h 86"/>
                      <a:gd name="T36" fmla="*/ 146 w 244"/>
                      <a:gd name="T37" fmla="*/ 69 h 86"/>
                      <a:gd name="T38" fmla="*/ 153 w 244"/>
                      <a:gd name="T39" fmla="*/ 72 h 86"/>
                      <a:gd name="T40" fmla="*/ 159 w 244"/>
                      <a:gd name="T41" fmla="*/ 76 h 86"/>
                      <a:gd name="T42" fmla="*/ 165 w 244"/>
                      <a:gd name="T43" fmla="*/ 79 h 86"/>
                      <a:gd name="T44" fmla="*/ 174 w 244"/>
                      <a:gd name="T45" fmla="*/ 81 h 86"/>
                      <a:gd name="T46" fmla="*/ 180 w 244"/>
                      <a:gd name="T47" fmla="*/ 83 h 86"/>
                      <a:gd name="T48" fmla="*/ 188 w 244"/>
                      <a:gd name="T49" fmla="*/ 85 h 86"/>
                      <a:gd name="T50" fmla="*/ 196 w 244"/>
                      <a:gd name="T51" fmla="*/ 85 h 86"/>
                      <a:gd name="T52" fmla="*/ 205 w 244"/>
                      <a:gd name="T53" fmla="*/ 82 h 86"/>
                      <a:gd name="T54" fmla="*/ 214 w 244"/>
                      <a:gd name="T55" fmla="*/ 82 h 86"/>
                      <a:gd name="T56" fmla="*/ 220 w 244"/>
                      <a:gd name="T57" fmla="*/ 80 h 86"/>
                      <a:gd name="T58" fmla="*/ 226 w 244"/>
                      <a:gd name="T59" fmla="*/ 78 h 86"/>
                      <a:gd name="T60" fmla="*/ 234 w 244"/>
                      <a:gd name="T61" fmla="*/ 73 h 86"/>
                      <a:gd name="T62" fmla="*/ 238 w 244"/>
                      <a:gd name="T63" fmla="*/ 70 h 86"/>
                      <a:gd name="T64" fmla="*/ 243 w 244"/>
                      <a:gd name="T65" fmla="*/ 68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4" h="86">
                        <a:moveTo>
                          <a:pt x="0" y="16"/>
                        </a:moveTo>
                        <a:lnTo>
                          <a:pt x="9" y="9"/>
                        </a:lnTo>
                        <a:lnTo>
                          <a:pt x="20" y="5"/>
                        </a:lnTo>
                        <a:lnTo>
                          <a:pt x="31" y="2"/>
                        </a:lnTo>
                        <a:lnTo>
                          <a:pt x="43" y="0"/>
                        </a:lnTo>
                        <a:lnTo>
                          <a:pt x="57" y="0"/>
                        </a:lnTo>
                        <a:lnTo>
                          <a:pt x="66" y="2"/>
                        </a:lnTo>
                        <a:lnTo>
                          <a:pt x="76" y="5"/>
                        </a:lnTo>
                        <a:lnTo>
                          <a:pt x="84" y="8"/>
                        </a:lnTo>
                        <a:lnTo>
                          <a:pt x="92" y="13"/>
                        </a:lnTo>
                        <a:lnTo>
                          <a:pt x="101" y="18"/>
                        </a:lnTo>
                        <a:lnTo>
                          <a:pt x="107" y="25"/>
                        </a:lnTo>
                        <a:lnTo>
                          <a:pt x="113" y="32"/>
                        </a:lnTo>
                        <a:lnTo>
                          <a:pt x="117" y="38"/>
                        </a:lnTo>
                        <a:lnTo>
                          <a:pt x="122" y="44"/>
                        </a:lnTo>
                        <a:lnTo>
                          <a:pt x="128" y="51"/>
                        </a:lnTo>
                        <a:lnTo>
                          <a:pt x="134" y="58"/>
                        </a:lnTo>
                        <a:lnTo>
                          <a:pt x="139" y="64"/>
                        </a:lnTo>
                        <a:lnTo>
                          <a:pt x="146" y="69"/>
                        </a:lnTo>
                        <a:lnTo>
                          <a:pt x="153" y="72"/>
                        </a:lnTo>
                        <a:lnTo>
                          <a:pt x="159" y="76"/>
                        </a:lnTo>
                        <a:lnTo>
                          <a:pt x="165" y="79"/>
                        </a:lnTo>
                        <a:lnTo>
                          <a:pt x="174" y="81"/>
                        </a:lnTo>
                        <a:lnTo>
                          <a:pt x="180" y="83"/>
                        </a:lnTo>
                        <a:lnTo>
                          <a:pt x="188" y="85"/>
                        </a:lnTo>
                        <a:lnTo>
                          <a:pt x="196" y="85"/>
                        </a:lnTo>
                        <a:lnTo>
                          <a:pt x="205" y="82"/>
                        </a:lnTo>
                        <a:lnTo>
                          <a:pt x="214" y="82"/>
                        </a:lnTo>
                        <a:lnTo>
                          <a:pt x="220" y="80"/>
                        </a:lnTo>
                        <a:lnTo>
                          <a:pt x="226" y="78"/>
                        </a:lnTo>
                        <a:lnTo>
                          <a:pt x="234" y="73"/>
                        </a:lnTo>
                        <a:lnTo>
                          <a:pt x="238" y="70"/>
                        </a:lnTo>
                        <a:lnTo>
                          <a:pt x="243" y="6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74893" name="Freeform 141"/>
                  <p:cNvSpPr>
                    <a:spLocks/>
                  </p:cNvSpPr>
                  <p:nvPr/>
                </p:nvSpPr>
                <p:spPr bwMode="auto">
                  <a:xfrm>
                    <a:off x="1378" y="2936"/>
                    <a:ext cx="245" cy="84"/>
                  </a:xfrm>
                  <a:custGeom>
                    <a:avLst/>
                    <a:gdLst>
                      <a:gd name="T0" fmla="*/ 0 w 245"/>
                      <a:gd name="T1" fmla="*/ 15 h 84"/>
                      <a:gd name="T2" fmla="*/ 9 w 245"/>
                      <a:gd name="T3" fmla="*/ 8 h 84"/>
                      <a:gd name="T4" fmla="*/ 20 w 245"/>
                      <a:gd name="T5" fmla="*/ 4 h 84"/>
                      <a:gd name="T6" fmla="*/ 31 w 245"/>
                      <a:gd name="T7" fmla="*/ 1 h 84"/>
                      <a:gd name="T8" fmla="*/ 44 w 245"/>
                      <a:gd name="T9" fmla="*/ 0 h 84"/>
                      <a:gd name="T10" fmla="*/ 57 w 245"/>
                      <a:gd name="T11" fmla="*/ 0 h 84"/>
                      <a:gd name="T12" fmla="*/ 67 w 245"/>
                      <a:gd name="T13" fmla="*/ 2 h 84"/>
                      <a:gd name="T14" fmla="*/ 76 w 245"/>
                      <a:gd name="T15" fmla="*/ 4 h 84"/>
                      <a:gd name="T16" fmla="*/ 84 w 245"/>
                      <a:gd name="T17" fmla="*/ 7 h 84"/>
                      <a:gd name="T18" fmla="*/ 91 w 245"/>
                      <a:gd name="T19" fmla="*/ 12 h 84"/>
                      <a:gd name="T20" fmla="*/ 101 w 245"/>
                      <a:gd name="T21" fmla="*/ 18 h 84"/>
                      <a:gd name="T22" fmla="*/ 108 w 245"/>
                      <a:gd name="T23" fmla="*/ 25 h 84"/>
                      <a:gd name="T24" fmla="*/ 114 w 245"/>
                      <a:gd name="T25" fmla="*/ 31 h 84"/>
                      <a:gd name="T26" fmla="*/ 119 w 245"/>
                      <a:gd name="T27" fmla="*/ 37 h 84"/>
                      <a:gd name="T28" fmla="*/ 123 w 245"/>
                      <a:gd name="T29" fmla="*/ 42 h 84"/>
                      <a:gd name="T30" fmla="*/ 128 w 245"/>
                      <a:gd name="T31" fmla="*/ 50 h 84"/>
                      <a:gd name="T32" fmla="*/ 134 w 245"/>
                      <a:gd name="T33" fmla="*/ 56 h 84"/>
                      <a:gd name="T34" fmla="*/ 140 w 245"/>
                      <a:gd name="T35" fmla="*/ 62 h 84"/>
                      <a:gd name="T36" fmla="*/ 146 w 245"/>
                      <a:gd name="T37" fmla="*/ 66 h 84"/>
                      <a:gd name="T38" fmla="*/ 153 w 245"/>
                      <a:gd name="T39" fmla="*/ 70 h 84"/>
                      <a:gd name="T40" fmla="*/ 160 w 245"/>
                      <a:gd name="T41" fmla="*/ 74 h 84"/>
                      <a:gd name="T42" fmla="*/ 166 w 245"/>
                      <a:gd name="T43" fmla="*/ 77 h 84"/>
                      <a:gd name="T44" fmla="*/ 175 w 245"/>
                      <a:gd name="T45" fmla="*/ 79 h 84"/>
                      <a:gd name="T46" fmla="*/ 181 w 245"/>
                      <a:gd name="T47" fmla="*/ 80 h 84"/>
                      <a:gd name="T48" fmla="*/ 188 w 245"/>
                      <a:gd name="T49" fmla="*/ 83 h 84"/>
                      <a:gd name="T50" fmla="*/ 196 w 245"/>
                      <a:gd name="T51" fmla="*/ 81 h 84"/>
                      <a:gd name="T52" fmla="*/ 206 w 245"/>
                      <a:gd name="T53" fmla="*/ 80 h 84"/>
                      <a:gd name="T54" fmla="*/ 214 w 245"/>
                      <a:gd name="T55" fmla="*/ 80 h 84"/>
                      <a:gd name="T56" fmla="*/ 221 w 245"/>
                      <a:gd name="T57" fmla="*/ 78 h 84"/>
                      <a:gd name="T58" fmla="*/ 227 w 245"/>
                      <a:gd name="T59" fmla="*/ 76 h 84"/>
                      <a:gd name="T60" fmla="*/ 234 w 245"/>
                      <a:gd name="T61" fmla="*/ 72 h 84"/>
                      <a:gd name="T62" fmla="*/ 239 w 245"/>
                      <a:gd name="T63" fmla="*/ 68 h 84"/>
                      <a:gd name="T64" fmla="*/ 244 w 245"/>
                      <a:gd name="T65" fmla="*/ 66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5" h="84">
                        <a:moveTo>
                          <a:pt x="0" y="15"/>
                        </a:moveTo>
                        <a:lnTo>
                          <a:pt x="9" y="8"/>
                        </a:lnTo>
                        <a:lnTo>
                          <a:pt x="20" y="4"/>
                        </a:lnTo>
                        <a:lnTo>
                          <a:pt x="31" y="1"/>
                        </a:lnTo>
                        <a:lnTo>
                          <a:pt x="44" y="0"/>
                        </a:lnTo>
                        <a:lnTo>
                          <a:pt x="57" y="0"/>
                        </a:lnTo>
                        <a:lnTo>
                          <a:pt x="67" y="2"/>
                        </a:lnTo>
                        <a:lnTo>
                          <a:pt x="76" y="4"/>
                        </a:lnTo>
                        <a:lnTo>
                          <a:pt x="84" y="7"/>
                        </a:lnTo>
                        <a:lnTo>
                          <a:pt x="91" y="12"/>
                        </a:lnTo>
                        <a:lnTo>
                          <a:pt x="101" y="18"/>
                        </a:lnTo>
                        <a:lnTo>
                          <a:pt x="108" y="25"/>
                        </a:lnTo>
                        <a:lnTo>
                          <a:pt x="114" y="31"/>
                        </a:lnTo>
                        <a:lnTo>
                          <a:pt x="119" y="37"/>
                        </a:lnTo>
                        <a:lnTo>
                          <a:pt x="123" y="42"/>
                        </a:lnTo>
                        <a:lnTo>
                          <a:pt x="128" y="50"/>
                        </a:lnTo>
                        <a:lnTo>
                          <a:pt x="134" y="56"/>
                        </a:lnTo>
                        <a:lnTo>
                          <a:pt x="140" y="62"/>
                        </a:lnTo>
                        <a:lnTo>
                          <a:pt x="146" y="66"/>
                        </a:lnTo>
                        <a:lnTo>
                          <a:pt x="153" y="70"/>
                        </a:lnTo>
                        <a:lnTo>
                          <a:pt x="160" y="74"/>
                        </a:lnTo>
                        <a:lnTo>
                          <a:pt x="166" y="77"/>
                        </a:lnTo>
                        <a:lnTo>
                          <a:pt x="175" y="79"/>
                        </a:lnTo>
                        <a:lnTo>
                          <a:pt x="181" y="80"/>
                        </a:lnTo>
                        <a:lnTo>
                          <a:pt x="188" y="83"/>
                        </a:lnTo>
                        <a:lnTo>
                          <a:pt x="196" y="81"/>
                        </a:lnTo>
                        <a:lnTo>
                          <a:pt x="206" y="80"/>
                        </a:lnTo>
                        <a:lnTo>
                          <a:pt x="214" y="80"/>
                        </a:lnTo>
                        <a:lnTo>
                          <a:pt x="221" y="78"/>
                        </a:lnTo>
                        <a:lnTo>
                          <a:pt x="227" y="76"/>
                        </a:lnTo>
                        <a:lnTo>
                          <a:pt x="234" y="72"/>
                        </a:lnTo>
                        <a:lnTo>
                          <a:pt x="239" y="68"/>
                        </a:lnTo>
                        <a:lnTo>
                          <a:pt x="244" y="66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74894" name="Group 142"/>
              <p:cNvGrpSpPr>
                <a:grpSpLocks/>
              </p:cNvGrpSpPr>
              <p:nvPr/>
            </p:nvGrpSpPr>
            <p:grpSpPr bwMode="auto">
              <a:xfrm>
                <a:off x="2521" y="2936"/>
                <a:ext cx="2044" cy="86"/>
                <a:chOff x="2521" y="2936"/>
                <a:chExt cx="2044" cy="86"/>
              </a:xfrm>
            </p:grpSpPr>
            <p:grpSp>
              <p:nvGrpSpPr>
                <p:cNvPr id="74895" name="Group 143"/>
                <p:cNvGrpSpPr>
                  <a:grpSpLocks/>
                </p:cNvGrpSpPr>
                <p:nvPr/>
              </p:nvGrpSpPr>
              <p:grpSpPr bwMode="auto">
                <a:xfrm>
                  <a:off x="3503" y="2936"/>
                  <a:ext cx="572" cy="86"/>
                  <a:chOff x="3503" y="2936"/>
                  <a:chExt cx="572" cy="86"/>
                </a:xfrm>
              </p:grpSpPr>
              <p:sp>
                <p:nvSpPr>
                  <p:cNvPr id="74896" name="Freeform 144"/>
                  <p:cNvSpPr>
                    <a:spLocks/>
                  </p:cNvSpPr>
                  <p:nvPr/>
                </p:nvSpPr>
                <p:spPr bwMode="auto">
                  <a:xfrm>
                    <a:off x="3503" y="2936"/>
                    <a:ext cx="245" cy="84"/>
                  </a:xfrm>
                  <a:custGeom>
                    <a:avLst/>
                    <a:gdLst>
                      <a:gd name="T0" fmla="*/ 0 w 245"/>
                      <a:gd name="T1" fmla="*/ 16 h 84"/>
                      <a:gd name="T2" fmla="*/ 9 w 245"/>
                      <a:gd name="T3" fmla="*/ 9 h 84"/>
                      <a:gd name="T4" fmla="*/ 20 w 245"/>
                      <a:gd name="T5" fmla="*/ 4 h 84"/>
                      <a:gd name="T6" fmla="*/ 31 w 245"/>
                      <a:gd name="T7" fmla="*/ 2 h 84"/>
                      <a:gd name="T8" fmla="*/ 44 w 245"/>
                      <a:gd name="T9" fmla="*/ 0 h 84"/>
                      <a:gd name="T10" fmla="*/ 57 w 245"/>
                      <a:gd name="T11" fmla="*/ 0 h 84"/>
                      <a:gd name="T12" fmla="*/ 67 w 245"/>
                      <a:gd name="T13" fmla="*/ 2 h 84"/>
                      <a:gd name="T14" fmla="*/ 76 w 245"/>
                      <a:gd name="T15" fmla="*/ 4 h 84"/>
                      <a:gd name="T16" fmla="*/ 84 w 245"/>
                      <a:gd name="T17" fmla="*/ 8 h 84"/>
                      <a:gd name="T18" fmla="*/ 91 w 245"/>
                      <a:gd name="T19" fmla="*/ 12 h 84"/>
                      <a:gd name="T20" fmla="*/ 102 w 245"/>
                      <a:gd name="T21" fmla="*/ 18 h 84"/>
                      <a:gd name="T22" fmla="*/ 108 w 245"/>
                      <a:gd name="T23" fmla="*/ 25 h 84"/>
                      <a:gd name="T24" fmla="*/ 114 w 245"/>
                      <a:gd name="T25" fmla="*/ 31 h 84"/>
                      <a:gd name="T26" fmla="*/ 119 w 245"/>
                      <a:gd name="T27" fmla="*/ 38 h 84"/>
                      <a:gd name="T28" fmla="*/ 123 w 245"/>
                      <a:gd name="T29" fmla="*/ 43 h 84"/>
                      <a:gd name="T30" fmla="*/ 128 w 245"/>
                      <a:gd name="T31" fmla="*/ 50 h 84"/>
                      <a:gd name="T32" fmla="*/ 134 w 245"/>
                      <a:gd name="T33" fmla="*/ 56 h 84"/>
                      <a:gd name="T34" fmla="*/ 140 w 245"/>
                      <a:gd name="T35" fmla="*/ 62 h 84"/>
                      <a:gd name="T36" fmla="*/ 146 w 245"/>
                      <a:gd name="T37" fmla="*/ 67 h 84"/>
                      <a:gd name="T38" fmla="*/ 153 w 245"/>
                      <a:gd name="T39" fmla="*/ 70 h 84"/>
                      <a:gd name="T40" fmla="*/ 160 w 245"/>
                      <a:gd name="T41" fmla="*/ 74 h 84"/>
                      <a:gd name="T42" fmla="*/ 166 w 245"/>
                      <a:gd name="T43" fmla="*/ 77 h 84"/>
                      <a:gd name="T44" fmla="*/ 175 w 245"/>
                      <a:gd name="T45" fmla="*/ 79 h 84"/>
                      <a:gd name="T46" fmla="*/ 181 w 245"/>
                      <a:gd name="T47" fmla="*/ 81 h 84"/>
                      <a:gd name="T48" fmla="*/ 189 w 245"/>
                      <a:gd name="T49" fmla="*/ 83 h 84"/>
                      <a:gd name="T50" fmla="*/ 198 w 245"/>
                      <a:gd name="T51" fmla="*/ 83 h 84"/>
                      <a:gd name="T52" fmla="*/ 206 w 245"/>
                      <a:gd name="T53" fmla="*/ 80 h 84"/>
                      <a:gd name="T54" fmla="*/ 215 w 245"/>
                      <a:gd name="T55" fmla="*/ 80 h 84"/>
                      <a:gd name="T56" fmla="*/ 221 w 245"/>
                      <a:gd name="T57" fmla="*/ 78 h 84"/>
                      <a:gd name="T58" fmla="*/ 227 w 245"/>
                      <a:gd name="T59" fmla="*/ 76 h 84"/>
                      <a:gd name="T60" fmla="*/ 234 w 245"/>
                      <a:gd name="T61" fmla="*/ 73 h 84"/>
                      <a:gd name="T62" fmla="*/ 239 w 245"/>
                      <a:gd name="T63" fmla="*/ 69 h 84"/>
                      <a:gd name="T64" fmla="*/ 244 w 245"/>
                      <a:gd name="T65" fmla="*/ 67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5" h="84">
                        <a:moveTo>
                          <a:pt x="0" y="16"/>
                        </a:moveTo>
                        <a:lnTo>
                          <a:pt x="9" y="9"/>
                        </a:lnTo>
                        <a:lnTo>
                          <a:pt x="20" y="4"/>
                        </a:lnTo>
                        <a:lnTo>
                          <a:pt x="31" y="2"/>
                        </a:lnTo>
                        <a:lnTo>
                          <a:pt x="44" y="0"/>
                        </a:lnTo>
                        <a:lnTo>
                          <a:pt x="57" y="0"/>
                        </a:lnTo>
                        <a:lnTo>
                          <a:pt x="67" y="2"/>
                        </a:lnTo>
                        <a:lnTo>
                          <a:pt x="76" y="4"/>
                        </a:lnTo>
                        <a:lnTo>
                          <a:pt x="84" y="8"/>
                        </a:lnTo>
                        <a:lnTo>
                          <a:pt x="91" y="12"/>
                        </a:lnTo>
                        <a:lnTo>
                          <a:pt x="102" y="18"/>
                        </a:lnTo>
                        <a:lnTo>
                          <a:pt x="108" y="25"/>
                        </a:lnTo>
                        <a:lnTo>
                          <a:pt x="114" y="31"/>
                        </a:lnTo>
                        <a:lnTo>
                          <a:pt x="119" y="38"/>
                        </a:lnTo>
                        <a:lnTo>
                          <a:pt x="123" y="43"/>
                        </a:lnTo>
                        <a:lnTo>
                          <a:pt x="128" y="50"/>
                        </a:lnTo>
                        <a:lnTo>
                          <a:pt x="134" y="56"/>
                        </a:lnTo>
                        <a:lnTo>
                          <a:pt x="140" y="62"/>
                        </a:lnTo>
                        <a:lnTo>
                          <a:pt x="146" y="67"/>
                        </a:lnTo>
                        <a:lnTo>
                          <a:pt x="153" y="70"/>
                        </a:lnTo>
                        <a:lnTo>
                          <a:pt x="160" y="74"/>
                        </a:lnTo>
                        <a:lnTo>
                          <a:pt x="166" y="77"/>
                        </a:lnTo>
                        <a:lnTo>
                          <a:pt x="175" y="79"/>
                        </a:lnTo>
                        <a:lnTo>
                          <a:pt x="181" y="81"/>
                        </a:lnTo>
                        <a:lnTo>
                          <a:pt x="189" y="83"/>
                        </a:lnTo>
                        <a:lnTo>
                          <a:pt x="198" y="83"/>
                        </a:lnTo>
                        <a:lnTo>
                          <a:pt x="206" y="80"/>
                        </a:lnTo>
                        <a:lnTo>
                          <a:pt x="215" y="80"/>
                        </a:lnTo>
                        <a:lnTo>
                          <a:pt x="221" y="78"/>
                        </a:lnTo>
                        <a:lnTo>
                          <a:pt x="227" y="76"/>
                        </a:lnTo>
                        <a:lnTo>
                          <a:pt x="234" y="73"/>
                        </a:lnTo>
                        <a:lnTo>
                          <a:pt x="239" y="69"/>
                        </a:lnTo>
                        <a:lnTo>
                          <a:pt x="244" y="67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74897" name="Freeform 145"/>
                  <p:cNvSpPr>
                    <a:spLocks/>
                  </p:cNvSpPr>
                  <p:nvPr/>
                </p:nvSpPr>
                <p:spPr bwMode="auto">
                  <a:xfrm>
                    <a:off x="3668" y="2936"/>
                    <a:ext cx="243" cy="86"/>
                  </a:xfrm>
                  <a:custGeom>
                    <a:avLst/>
                    <a:gdLst>
                      <a:gd name="T0" fmla="*/ 0 w 243"/>
                      <a:gd name="T1" fmla="*/ 16 h 86"/>
                      <a:gd name="T2" fmla="*/ 9 w 243"/>
                      <a:gd name="T3" fmla="*/ 9 h 86"/>
                      <a:gd name="T4" fmla="*/ 20 w 243"/>
                      <a:gd name="T5" fmla="*/ 5 h 86"/>
                      <a:gd name="T6" fmla="*/ 31 w 243"/>
                      <a:gd name="T7" fmla="*/ 2 h 86"/>
                      <a:gd name="T8" fmla="*/ 43 w 243"/>
                      <a:gd name="T9" fmla="*/ 0 h 86"/>
                      <a:gd name="T10" fmla="*/ 56 w 243"/>
                      <a:gd name="T11" fmla="*/ 0 h 86"/>
                      <a:gd name="T12" fmla="*/ 66 w 243"/>
                      <a:gd name="T13" fmla="*/ 2 h 86"/>
                      <a:gd name="T14" fmla="*/ 76 w 243"/>
                      <a:gd name="T15" fmla="*/ 5 h 86"/>
                      <a:gd name="T16" fmla="*/ 83 w 243"/>
                      <a:gd name="T17" fmla="*/ 8 h 86"/>
                      <a:gd name="T18" fmla="*/ 92 w 243"/>
                      <a:gd name="T19" fmla="*/ 13 h 86"/>
                      <a:gd name="T20" fmla="*/ 100 w 243"/>
                      <a:gd name="T21" fmla="*/ 18 h 86"/>
                      <a:gd name="T22" fmla="*/ 107 w 243"/>
                      <a:gd name="T23" fmla="*/ 25 h 86"/>
                      <a:gd name="T24" fmla="*/ 113 w 243"/>
                      <a:gd name="T25" fmla="*/ 32 h 86"/>
                      <a:gd name="T26" fmla="*/ 118 w 243"/>
                      <a:gd name="T27" fmla="*/ 38 h 86"/>
                      <a:gd name="T28" fmla="*/ 122 w 243"/>
                      <a:gd name="T29" fmla="*/ 44 h 86"/>
                      <a:gd name="T30" fmla="*/ 127 w 243"/>
                      <a:gd name="T31" fmla="*/ 51 h 86"/>
                      <a:gd name="T32" fmla="*/ 133 w 243"/>
                      <a:gd name="T33" fmla="*/ 58 h 86"/>
                      <a:gd name="T34" fmla="*/ 139 w 243"/>
                      <a:gd name="T35" fmla="*/ 64 h 86"/>
                      <a:gd name="T36" fmla="*/ 145 w 243"/>
                      <a:gd name="T37" fmla="*/ 69 h 86"/>
                      <a:gd name="T38" fmla="*/ 152 w 243"/>
                      <a:gd name="T39" fmla="*/ 72 h 86"/>
                      <a:gd name="T40" fmla="*/ 158 w 243"/>
                      <a:gd name="T41" fmla="*/ 76 h 86"/>
                      <a:gd name="T42" fmla="*/ 165 w 243"/>
                      <a:gd name="T43" fmla="*/ 79 h 86"/>
                      <a:gd name="T44" fmla="*/ 173 w 243"/>
                      <a:gd name="T45" fmla="*/ 81 h 86"/>
                      <a:gd name="T46" fmla="*/ 179 w 243"/>
                      <a:gd name="T47" fmla="*/ 83 h 86"/>
                      <a:gd name="T48" fmla="*/ 187 w 243"/>
                      <a:gd name="T49" fmla="*/ 85 h 86"/>
                      <a:gd name="T50" fmla="*/ 195 w 243"/>
                      <a:gd name="T51" fmla="*/ 85 h 86"/>
                      <a:gd name="T52" fmla="*/ 205 w 243"/>
                      <a:gd name="T53" fmla="*/ 82 h 86"/>
                      <a:gd name="T54" fmla="*/ 213 w 243"/>
                      <a:gd name="T55" fmla="*/ 82 h 86"/>
                      <a:gd name="T56" fmla="*/ 219 w 243"/>
                      <a:gd name="T57" fmla="*/ 80 h 86"/>
                      <a:gd name="T58" fmla="*/ 225 w 243"/>
                      <a:gd name="T59" fmla="*/ 78 h 86"/>
                      <a:gd name="T60" fmla="*/ 233 w 243"/>
                      <a:gd name="T61" fmla="*/ 73 h 86"/>
                      <a:gd name="T62" fmla="*/ 237 w 243"/>
                      <a:gd name="T63" fmla="*/ 70 h 86"/>
                      <a:gd name="T64" fmla="*/ 242 w 243"/>
                      <a:gd name="T65" fmla="*/ 68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3" h="86">
                        <a:moveTo>
                          <a:pt x="0" y="16"/>
                        </a:moveTo>
                        <a:lnTo>
                          <a:pt x="9" y="9"/>
                        </a:lnTo>
                        <a:lnTo>
                          <a:pt x="20" y="5"/>
                        </a:lnTo>
                        <a:lnTo>
                          <a:pt x="31" y="2"/>
                        </a:lnTo>
                        <a:lnTo>
                          <a:pt x="43" y="0"/>
                        </a:lnTo>
                        <a:lnTo>
                          <a:pt x="56" y="0"/>
                        </a:lnTo>
                        <a:lnTo>
                          <a:pt x="66" y="2"/>
                        </a:lnTo>
                        <a:lnTo>
                          <a:pt x="76" y="5"/>
                        </a:lnTo>
                        <a:lnTo>
                          <a:pt x="83" y="8"/>
                        </a:lnTo>
                        <a:lnTo>
                          <a:pt x="92" y="13"/>
                        </a:lnTo>
                        <a:lnTo>
                          <a:pt x="100" y="18"/>
                        </a:lnTo>
                        <a:lnTo>
                          <a:pt x="107" y="25"/>
                        </a:lnTo>
                        <a:lnTo>
                          <a:pt x="113" y="32"/>
                        </a:lnTo>
                        <a:lnTo>
                          <a:pt x="118" y="38"/>
                        </a:lnTo>
                        <a:lnTo>
                          <a:pt x="122" y="44"/>
                        </a:lnTo>
                        <a:lnTo>
                          <a:pt x="127" y="51"/>
                        </a:lnTo>
                        <a:lnTo>
                          <a:pt x="133" y="58"/>
                        </a:lnTo>
                        <a:lnTo>
                          <a:pt x="139" y="64"/>
                        </a:lnTo>
                        <a:lnTo>
                          <a:pt x="145" y="69"/>
                        </a:lnTo>
                        <a:lnTo>
                          <a:pt x="152" y="72"/>
                        </a:lnTo>
                        <a:lnTo>
                          <a:pt x="158" y="76"/>
                        </a:lnTo>
                        <a:lnTo>
                          <a:pt x="165" y="79"/>
                        </a:lnTo>
                        <a:lnTo>
                          <a:pt x="173" y="81"/>
                        </a:lnTo>
                        <a:lnTo>
                          <a:pt x="179" y="83"/>
                        </a:lnTo>
                        <a:lnTo>
                          <a:pt x="187" y="85"/>
                        </a:lnTo>
                        <a:lnTo>
                          <a:pt x="195" y="85"/>
                        </a:lnTo>
                        <a:lnTo>
                          <a:pt x="205" y="82"/>
                        </a:lnTo>
                        <a:lnTo>
                          <a:pt x="213" y="82"/>
                        </a:lnTo>
                        <a:lnTo>
                          <a:pt x="219" y="80"/>
                        </a:lnTo>
                        <a:lnTo>
                          <a:pt x="225" y="78"/>
                        </a:lnTo>
                        <a:lnTo>
                          <a:pt x="233" y="73"/>
                        </a:lnTo>
                        <a:lnTo>
                          <a:pt x="237" y="70"/>
                        </a:lnTo>
                        <a:lnTo>
                          <a:pt x="242" y="6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74898" name="Freeform 146"/>
                  <p:cNvSpPr>
                    <a:spLocks/>
                  </p:cNvSpPr>
                  <p:nvPr/>
                </p:nvSpPr>
                <p:spPr bwMode="auto">
                  <a:xfrm>
                    <a:off x="3832" y="2936"/>
                    <a:ext cx="243" cy="84"/>
                  </a:xfrm>
                  <a:custGeom>
                    <a:avLst/>
                    <a:gdLst>
                      <a:gd name="T0" fmla="*/ 0 w 243"/>
                      <a:gd name="T1" fmla="*/ 15 h 84"/>
                      <a:gd name="T2" fmla="*/ 9 w 243"/>
                      <a:gd name="T3" fmla="*/ 8 h 84"/>
                      <a:gd name="T4" fmla="*/ 20 w 243"/>
                      <a:gd name="T5" fmla="*/ 4 h 84"/>
                      <a:gd name="T6" fmla="*/ 31 w 243"/>
                      <a:gd name="T7" fmla="*/ 1 h 84"/>
                      <a:gd name="T8" fmla="*/ 43 w 243"/>
                      <a:gd name="T9" fmla="*/ 0 h 84"/>
                      <a:gd name="T10" fmla="*/ 56 w 243"/>
                      <a:gd name="T11" fmla="*/ 0 h 84"/>
                      <a:gd name="T12" fmla="*/ 66 w 243"/>
                      <a:gd name="T13" fmla="*/ 2 h 84"/>
                      <a:gd name="T14" fmla="*/ 76 w 243"/>
                      <a:gd name="T15" fmla="*/ 4 h 84"/>
                      <a:gd name="T16" fmla="*/ 83 w 243"/>
                      <a:gd name="T17" fmla="*/ 7 h 84"/>
                      <a:gd name="T18" fmla="*/ 92 w 243"/>
                      <a:gd name="T19" fmla="*/ 12 h 84"/>
                      <a:gd name="T20" fmla="*/ 100 w 243"/>
                      <a:gd name="T21" fmla="*/ 18 h 84"/>
                      <a:gd name="T22" fmla="*/ 107 w 243"/>
                      <a:gd name="T23" fmla="*/ 25 h 84"/>
                      <a:gd name="T24" fmla="*/ 113 w 243"/>
                      <a:gd name="T25" fmla="*/ 31 h 84"/>
                      <a:gd name="T26" fmla="*/ 118 w 243"/>
                      <a:gd name="T27" fmla="*/ 37 h 84"/>
                      <a:gd name="T28" fmla="*/ 122 w 243"/>
                      <a:gd name="T29" fmla="*/ 42 h 84"/>
                      <a:gd name="T30" fmla="*/ 127 w 243"/>
                      <a:gd name="T31" fmla="*/ 50 h 84"/>
                      <a:gd name="T32" fmla="*/ 133 w 243"/>
                      <a:gd name="T33" fmla="*/ 56 h 84"/>
                      <a:gd name="T34" fmla="*/ 138 w 243"/>
                      <a:gd name="T35" fmla="*/ 62 h 84"/>
                      <a:gd name="T36" fmla="*/ 145 w 243"/>
                      <a:gd name="T37" fmla="*/ 66 h 84"/>
                      <a:gd name="T38" fmla="*/ 152 w 243"/>
                      <a:gd name="T39" fmla="*/ 70 h 84"/>
                      <a:gd name="T40" fmla="*/ 158 w 243"/>
                      <a:gd name="T41" fmla="*/ 74 h 84"/>
                      <a:gd name="T42" fmla="*/ 165 w 243"/>
                      <a:gd name="T43" fmla="*/ 77 h 84"/>
                      <a:gd name="T44" fmla="*/ 173 w 243"/>
                      <a:gd name="T45" fmla="*/ 79 h 84"/>
                      <a:gd name="T46" fmla="*/ 179 w 243"/>
                      <a:gd name="T47" fmla="*/ 80 h 84"/>
                      <a:gd name="T48" fmla="*/ 187 w 243"/>
                      <a:gd name="T49" fmla="*/ 83 h 84"/>
                      <a:gd name="T50" fmla="*/ 195 w 243"/>
                      <a:gd name="T51" fmla="*/ 81 h 84"/>
                      <a:gd name="T52" fmla="*/ 204 w 243"/>
                      <a:gd name="T53" fmla="*/ 80 h 84"/>
                      <a:gd name="T54" fmla="*/ 213 w 243"/>
                      <a:gd name="T55" fmla="*/ 80 h 84"/>
                      <a:gd name="T56" fmla="*/ 219 w 243"/>
                      <a:gd name="T57" fmla="*/ 78 h 84"/>
                      <a:gd name="T58" fmla="*/ 225 w 243"/>
                      <a:gd name="T59" fmla="*/ 76 h 84"/>
                      <a:gd name="T60" fmla="*/ 232 w 243"/>
                      <a:gd name="T61" fmla="*/ 72 h 84"/>
                      <a:gd name="T62" fmla="*/ 237 w 243"/>
                      <a:gd name="T63" fmla="*/ 68 h 84"/>
                      <a:gd name="T64" fmla="*/ 242 w 243"/>
                      <a:gd name="T65" fmla="*/ 66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3" h="84">
                        <a:moveTo>
                          <a:pt x="0" y="15"/>
                        </a:moveTo>
                        <a:lnTo>
                          <a:pt x="9" y="8"/>
                        </a:lnTo>
                        <a:lnTo>
                          <a:pt x="20" y="4"/>
                        </a:lnTo>
                        <a:lnTo>
                          <a:pt x="31" y="1"/>
                        </a:lnTo>
                        <a:lnTo>
                          <a:pt x="43" y="0"/>
                        </a:lnTo>
                        <a:lnTo>
                          <a:pt x="56" y="0"/>
                        </a:lnTo>
                        <a:lnTo>
                          <a:pt x="66" y="2"/>
                        </a:lnTo>
                        <a:lnTo>
                          <a:pt x="76" y="4"/>
                        </a:lnTo>
                        <a:lnTo>
                          <a:pt x="83" y="7"/>
                        </a:lnTo>
                        <a:lnTo>
                          <a:pt x="92" y="12"/>
                        </a:lnTo>
                        <a:lnTo>
                          <a:pt x="100" y="18"/>
                        </a:lnTo>
                        <a:lnTo>
                          <a:pt x="107" y="25"/>
                        </a:lnTo>
                        <a:lnTo>
                          <a:pt x="113" y="31"/>
                        </a:lnTo>
                        <a:lnTo>
                          <a:pt x="118" y="37"/>
                        </a:lnTo>
                        <a:lnTo>
                          <a:pt x="122" y="42"/>
                        </a:lnTo>
                        <a:lnTo>
                          <a:pt x="127" y="50"/>
                        </a:lnTo>
                        <a:lnTo>
                          <a:pt x="133" y="56"/>
                        </a:lnTo>
                        <a:lnTo>
                          <a:pt x="138" y="62"/>
                        </a:lnTo>
                        <a:lnTo>
                          <a:pt x="145" y="66"/>
                        </a:lnTo>
                        <a:lnTo>
                          <a:pt x="152" y="70"/>
                        </a:lnTo>
                        <a:lnTo>
                          <a:pt x="158" y="74"/>
                        </a:lnTo>
                        <a:lnTo>
                          <a:pt x="165" y="77"/>
                        </a:lnTo>
                        <a:lnTo>
                          <a:pt x="173" y="79"/>
                        </a:lnTo>
                        <a:lnTo>
                          <a:pt x="179" y="80"/>
                        </a:lnTo>
                        <a:lnTo>
                          <a:pt x="187" y="83"/>
                        </a:lnTo>
                        <a:lnTo>
                          <a:pt x="195" y="81"/>
                        </a:lnTo>
                        <a:lnTo>
                          <a:pt x="204" y="80"/>
                        </a:lnTo>
                        <a:lnTo>
                          <a:pt x="213" y="80"/>
                        </a:lnTo>
                        <a:lnTo>
                          <a:pt x="219" y="78"/>
                        </a:lnTo>
                        <a:lnTo>
                          <a:pt x="225" y="76"/>
                        </a:lnTo>
                        <a:lnTo>
                          <a:pt x="232" y="72"/>
                        </a:lnTo>
                        <a:lnTo>
                          <a:pt x="237" y="68"/>
                        </a:lnTo>
                        <a:lnTo>
                          <a:pt x="242" y="66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74899" name="Group 147"/>
                <p:cNvGrpSpPr>
                  <a:grpSpLocks/>
                </p:cNvGrpSpPr>
                <p:nvPr/>
              </p:nvGrpSpPr>
              <p:grpSpPr bwMode="auto">
                <a:xfrm>
                  <a:off x="3994" y="2936"/>
                  <a:ext cx="571" cy="86"/>
                  <a:chOff x="3994" y="2936"/>
                  <a:chExt cx="571" cy="86"/>
                </a:xfrm>
              </p:grpSpPr>
              <p:sp>
                <p:nvSpPr>
                  <p:cNvPr id="74900" name="Freeform 148"/>
                  <p:cNvSpPr>
                    <a:spLocks/>
                  </p:cNvSpPr>
                  <p:nvPr/>
                </p:nvSpPr>
                <p:spPr bwMode="auto">
                  <a:xfrm>
                    <a:off x="3994" y="2936"/>
                    <a:ext cx="244" cy="84"/>
                  </a:xfrm>
                  <a:custGeom>
                    <a:avLst/>
                    <a:gdLst>
                      <a:gd name="T0" fmla="*/ 0 w 244"/>
                      <a:gd name="T1" fmla="*/ 16 h 84"/>
                      <a:gd name="T2" fmla="*/ 9 w 244"/>
                      <a:gd name="T3" fmla="*/ 9 h 84"/>
                      <a:gd name="T4" fmla="*/ 20 w 244"/>
                      <a:gd name="T5" fmla="*/ 4 h 84"/>
                      <a:gd name="T6" fmla="*/ 31 w 244"/>
                      <a:gd name="T7" fmla="*/ 2 h 84"/>
                      <a:gd name="T8" fmla="*/ 44 w 244"/>
                      <a:gd name="T9" fmla="*/ 0 h 84"/>
                      <a:gd name="T10" fmla="*/ 57 w 244"/>
                      <a:gd name="T11" fmla="*/ 0 h 84"/>
                      <a:gd name="T12" fmla="*/ 66 w 244"/>
                      <a:gd name="T13" fmla="*/ 2 h 84"/>
                      <a:gd name="T14" fmla="*/ 76 w 244"/>
                      <a:gd name="T15" fmla="*/ 4 h 84"/>
                      <a:gd name="T16" fmla="*/ 84 w 244"/>
                      <a:gd name="T17" fmla="*/ 8 h 84"/>
                      <a:gd name="T18" fmla="*/ 92 w 244"/>
                      <a:gd name="T19" fmla="*/ 12 h 84"/>
                      <a:gd name="T20" fmla="*/ 101 w 244"/>
                      <a:gd name="T21" fmla="*/ 18 h 84"/>
                      <a:gd name="T22" fmla="*/ 107 w 244"/>
                      <a:gd name="T23" fmla="*/ 25 h 84"/>
                      <a:gd name="T24" fmla="*/ 113 w 244"/>
                      <a:gd name="T25" fmla="*/ 31 h 84"/>
                      <a:gd name="T26" fmla="*/ 119 w 244"/>
                      <a:gd name="T27" fmla="*/ 38 h 84"/>
                      <a:gd name="T28" fmla="*/ 122 w 244"/>
                      <a:gd name="T29" fmla="*/ 43 h 84"/>
                      <a:gd name="T30" fmla="*/ 128 w 244"/>
                      <a:gd name="T31" fmla="*/ 50 h 84"/>
                      <a:gd name="T32" fmla="*/ 134 w 244"/>
                      <a:gd name="T33" fmla="*/ 56 h 84"/>
                      <a:gd name="T34" fmla="*/ 139 w 244"/>
                      <a:gd name="T35" fmla="*/ 62 h 84"/>
                      <a:gd name="T36" fmla="*/ 146 w 244"/>
                      <a:gd name="T37" fmla="*/ 67 h 84"/>
                      <a:gd name="T38" fmla="*/ 153 w 244"/>
                      <a:gd name="T39" fmla="*/ 70 h 84"/>
                      <a:gd name="T40" fmla="*/ 159 w 244"/>
                      <a:gd name="T41" fmla="*/ 74 h 84"/>
                      <a:gd name="T42" fmla="*/ 165 w 244"/>
                      <a:gd name="T43" fmla="*/ 77 h 84"/>
                      <a:gd name="T44" fmla="*/ 174 w 244"/>
                      <a:gd name="T45" fmla="*/ 79 h 84"/>
                      <a:gd name="T46" fmla="*/ 180 w 244"/>
                      <a:gd name="T47" fmla="*/ 81 h 84"/>
                      <a:gd name="T48" fmla="*/ 188 w 244"/>
                      <a:gd name="T49" fmla="*/ 83 h 84"/>
                      <a:gd name="T50" fmla="*/ 196 w 244"/>
                      <a:gd name="T51" fmla="*/ 83 h 84"/>
                      <a:gd name="T52" fmla="*/ 205 w 244"/>
                      <a:gd name="T53" fmla="*/ 80 h 84"/>
                      <a:gd name="T54" fmla="*/ 214 w 244"/>
                      <a:gd name="T55" fmla="*/ 80 h 84"/>
                      <a:gd name="T56" fmla="*/ 220 w 244"/>
                      <a:gd name="T57" fmla="*/ 78 h 84"/>
                      <a:gd name="T58" fmla="*/ 226 w 244"/>
                      <a:gd name="T59" fmla="*/ 76 h 84"/>
                      <a:gd name="T60" fmla="*/ 234 w 244"/>
                      <a:gd name="T61" fmla="*/ 73 h 84"/>
                      <a:gd name="T62" fmla="*/ 238 w 244"/>
                      <a:gd name="T63" fmla="*/ 69 h 84"/>
                      <a:gd name="T64" fmla="*/ 243 w 244"/>
                      <a:gd name="T65" fmla="*/ 67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4" h="84">
                        <a:moveTo>
                          <a:pt x="0" y="16"/>
                        </a:moveTo>
                        <a:lnTo>
                          <a:pt x="9" y="9"/>
                        </a:lnTo>
                        <a:lnTo>
                          <a:pt x="20" y="4"/>
                        </a:lnTo>
                        <a:lnTo>
                          <a:pt x="31" y="2"/>
                        </a:lnTo>
                        <a:lnTo>
                          <a:pt x="44" y="0"/>
                        </a:lnTo>
                        <a:lnTo>
                          <a:pt x="57" y="0"/>
                        </a:lnTo>
                        <a:lnTo>
                          <a:pt x="66" y="2"/>
                        </a:lnTo>
                        <a:lnTo>
                          <a:pt x="76" y="4"/>
                        </a:lnTo>
                        <a:lnTo>
                          <a:pt x="84" y="8"/>
                        </a:lnTo>
                        <a:lnTo>
                          <a:pt x="92" y="12"/>
                        </a:lnTo>
                        <a:lnTo>
                          <a:pt x="101" y="18"/>
                        </a:lnTo>
                        <a:lnTo>
                          <a:pt x="107" y="25"/>
                        </a:lnTo>
                        <a:lnTo>
                          <a:pt x="113" y="31"/>
                        </a:lnTo>
                        <a:lnTo>
                          <a:pt x="119" y="38"/>
                        </a:lnTo>
                        <a:lnTo>
                          <a:pt x="122" y="43"/>
                        </a:lnTo>
                        <a:lnTo>
                          <a:pt x="128" y="50"/>
                        </a:lnTo>
                        <a:lnTo>
                          <a:pt x="134" y="56"/>
                        </a:lnTo>
                        <a:lnTo>
                          <a:pt x="139" y="62"/>
                        </a:lnTo>
                        <a:lnTo>
                          <a:pt x="146" y="67"/>
                        </a:lnTo>
                        <a:lnTo>
                          <a:pt x="153" y="70"/>
                        </a:lnTo>
                        <a:lnTo>
                          <a:pt x="159" y="74"/>
                        </a:lnTo>
                        <a:lnTo>
                          <a:pt x="165" y="77"/>
                        </a:lnTo>
                        <a:lnTo>
                          <a:pt x="174" y="79"/>
                        </a:lnTo>
                        <a:lnTo>
                          <a:pt x="180" y="81"/>
                        </a:lnTo>
                        <a:lnTo>
                          <a:pt x="188" y="83"/>
                        </a:lnTo>
                        <a:lnTo>
                          <a:pt x="196" y="83"/>
                        </a:lnTo>
                        <a:lnTo>
                          <a:pt x="205" y="80"/>
                        </a:lnTo>
                        <a:lnTo>
                          <a:pt x="214" y="80"/>
                        </a:lnTo>
                        <a:lnTo>
                          <a:pt x="220" y="78"/>
                        </a:lnTo>
                        <a:lnTo>
                          <a:pt x="226" y="76"/>
                        </a:lnTo>
                        <a:lnTo>
                          <a:pt x="234" y="73"/>
                        </a:lnTo>
                        <a:lnTo>
                          <a:pt x="238" y="69"/>
                        </a:lnTo>
                        <a:lnTo>
                          <a:pt x="243" y="67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74901" name="Freeform 149"/>
                  <p:cNvSpPr>
                    <a:spLocks/>
                  </p:cNvSpPr>
                  <p:nvPr/>
                </p:nvSpPr>
                <p:spPr bwMode="auto">
                  <a:xfrm>
                    <a:off x="4158" y="2936"/>
                    <a:ext cx="243" cy="86"/>
                  </a:xfrm>
                  <a:custGeom>
                    <a:avLst/>
                    <a:gdLst>
                      <a:gd name="T0" fmla="*/ 0 w 243"/>
                      <a:gd name="T1" fmla="*/ 16 h 86"/>
                      <a:gd name="T2" fmla="*/ 9 w 243"/>
                      <a:gd name="T3" fmla="*/ 9 h 86"/>
                      <a:gd name="T4" fmla="*/ 20 w 243"/>
                      <a:gd name="T5" fmla="*/ 5 h 86"/>
                      <a:gd name="T6" fmla="*/ 31 w 243"/>
                      <a:gd name="T7" fmla="*/ 2 h 86"/>
                      <a:gd name="T8" fmla="*/ 43 w 243"/>
                      <a:gd name="T9" fmla="*/ 0 h 86"/>
                      <a:gd name="T10" fmla="*/ 56 w 243"/>
                      <a:gd name="T11" fmla="*/ 0 h 86"/>
                      <a:gd name="T12" fmla="*/ 66 w 243"/>
                      <a:gd name="T13" fmla="*/ 2 h 86"/>
                      <a:gd name="T14" fmla="*/ 76 w 243"/>
                      <a:gd name="T15" fmla="*/ 5 h 86"/>
                      <a:gd name="T16" fmla="*/ 83 w 243"/>
                      <a:gd name="T17" fmla="*/ 8 h 86"/>
                      <a:gd name="T18" fmla="*/ 92 w 243"/>
                      <a:gd name="T19" fmla="*/ 13 h 86"/>
                      <a:gd name="T20" fmla="*/ 100 w 243"/>
                      <a:gd name="T21" fmla="*/ 18 h 86"/>
                      <a:gd name="T22" fmla="*/ 107 w 243"/>
                      <a:gd name="T23" fmla="*/ 25 h 86"/>
                      <a:gd name="T24" fmla="*/ 113 w 243"/>
                      <a:gd name="T25" fmla="*/ 32 h 86"/>
                      <a:gd name="T26" fmla="*/ 118 w 243"/>
                      <a:gd name="T27" fmla="*/ 38 h 86"/>
                      <a:gd name="T28" fmla="*/ 122 w 243"/>
                      <a:gd name="T29" fmla="*/ 44 h 86"/>
                      <a:gd name="T30" fmla="*/ 127 w 243"/>
                      <a:gd name="T31" fmla="*/ 51 h 86"/>
                      <a:gd name="T32" fmla="*/ 133 w 243"/>
                      <a:gd name="T33" fmla="*/ 58 h 86"/>
                      <a:gd name="T34" fmla="*/ 139 w 243"/>
                      <a:gd name="T35" fmla="*/ 64 h 86"/>
                      <a:gd name="T36" fmla="*/ 145 w 243"/>
                      <a:gd name="T37" fmla="*/ 69 h 86"/>
                      <a:gd name="T38" fmla="*/ 152 w 243"/>
                      <a:gd name="T39" fmla="*/ 72 h 86"/>
                      <a:gd name="T40" fmla="*/ 158 w 243"/>
                      <a:gd name="T41" fmla="*/ 76 h 86"/>
                      <a:gd name="T42" fmla="*/ 165 w 243"/>
                      <a:gd name="T43" fmla="*/ 79 h 86"/>
                      <a:gd name="T44" fmla="*/ 173 w 243"/>
                      <a:gd name="T45" fmla="*/ 81 h 86"/>
                      <a:gd name="T46" fmla="*/ 179 w 243"/>
                      <a:gd name="T47" fmla="*/ 83 h 86"/>
                      <a:gd name="T48" fmla="*/ 187 w 243"/>
                      <a:gd name="T49" fmla="*/ 85 h 86"/>
                      <a:gd name="T50" fmla="*/ 195 w 243"/>
                      <a:gd name="T51" fmla="*/ 85 h 86"/>
                      <a:gd name="T52" fmla="*/ 205 w 243"/>
                      <a:gd name="T53" fmla="*/ 82 h 86"/>
                      <a:gd name="T54" fmla="*/ 213 w 243"/>
                      <a:gd name="T55" fmla="*/ 82 h 86"/>
                      <a:gd name="T56" fmla="*/ 219 w 243"/>
                      <a:gd name="T57" fmla="*/ 80 h 86"/>
                      <a:gd name="T58" fmla="*/ 225 w 243"/>
                      <a:gd name="T59" fmla="*/ 78 h 86"/>
                      <a:gd name="T60" fmla="*/ 233 w 243"/>
                      <a:gd name="T61" fmla="*/ 73 h 86"/>
                      <a:gd name="T62" fmla="*/ 237 w 243"/>
                      <a:gd name="T63" fmla="*/ 70 h 86"/>
                      <a:gd name="T64" fmla="*/ 242 w 243"/>
                      <a:gd name="T65" fmla="*/ 68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3" h="86">
                        <a:moveTo>
                          <a:pt x="0" y="16"/>
                        </a:moveTo>
                        <a:lnTo>
                          <a:pt x="9" y="9"/>
                        </a:lnTo>
                        <a:lnTo>
                          <a:pt x="20" y="5"/>
                        </a:lnTo>
                        <a:lnTo>
                          <a:pt x="31" y="2"/>
                        </a:lnTo>
                        <a:lnTo>
                          <a:pt x="43" y="0"/>
                        </a:lnTo>
                        <a:lnTo>
                          <a:pt x="56" y="0"/>
                        </a:lnTo>
                        <a:lnTo>
                          <a:pt x="66" y="2"/>
                        </a:lnTo>
                        <a:lnTo>
                          <a:pt x="76" y="5"/>
                        </a:lnTo>
                        <a:lnTo>
                          <a:pt x="83" y="8"/>
                        </a:lnTo>
                        <a:lnTo>
                          <a:pt x="92" y="13"/>
                        </a:lnTo>
                        <a:lnTo>
                          <a:pt x="100" y="18"/>
                        </a:lnTo>
                        <a:lnTo>
                          <a:pt x="107" y="25"/>
                        </a:lnTo>
                        <a:lnTo>
                          <a:pt x="113" y="32"/>
                        </a:lnTo>
                        <a:lnTo>
                          <a:pt x="118" y="38"/>
                        </a:lnTo>
                        <a:lnTo>
                          <a:pt x="122" y="44"/>
                        </a:lnTo>
                        <a:lnTo>
                          <a:pt x="127" y="51"/>
                        </a:lnTo>
                        <a:lnTo>
                          <a:pt x="133" y="58"/>
                        </a:lnTo>
                        <a:lnTo>
                          <a:pt x="139" y="64"/>
                        </a:lnTo>
                        <a:lnTo>
                          <a:pt x="145" y="69"/>
                        </a:lnTo>
                        <a:lnTo>
                          <a:pt x="152" y="72"/>
                        </a:lnTo>
                        <a:lnTo>
                          <a:pt x="158" y="76"/>
                        </a:lnTo>
                        <a:lnTo>
                          <a:pt x="165" y="79"/>
                        </a:lnTo>
                        <a:lnTo>
                          <a:pt x="173" y="81"/>
                        </a:lnTo>
                        <a:lnTo>
                          <a:pt x="179" y="83"/>
                        </a:lnTo>
                        <a:lnTo>
                          <a:pt x="187" y="85"/>
                        </a:lnTo>
                        <a:lnTo>
                          <a:pt x="195" y="85"/>
                        </a:lnTo>
                        <a:lnTo>
                          <a:pt x="205" y="82"/>
                        </a:lnTo>
                        <a:lnTo>
                          <a:pt x="213" y="82"/>
                        </a:lnTo>
                        <a:lnTo>
                          <a:pt x="219" y="80"/>
                        </a:lnTo>
                        <a:lnTo>
                          <a:pt x="225" y="78"/>
                        </a:lnTo>
                        <a:lnTo>
                          <a:pt x="233" y="73"/>
                        </a:lnTo>
                        <a:lnTo>
                          <a:pt x="237" y="70"/>
                        </a:lnTo>
                        <a:lnTo>
                          <a:pt x="242" y="6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74902" name="Freeform 150"/>
                  <p:cNvSpPr>
                    <a:spLocks/>
                  </p:cNvSpPr>
                  <p:nvPr/>
                </p:nvSpPr>
                <p:spPr bwMode="auto">
                  <a:xfrm>
                    <a:off x="4321" y="2936"/>
                    <a:ext cx="244" cy="84"/>
                  </a:xfrm>
                  <a:custGeom>
                    <a:avLst/>
                    <a:gdLst>
                      <a:gd name="T0" fmla="*/ 0 w 244"/>
                      <a:gd name="T1" fmla="*/ 15 h 84"/>
                      <a:gd name="T2" fmla="*/ 9 w 244"/>
                      <a:gd name="T3" fmla="*/ 8 h 84"/>
                      <a:gd name="T4" fmla="*/ 20 w 244"/>
                      <a:gd name="T5" fmla="*/ 4 h 84"/>
                      <a:gd name="T6" fmla="*/ 31 w 244"/>
                      <a:gd name="T7" fmla="*/ 1 h 84"/>
                      <a:gd name="T8" fmla="*/ 43 w 244"/>
                      <a:gd name="T9" fmla="*/ 0 h 84"/>
                      <a:gd name="T10" fmla="*/ 57 w 244"/>
                      <a:gd name="T11" fmla="*/ 0 h 84"/>
                      <a:gd name="T12" fmla="*/ 66 w 244"/>
                      <a:gd name="T13" fmla="*/ 2 h 84"/>
                      <a:gd name="T14" fmla="*/ 76 w 244"/>
                      <a:gd name="T15" fmla="*/ 4 h 84"/>
                      <a:gd name="T16" fmla="*/ 84 w 244"/>
                      <a:gd name="T17" fmla="*/ 7 h 84"/>
                      <a:gd name="T18" fmla="*/ 92 w 244"/>
                      <a:gd name="T19" fmla="*/ 12 h 84"/>
                      <a:gd name="T20" fmla="*/ 101 w 244"/>
                      <a:gd name="T21" fmla="*/ 18 h 84"/>
                      <a:gd name="T22" fmla="*/ 107 w 244"/>
                      <a:gd name="T23" fmla="*/ 25 h 84"/>
                      <a:gd name="T24" fmla="*/ 113 w 244"/>
                      <a:gd name="T25" fmla="*/ 31 h 84"/>
                      <a:gd name="T26" fmla="*/ 117 w 244"/>
                      <a:gd name="T27" fmla="*/ 37 h 84"/>
                      <a:gd name="T28" fmla="*/ 122 w 244"/>
                      <a:gd name="T29" fmla="*/ 42 h 84"/>
                      <a:gd name="T30" fmla="*/ 128 w 244"/>
                      <a:gd name="T31" fmla="*/ 50 h 84"/>
                      <a:gd name="T32" fmla="*/ 133 w 244"/>
                      <a:gd name="T33" fmla="*/ 56 h 84"/>
                      <a:gd name="T34" fmla="*/ 139 w 244"/>
                      <a:gd name="T35" fmla="*/ 62 h 84"/>
                      <a:gd name="T36" fmla="*/ 145 w 244"/>
                      <a:gd name="T37" fmla="*/ 66 h 84"/>
                      <a:gd name="T38" fmla="*/ 153 w 244"/>
                      <a:gd name="T39" fmla="*/ 70 h 84"/>
                      <a:gd name="T40" fmla="*/ 159 w 244"/>
                      <a:gd name="T41" fmla="*/ 74 h 84"/>
                      <a:gd name="T42" fmla="*/ 165 w 244"/>
                      <a:gd name="T43" fmla="*/ 77 h 84"/>
                      <a:gd name="T44" fmla="*/ 174 w 244"/>
                      <a:gd name="T45" fmla="*/ 79 h 84"/>
                      <a:gd name="T46" fmla="*/ 180 w 244"/>
                      <a:gd name="T47" fmla="*/ 80 h 84"/>
                      <a:gd name="T48" fmla="*/ 188 w 244"/>
                      <a:gd name="T49" fmla="*/ 83 h 84"/>
                      <a:gd name="T50" fmla="*/ 196 w 244"/>
                      <a:gd name="T51" fmla="*/ 81 h 84"/>
                      <a:gd name="T52" fmla="*/ 205 w 244"/>
                      <a:gd name="T53" fmla="*/ 80 h 84"/>
                      <a:gd name="T54" fmla="*/ 214 w 244"/>
                      <a:gd name="T55" fmla="*/ 80 h 84"/>
                      <a:gd name="T56" fmla="*/ 220 w 244"/>
                      <a:gd name="T57" fmla="*/ 78 h 84"/>
                      <a:gd name="T58" fmla="*/ 226 w 244"/>
                      <a:gd name="T59" fmla="*/ 76 h 84"/>
                      <a:gd name="T60" fmla="*/ 233 w 244"/>
                      <a:gd name="T61" fmla="*/ 72 h 84"/>
                      <a:gd name="T62" fmla="*/ 238 w 244"/>
                      <a:gd name="T63" fmla="*/ 68 h 84"/>
                      <a:gd name="T64" fmla="*/ 243 w 244"/>
                      <a:gd name="T65" fmla="*/ 66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4" h="84">
                        <a:moveTo>
                          <a:pt x="0" y="15"/>
                        </a:moveTo>
                        <a:lnTo>
                          <a:pt x="9" y="8"/>
                        </a:lnTo>
                        <a:lnTo>
                          <a:pt x="20" y="4"/>
                        </a:lnTo>
                        <a:lnTo>
                          <a:pt x="31" y="1"/>
                        </a:lnTo>
                        <a:lnTo>
                          <a:pt x="43" y="0"/>
                        </a:lnTo>
                        <a:lnTo>
                          <a:pt x="57" y="0"/>
                        </a:lnTo>
                        <a:lnTo>
                          <a:pt x="66" y="2"/>
                        </a:lnTo>
                        <a:lnTo>
                          <a:pt x="76" y="4"/>
                        </a:lnTo>
                        <a:lnTo>
                          <a:pt x="84" y="7"/>
                        </a:lnTo>
                        <a:lnTo>
                          <a:pt x="92" y="12"/>
                        </a:lnTo>
                        <a:lnTo>
                          <a:pt x="101" y="18"/>
                        </a:lnTo>
                        <a:lnTo>
                          <a:pt x="107" y="25"/>
                        </a:lnTo>
                        <a:lnTo>
                          <a:pt x="113" y="31"/>
                        </a:lnTo>
                        <a:lnTo>
                          <a:pt x="117" y="37"/>
                        </a:lnTo>
                        <a:lnTo>
                          <a:pt x="122" y="42"/>
                        </a:lnTo>
                        <a:lnTo>
                          <a:pt x="128" y="50"/>
                        </a:lnTo>
                        <a:lnTo>
                          <a:pt x="133" y="56"/>
                        </a:lnTo>
                        <a:lnTo>
                          <a:pt x="139" y="62"/>
                        </a:lnTo>
                        <a:lnTo>
                          <a:pt x="145" y="66"/>
                        </a:lnTo>
                        <a:lnTo>
                          <a:pt x="153" y="70"/>
                        </a:lnTo>
                        <a:lnTo>
                          <a:pt x="159" y="74"/>
                        </a:lnTo>
                        <a:lnTo>
                          <a:pt x="165" y="77"/>
                        </a:lnTo>
                        <a:lnTo>
                          <a:pt x="174" y="79"/>
                        </a:lnTo>
                        <a:lnTo>
                          <a:pt x="180" y="80"/>
                        </a:lnTo>
                        <a:lnTo>
                          <a:pt x="188" y="83"/>
                        </a:lnTo>
                        <a:lnTo>
                          <a:pt x="196" y="81"/>
                        </a:lnTo>
                        <a:lnTo>
                          <a:pt x="205" y="80"/>
                        </a:lnTo>
                        <a:lnTo>
                          <a:pt x="214" y="80"/>
                        </a:lnTo>
                        <a:lnTo>
                          <a:pt x="220" y="78"/>
                        </a:lnTo>
                        <a:lnTo>
                          <a:pt x="226" y="76"/>
                        </a:lnTo>
                        <a:lnTo>
                          <a:pt x="233" y="72"/>
                        </a:lnTo>
                        <a:lnTo>
                          <a:pt x="238" y="68"/>
                        </a:lnTo>
                        <a:lnTo>
                          <a:pt x="243" y="66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74903" name="Group 151"/>
                <p:cNvGrpSpPr>
                  <a:grpSpLocks/>
                </p:cNvGrpSpPr>
                <p:nvPr/>
              </p:nvGrpSpPr>
              <p:grpSpPr bwMode="auto">
                <a:xfrm>
                  <a:off x="2521" y="2936"/>
                  <a:ext cx="574" cy="86"/>
                  <a:chOff x="2521" y="2936"/>
                  <a:chExt cx="574" cy="86"/>
                </a:xfrm>
              </p:grpSpPr>
              <p:sp>
                <p:nvSpPr>
                  <p:cNvPr id="74904" name="Freeform 152"/>
                  <p:cNvSpPr>
                    <a:spLocks/>
                  </p:cNvSpPr>
                  <p:nvPr/>
                </p:nvSpPr>
                <p:spPr bwMode="auto">
                  <a:xfrm>
                    <a:off x="2521" y="2936"/>
                    <a:ext cx="246" cy="84"/>
                  </a:xfrm>
                  <a:custGeom>
                    <a:avLst/>
                    <a:gdLst>
                      <a:gd name="T0" fmla="*/ 0 w 246"/>
                      <a:gd name="T1" fmla="*/ 16 h 84"/>
                      <a:gd name="T2" fmla="*/ 9 w 246"/>
                      <a:gd name="T3" fmla="*/ 9 h 84"/>
                      <a:gd name="T4" fmla="*/ 20 w 246"/>
                      <a:gd name="T5" fmla="*/ 4 h 84"/>
                      <a:gd name="T6" fmla="*/ 31 w 246"/>
                      <a:gd name="T7" fmla="*/ 2 h 84"/>
                      <a:gd name="T8" fmla="*/ 44 w 246"/>
                      <a:gd name="T9" fmla="*/ 0 h 84"/>
                      <a:gd name="T10" fmla="*/ 57 w 246"/>
                      <a:gd name="T11" fmla="*/ 0 h 84"/>
                      <a:gd name="T12" fmla="*/ 67 w 246"/>
                      <a:gd name="T13" fmla="*/ 2 h 84"/>
                      <a:gd name="T14" fmla="*/ 76 w 246"/>
                      <a:gd name="T15" fmla="*/ 4 h 84"/>
                      <a:gd name="T16" fmla="*/ 85 w 246"/>
                      <a:gd name="T17" fmla="*/ 8 h 84"/>
                      <a:gd name="T18" fmla="*/ 92 w 246"/>
                      <a:gd name="T19" fmla="*/ 12 h 84"/>
                      <a:gd name="T20" fmla="*/ 102 w 246"/>
                      <a:gd name="T21" fmla="*/ 18 h 84"/>
                      <a:gd name="T22" fmla="*/ 108 w 246"/>
                      <a:gd name="T23" fmla="*/ 25 h 84"/>
                      <a:gd name="T24" fmla="*/ 114 w 246"/>
                      <a:gd name="T25" fmla="*/ 31 h 84"/>
                      <a:gd name="T26" fmla="*/ 119 w 246"/>
                      <a:gd name="T27" fmla="*/ 38 h 84"/>
                      <a:gd name="T28" fmla="*/ 124 w 246"/>
                      <a:gd name="T29" fmla="*/ 43 h 84"/>
                      <a:gd name="T30" fmla="*/ 129 w 246"/>
                      <a:gd name="T31" fmla="*/ 50 h 84"/>
                      <a:gd name="T32" fmla="*/ 134 w 246"/>
                      <a:gd name="T33" fmla="*/ 56 h 84"/>
                      <a:gd name="T34" fmla="*/ 140 w 246"/>
                      <a:gd name="T35" fmla="*/ 62 h 84"/>
                      <a:gd name="T36" fmla="*/ 146 w 246"/>
                      <a:gd name="T37" fmla="*/ 67 h 84"/>
                      <a:gd name="T38" fmla="*/ 153 w 246"/>
                      <a:gd name="T39" fmla="*/ 70 h 84"/>
                      <a:gd name="T40" fmla="*/ 160 w 246"/>
                      <a:gd name="T41" fmla="*/ 74 h 84"/>
                      <a:gd name="T42" fmla="*/ 166 w 246"/>
                      <a:gd name="T43" fmla="*/ 77 h 84"/>
                      <a:gd name="T44" fmla="*/ 176 w 246"/>
                      <a:gd name="T45" fmla="*/ 79 h 84"/>
                      <a:gd name="T46" fmla="*/ 182 w 246"/>
                      <a:gd name="T47" fmla="*/ 81 h 84"/>
                      <a:gd name="T48" fmla="*/ 190 w 246"/>
                      <a:gd name="T49" fmla="*/ 83 h 84"/>
                      <a:gd name="T50" fmla="*/ 198 w 246"/>
                      <a:gd name="T51" fmla="*/ 83 h 84"/>
                      <a:gd name="T52" fmla="*/ 207 w 246"/>
                      <a:gd name="T53" fmla="*/ 80 h 84"/>
                      <a:gd name="T54" fmla="*/ 216 w 246"/>
                      <a:gd name="T55" fmla="*/ 80 h 84"/>
                      <a:gd name="T56" fmla="*/ 222 w 246"/>
                      <a:gd name="T57" fmla="*/ 78 h 84"/>
                      <a:gd name="T58" fmla="*/ 228 w 246"/>
                      <a:gd name="T59" fmla="*/ 76 h 84"/>
                      <a:gd name="T60" fmla="*/ 235 w 246"/>
                      <a:gd name="T61" fmla="*/ 73 h 84"/>
                      <a:gd name="T62" fmla="*/ 240 w 246"/>
                      <a:gd name="T63" fmla="*/ 69 h 84"/>
                      <a:gd name="T64" fmla="*/ 245 w 246"/>
                      <a:gd name="T65" fmla="*/ 67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6" h="84">
                        <a:moveTo>
                          <a:pt x="0" y="16"/>
                        </a:moveTo>
                        <a:lnTo>
                          <a:pt x="9" y="9"/>
                        </a:lnTo>
                        <a:lnTo>
                          <a:pt x="20" y="4"/>
                        </a:lnTo>
                        <a:lnTo>
                          <a:pt x="31" y="2"/>
                        </a:lnTo>
                        <a:lnTo>
                          <a:pt x="44" y="0"/>
                        </a:lnTo>
                        <a:lnTo>
                          <a:pt x="57" y="0"/>
                        </a:lnTo>
                        <a:lnTo>
                          <a:pt x="67" y="2"/>
                        </a:lnTo>
                        <a:lnTo>
                          <a:pt x="76" y="4"/>
                        </a:lnTo>
                        <a:lnTo>
                          <a:pt x="85" y="8"/>
                        </a:lnTo>
                        <a:lnTo>
                          <a:pt x="92" y="12"/>
                        </a:lnTo>
                        <a:lnTo>
                          <a:pt x="102" y="18"/>
                        </a:lnTo>
                        <a:lnTo>
                          <a:pt x="108" y="25"/>
                        </a:lnTo>
                        <a:lnTo>
                          <a:pt x="114" y="31"/>
                        </a:lnTo>
                        <a:lnTo>
                          <a:pt x="119" y="38"/>
                        </a:lnTo>
                        <a:lnTo>
                          <a:pt x="124" y="43"/>
                        </a:lnTo>
                        <a:lnTo>
                          <a:pt x="129" y="50"/>
                        </a:lnTo>
                        <a:lnTo>
                          <a:pt x="134" y="56"/>
                        </a:lnTo>
                        <a:lnTo>
                          <a:pt x="140" y="62"/>
                        </a:lnTo>
                        <a:lnTo>
                          <a:pt x="146" y="67"/>
                        </a:lnTo>
                        <a:lnTo>
                          <a:pt x="153" y="70"/>
                        </a:lnTo>
                        <a:lnTo>
                          <a:pt x="160" y="74"/>
                        </a:lnTo>
                        <a:lnTo>
                          <a:pt x="166" y="77"/>
                        </a:lnTo>
                        <a:lnTo>
                          <a:pt x="176" y="79"/>
                        </a:lnTo>
                        <a:lnTo>
                          <a:pt x="182" y="81"/>
                        </a:lnTo>
                        <a:lnTo>
                          <a:pt x="190" y="83"/>
                        </a:lnTo>
                        <a:lnTo>
                          <a:pt x="198" y="83"/>
                        </a:lnTo>
                        <a:lnTo>
                          <a:pt x="207" y="80"/>
                        </a:lnTo>
                        <a:lnTo>
                          <a:pt x="216" y="80"/>
                        </a:lnTo>
                        <a:lnTo>
                          <a:pt x="222" y="78"/>
                        </a:lnTo>
                        <a:lnTo>
                          <a:pt x="228" y="76"/>
                        </a:lnTo>
                        <a:lnTo>
                          <a:pt x="235" y="73"/>
                        </a:lnTo>
                        <a:lnTo>
                          <a:pt x="240" y="69"/>
                        </a:lnTo>
                        <a:lnTo>
                          <a:pt x="245" y="67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74905" name="Freeform 153"/>
                  <p:cNvSpPr>
                    <a:spLocks/>
                  </p:cNvSpPr>
                  <p:nvPr/>
                </p:nvSpPr>
                <p:spPr bwMode="auto">
                  <a:xfrm>
                    <a:off x="2688" y="2936"/>
                    <a:ext cx="243" cy="86"/>
                  </a:xfrm>
                  <a:custGeom>
                    <a:avLst/>
                    <a:gdLst>
                      <a:gd name="T0" fmla="*/ 0 w 243"/>
                      <a:gd name="T1" fmla="*/ 16 h 86"/>
                      <a:gd name="T2" fmla="*/ 9 w 243"/>
                      <a:gd name="T3" fmla="*/ 9 h 86"/>
                      <a:gd name="T4" fmla="*/ 20 w 243"/>
                      <a:gd name="T5" fmla="*/ 5 h 86"/>
                      <a:gd name="T6" fmla="*/ 31 w 243"/>
                      <a:gd name="T7" fmla="*/ 2 h 86"/>
                      <a:gd name="T8" fmla="*/ 43 w 243"/>
                      <a:gd name="T9" fmla="*/ 0 h 86"/>
                      <a:gd name="T10" fmla="*/ 56 w 243"/>
                      <a:gd name="T11" fmla="*/ 0 h 86"/>
                      <a:gd name="T12" fmla="*/ 66 w 243"/>
                      <a:gd name="T13" fmla="*/ 2 h 86"/>
                      <a:gd name="T14" fmla="*/ 76 w 243"/>
                      <a:gd name="T15" fmla="*/ 5 h 86"/>
                      <a:gd name="T16" fmla="*/ 83 w 243"/>
                      <a:gd name="T17" fmla="*/ 8 h 86"/>
                      <a:gd name="T18" fmla="*/ 92 w 243"/>
                      <a:gd name="T19" fmla="*/ 13 h 86"/>
                      <a:gd name="T20" fmla="*/ 100 w 243"/>
                      <a:gd name="T21" fmla="*/ 18 h 86"/>
                      <a:gd name="T22" fmla="*/ 107 w 243"/>
                      <a:gd name="T23" fmla="*/ 25 h 86"/>
                      <a:gd name="T24" fmla="*/ 113 w 243"/>
                      <a:gd name="T25" fmla="*/ 32 h 86"/>
                      <a:gd name="T26" fmla="*/ 118 w 243"/>
                      <a:gd name="T27" fmla="*/ 38 h 86"/>
                      <a:gd name="T28" fmla="*/ 122 w 243"/>
                      <a:gd name="T29" fmla="*/ 44 h 86"/>
                      <a:gd name="T30" fmla="*/ 127 w 243"/>
                      <a:gd name="T31" fmla="*/ 51 h 86"/>
                      <a:gd name="T32" fmla="*/ 133 w 243"/>
                      <a:gd name="T33" fmla="*/ 58 h 86"/>
                      <a:gd name="T34" fmla="*/ 139 w 243"/>
                      <a:gd name="T35" fmla="*/ 64 h 86"/>
                      <a:gd name="T36" fmla="*/ 145 w 243"/>
                      <a:gd name="T37" fmla="*/ 69 h 86"/>
                      <a:gd name="T38" fmla="*/ 152 w 243"/>
                      <a:gd name="T39" fmla="*/ 72 h 86"/>
                      <a:gd name="T40" fmla="*/ 158 w 243"/>
                      <a:gd name="T41" fmla="*/ 76 h 86"/>
                      <a:gd name="T42" fmla="*/ 165 w 243"/>
                      <a:gd name="T43" fmla="*/ 79 h 86"/>
                      <a:gd name="T44" fmla="*/ 173 w 243"/>
                      <a:gd name="T45" fmla="*/ 81 h 86"/>
                      <a:gd name="T46" fmla="*/ 179 w 243"/>
                      <a:gd name="T47" fmla="*/ 83 h 86"/>
                      <a:gd name="T48" fmla="*/ 187 w 243"/>
                      <a:gd name="T49" fmla="*/ 85 h 86"/>
                      <a:gd name="T50" fmla="*/ 195 w 243"/>
                      <a:gd name="T51" fmla="*/ 85 h 86"/>
                      <a:gd name="T52" fmla="*/ 205 w 243"/>
                      <a:gd name="T53" fmla="*/ 82 h 86"/>
                      <a:gd name="T54" fmla="*/ 213 w 243"/>
                      <a:gd name="T55" fmla="*/ 82 h 86"/>
                      <a:gd name="T56" fmla="*/ 219 w 243"/>
                      <a:gd name="T57" fmla="*/ 80 h 86"/>
                      <a:gd name="T58" fmla="*/ 225 w 243"/>
                      <a:gd name="T59" fmla="*/ 78 h 86"/>
                      <a:gd name="T60" fmla="*/ 233 w 243"/>
                      <a:gd name="T61" fmla="*/ 73 h 86"/>
                      <a:gd name="T62" fmla="*/ 237 w 243"/>
                      <a:gd name="T63" fmla="*/ 70 h 86"/>
                      <a:gd name="T64" fmla="*/ 242 w 243"/>
                      <a:gd name="T65" fmla="*/ 68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3" h="86">
                        <a:moveTo>
                          <a:pt x="0" y="16"/>
                        </a:moveTo>
                        <a:lnTo>
                          <a:pt x="9" y="9"/>
                        </a:lnTo>
                        <a:lnTo>
                          <a:pt x="20" y="5"/>
                        </a:lnTo>
                        <a:lnTo>
                          <a:pt x="31" y="2"/>
                        </a:lnTo>
                        <a:lnTo>
                          <a:pt x="43" y="0"/>
                        </a:lnTo>
                        <a:lnTo>
                          <a:pt x="56" y="0"/>
                        </a:lnTo>
                        <a:lnTo>
                          <a:pt x="66" y="2"/>
                        </a:lnTo>
                        <a:lnTo>
                          <a:pt x="76" y="5"/>
                        </a:lnTo>
                        <a:lnTo>
                          <a:pt x="83" y="8"/>
                        </a:lnTo>
                        <a:lnTo>
                          <a:pt x="92" y="13"/>
                        </a:lnTo>
                        <a:lnTo>
                          <a:pt x="100" y="18"/>
                        </a:lnTo>
                        <a:lnTo>
                          <a:pt x="107" y="25"/>
                        </a:lnTo>
                        <a:lnTo>
                          <a:pt x="113" y="32"/>
                        </a:lnTo>
                        <a:lnTo>
                          <a:pt x="118" y="38"/>
                        </a:lnTo>
                        <a:lnTo>
                          <a:pt x="122" y="44"/>
                        </a:lnTo>
                        <a:lnTo>
                          <a:pt x="127" y="51"/>
                        </a:lnTo>
                        <a:lnTo>
                          <a:pt x="133" y="58"/>
                        </a:lnTo>
                        <a:lnTo>
                          <a:pt x="139" y="64"/>
                        </a:lnTo>
                        <a:lnTo>
                          <a:pt x="145" y="69"/>
                        </a:lnTo>
                        <a:lnTo>
                          <a:pt x="152" y="72"/>
                        </a:lnTo>
                        <a:lnTo>
                          <a:pt x="158" y="76"/>
                        </a:lnTo>
                        <a:lnTo>
                          <a:pt x="165" y="79"/>
                        </a:lnTo>
                        <a:lnTo>
                          <a:pt x="173" y="81"/>
                        </a:lnTo>
                        <a:lnTo>
                          <a:pt x="179" y="83"/>
                        </a:lnTo>
                        <a:lnTo>
                          <a:pt x="187" y="85"/>
                        </a:lnTo>
                        <a:lnTo>
                          <a:pt x="195" y="85"/>
                        </a:lnTo>
                        <a:lnTo>
                          <a:pt x="205" y="82"/>
                        </a:lnTo>
                        <a:lnTo>
                          <a:pt x="213" y="82"/>
                        </a:lnTo>
                        <a:lnTo>
                          <a:pt x="219" y="80"/>
                        </a:lnTo>
                        <a:lnTo>
                          <a:pt x="225" y="78"/>
                        </a:lnTo>
                        <a:lnTo>
                          <a:pt x="233" y="73"/>
                        </a:lnTo>
                        <a:lnTo>
                          <a:pt x="237" y="70"/>
                        </a:lnTo>
                        <a:lnTo>
                          <a:pt x="242" y="6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74906" name="Freeform 154"/>
                  <p:cNvSpPr>
                    <a:spLocks/>
                  </p:cNvSpPr>
                  <p:nvPr/>
                </p:nvSpPr>
                <p:spPr bwMode="auto">
                  <a:xfrm>
                    <a:off x="2851" y="2936"/>
                    <a:ext cx="244" cy="84"/>
                  </a:xfrm>
                  <a:custGeom>
                    <a:avLst/>
                    <a:gdLst>
                      <a:gd name="T0" fmla="*/ 0 w 244"/>
                      <a:gd name="T1" fmla="*/ 15 h 84"/>
                      <a:gd name="T2" fmla="*/ 9 w 244"/>
                      <a:gd name="T3" fmla="*/ 8 h 84"/>
                      <a:gd name="T4" fmla="*/ 20 w 244"/>
                      <a:gd name="T5" fmla="*/ 4 h 84"/>
                      <a:gd name="T6" fmla="*/ 31 w 244"/>
                      <a:gd name="T7" fmla="*/ 1 h 84"/>
                      <a:gd name="T8" fmla="*/ 43 w 244"/>
                      <a:gd name="T9" fmla="*/ 0 h 84"/>
                      <a:gd name="T10" fmla="*/ 57 w 244"/>
                      <a:gd name="T11" fmla="*/ 0 h 84"/>
                      <a:gd name="T12" fmla="*/ 66 w 244"/>
                      <a:gd name="T13" fmla="*/ 2 h 84"/>
                      <a:gd name="T14" fmla="*/ 76 w 244"/>
                      <a:gd name="T15" fmla="*/ 4 h 84"/>
                      <a:gd name="T16" fmla="*/ 84 w 244"/>
                      <a:gd name="T17" fmla="*/ 7 h 84"/>
                      <a:gd name="T18" fmla="*/ 92 w 244"/>
                      <a:gd name="T19" fmla="*/ 12 h 84"/>
                      <a:gd name="T20" fmla="*/ 101 w 244"/>
                      <a:gd name="T21" fmla="*/ 18 h 84"/>
                      <a:gd name="T22" fmla="*/ 107 w 244"/>
                      <a:gd name="T23" fmla="*/ 25 h 84"/>
                      <a:gd name="T24" fmla="*/ 113 w 244"/>
                      <a:gd name="T25" fmla="*/ 31 h 84"/>
                      <a:gd name="T26" fmla="*/ 117 w 244"/>
                      <a:gd name="T27" fmla="*/ 37 h 84"/>
                      <a:gd name="T28" fmla="*/ 122 w 244"/>
                      <a:gd name="T29" fmla="*/ 42 h 84"/>
                      <a:gd name="T30" fmla="*/ 128 w 244"/>
                      <a:gd name="T31" fmla="*/ 50 h 84"/>
                      <a:gd name="T32" fmla="*/ 133 w 244"/>
                      <a:gd name="T33" fmla="*/ 56 h 84"/>
                      <a:gd name="T34" fmla="*/ 139 w 244"/>
                      <a:gd name="T35" fmla="*/ 62 h 84"/>
                      <a:gd name="T36" fmla="*/ 145 w 244"/>
                      <a:gd name="T37" fmla="*/ 66 h 84"/>
                      <a:gd name="T38" fmla="*/ 153 w 244"/>
                      <a:gd name="T39" fmla="*/ 70 h 84"/>
                      <a:gd name="T40" fmla="*/ 159 w 244"/>
                      <a:gd name="T41" fmla="*/ 74 h 84"/>
                      <a:gd name="T42" fmla="*/ 165 w 244"/>
                      <a:gd name="T43" fmla="*/ 77 h 84"/>
                      <a:gd name="T44" fmla="*/ 174 w 244"/>
                      <a:gd name="T45" fmla="*/ 79 h 84"/>
                      <a:gd name="T46" fmla="*/ 180 w 244"/>
                      <a:gd name="T47" fmla="*/ 80 h 84"/>
                      <a:gd name="T48" fmla="*/ 188 w 244"/>
                      <a:gd name="T49" fmla="*/ 83 h 84"/>
                      <a:gd name="T50" fmla="*/ 196 w 244"/>
                      <a:gd name="T51" fmla="*/ 81 h 84"/>
                      <a:gd name="T52" fmla="*/ 205 w 244"/>
                      <a:gd name="T53" fmla="*/ 80 h 84"/>
                      <a:gd name="T54" fmla="*/ 214 w 244"/>
                      <a:gd name="T55" fmla="*/ 80 h 84"/>
                      <a:gd name="T56" fmla="*/ 220 w 244"/>
                      <a:gd name="T57" fmla="*/ 78 h 84"/>
                      <a:gd name="T58" fmla="*/ 226 w 244"/>
                      <a:gd name="T59" fmla="*/ 76 h 84"/>
                      <a:gd name="T60" fmla="*/ 233 w 244"/>
                      <a:gd name="T61" fmla="*/ 72 h 84"/>
                      <a:gd name="T62" fmla="*/ 238 w 244"/>
                      <a:gd name="T63" fmla="*/ 68 h 84"/>
                      <a:gd name="T64" fmla="*/ 243 w 244"/>
                      <a:gd name="T65" fmla="*/ 66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4" h="84">
                        <a:moveTo>
                          <a:pt x="0" y="15"/>
                        </a:moveTo>
                        <a:lnTo>
                          <a:pt x="9" y="8"/>
                        </a:lnTo>
                        <a:lnTo>
                          <a:pt x="20" y="4"/>
                        </a:lnTo>
                        <a:lnTo>
                          <a:pt x="31" y="1"/>
                        </a:lnTo>
                        <a:lnTo>
                          <a:pt x="43" y="0"/>
                        </a:lnTo>
                        <a:lnTo>
                          <a:pt x="57" y="0"/>
                        </a:lnTo>
                        <a:lnTo>
                          <a:pt x="66" y="2"/>
                        </a:lnTo>
                        <a:lnTo>
                          <a:pt x="76" y="4"/>
                        </a:lnTo>
                        <a:lnTo>
                          <a:pt x="84" y="7"/>
                        </a:lnTo>
                        <a:lnTo>
                          <a:pt x="92" y="12"/>
                        </a:lnTo>
                        <a:lnTo>
                          <a:pt x="101" y="18"/>
                        </a:lnTo>
                        <a:lnTo>
                          <a:pt x="107" y="25"/>
                        </a:lnTo>
                        <a:lnTo>
                          <a:pt x="113" y="31"/>
                        </a:lnTo>
                        <a:lnTo>
                          <a:pt x="117" y="37"/>
                        </a:lnTo>
                        <a:lnTo>
                          <a:pt x="122" y="42"/>
                        </a:lnTo>
                        <a:lnTo>
                          <a:pt x="128" y="50"/>
                        </a:lnTo>
                        <a:lnTo>
                          <a:pt x="133" y="56"/>
                        </a:lnTo>
                        <a:lnTo>
                          <a:pt x="139" y="62"/>
                        </a:lnTo>
                        <a:lnTo>
                          <a:pt x="145" y="66"/>
                        </a:lnTo>
                        <a:lnTo>
                          <a:pt x="153" y="70"/>
                        </a:lnTo>
                        <a:lnTo>
                          <a:pt x="159" y="74"/>
                        </a:lnTo>
                        <a:lnTo>
                          <a:pt x="165" y="77"/>
                        </a:lnTo>
                        <a:lnTo>
                          <a:pt x="174" y="79"/>
                        </a:lnTo>
                        <a:lnTo>
                          <a:pt x="180" y="80"/>
                        </a:lnTo>
                        <a:lnTo>
                          <a:pt x="188" y="83"/>
                        </a:lnTo>
                        <a:lnTo>
                          <a:pt x="196" y="81"/>
                        </a:lnTo>
                        <a:lnTo>
                          <a:pt x="205" y="80"/>
                        </a:lnTo>
                        <a:lnTo>
                          <a:pt x="214" y="80"/>
                        </a:lnTo>
                        <a:lnTo>
                          <a:pt x="220" y="78"/>
                        </a:lnTo>
                        <a:lnTo>
                          <a:pt x="226" y="76"/>
                        </a:lnTo>
                        <a:lnTo>
                          <a:pt x="233" y="72"/>
                        </a:lnTo>
                        <a:lnTo>
                          <a:pt x="238" y="68"/>
                        </a:lnTo>
                        <a:lnTo>
                          <a:pt x="243" y="66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74907" name="Group 155"/>
                <p:cNvGrpSpPr>
                  <a:grpSpLocks/>
                </p:cNvGrpSpPr>
                <p:nvPr/>
              </p:nvGrpSpPr>
              <p:grpSpPr bwMode="auto">
                <a:xfrm>
                  <a:off x="3011" y="2936"/>
                  <a:ext cx="573" cy="86"/>
                  <a:chOff x="3011" y="2936"/>
                  <a:chExt cx="573" cy="86"/>
                </a:xfrm>
              </p:grpSpPr>
              <p:sp>
                <p:nvSpPr>
                  <p:cNvPr id="74908" name="Freeform 156"/>
                  <p:cNvSpPr>
                    <a:spLocks/>
                  </p:cNvSpPr>
                  <p:nvPr/>
                </p:nvSpPr>
                <p:spPr bwMode="auto">
                  <a:xfrm>
                    <a:off x="3011" y="2936"/>
                    <a:ext cx="246" cy="84"/>
                  </a:xfrm>
                  <a:custGeom>
                    <a:avLst/>
                    <a:gdLst>
                      <a:gd name="T0" fmla="*/ 0 w 246"/>
                      <a:gd name="T1" fmla="*/ 16 h 84"/>
                      <a:gd name="T2" fmla="*/ 9 w 246"/>
                      <a:gd name="T3" fmla="*/ 9 h 84"/>
                      <a:gd name="T4" fmla="*/ 20 w 246"/>
                      <a:gd name="T5" fmla="*/ 4 h 84"/>
                      <a:gd name="T6" fmla="*/ 31 w 246"/>
                      <a:gd name="T7" fmla="*/ 2 h 84"/>
                      <a:gd name="T8" fmla="*/ 44 w 246"/>
                      <a:gd name="T9" fmla="*/ 0 h 84"/>
                      <a:gd name="T10" fmla="*/ 57 w 246"/>
                      <a:gd name="T11" fmla="*/ 0 h 84"/>
                      <a:gd name="T12" fmla="*/ 67 w 246"/>
                      <a:gd name="T13" fmla="*/ 2 h 84"/>
                      <a:gd name="T14" fmla="*/ 76 w 246"/>
                      <a:gd name="T15" fmla="*/ 4 h 84"/>
                      <a:gd name="T16" fmla="*/ 85 w 246"/>
                      <a:gd name="T17" fmla="*/ 8 h 84"/>
                      <a:gd name="T18" fmla="*/ 92 w 246"/>
                      <a:gd name="T19" fmla="*/ 12 h 84"/>
                      <a:gd name="T20" fmla="*/ 102 w 246"/>
                      <a:gd name="T21" fmla="*/ 18 h 84"/>
                      <a:gd name="T22" fmla="*/ 108 w 246"/>
                      <a:gd name="T23" fmla="*/ 25 h 84"/>
                      <a:gd name="T24" fmla="*/ 114 w 246"/>
                      <a:gd name="T25" fmla="*/ 31 h 84"/>
                      <a:gd name="T26" fmla="*/ 119 w 246"/>
                      <a:gd name="T27" fmla="*/ 38 h 84"/>
                      <a:gd name="T28" fmla="*/ 124 w 246"/>
                      <a:gd name="T29" fmla="*/ 43 h 84"/>
                      <a:gd name="T30" fmla="*/ 129 w 246"/>
                      <a:gd name="T31" fmla="*/ 50 h 84"/>
                      <a:gd name="T32" fmla="*/ 134 w 246"/>
                      <a:gd name="T33" fmla="*/ 56 h 84"/>
                      <a:gd name="T34" fmla="*/ 140 w 246"/>
                      <a:gd name="T35" fmla="*/ 62 h 84"/>
                      <a:gd name="T36" fmla="*/ 146 w 246"/>
                      <a:gd name="T37" fmla="*/ 67 h 84"/>
                      <a:gd name="T38" fmla="*/ 153 w 246"/>
                      <a:gd name="T39" fmla="*/ 70 h 84"/>
                      <a:gd name="T40" fmla="*/ 160 w 246"/>
                      <a:gd name="T41" fmla="*/ 74 h 84"/>
                      <a:gd name="T42" fmla="*/ 166 w 246"/>
                      <a:gd name="T43" fmla="*/ 77 h 84"/>
                      <a:gd name="T44" fmla="*/ 176 w 246"/>
                      <a:gd name="T45" fmla="*/ 79 h 84"/>
                      <a:gd name="T46" fmla="*/ 182 w 246"/>
                      <a:gd name="T47" fmla="*/ 81 h 84"/>
                      <a:gd name="T48" fmla="*/ 190 w 246"/>
                      <a:gd name="T49" fmla="*/ 83 h 84"/>
                      <a:gd name="T50" fmla="*/ 198 w 246"/>
                      <a:gd name="T51" fmla="*/ 83 h 84"/>
                      <a:gd name="T52" fmla="*/ 207 w 246"/>
                      <a:gd name="T53" fmla="*/ 80 h 84"/>
                      <a:gd name="T54" fmla="*/ 216 w 246"/>
                      <a:gd name="T55" fmla="*/ 80 h 84"/>
                      <a:gd name="T56" fmla="*/ 222 w 246"/>
                      <a:gd name="T57" fmla="*/ 78 h 84"/>
                      <a:gd name="T58" fmla="*/ 228 w 246"/>
                      <a:gd name="T59" fmla="*/ 76 h 84"/>
                      <a:gd name="T60" fmla="*/ 235 w 246"/>
                      <a:gd name="T61" fmla="*/ 73 h 84"/>
                      <a:gd name="T62" fmla="*/ 240 w 246"/>
                      <a:gd name="T63" fmla="*/ 69 h 84"/>
                      <a:gd name="T64" fmla="*/ 245 w 246"/>
                      <a:gd name="T65" fmla="*/ 67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6" h="84">
                        <a:moveTo>
                          <a:pt x="0" y="16"/>
                        </a:moveTo>
                        <a:lnTo>
                          <a:pt x="9" y="9"/>
                        </a:lnTo>
                        <a:lnTo>
                          <a:pt x="20" y="4"/>
                        </a:lnTo>
                        <a:lnTo>
                          <a:pt x="31" y="2"/>
                        </a:lnTo>
                        <a:lnTo>
                          <a:pt x="44" y="0"/>
                        </a:lnTo>
                        <a:lnTo>
                          <a:pt x="57" y="0"/>
                        </a:lnTo>
                        <a:lnTo>
                          <a:pt x="67" y="2"/>
                        </a:lnTo>
                        <a:lnTo>
                          <a:pt x="76" y="4"/>
                        </a:lnTo>
                        <a:lnTo>
                          <a:pt x="85" y="8"/>
                        </a:lnTo>
                        <a:lnTo>
                          <a:pt x="92" y="12"/>
                        </a:lnTo>
                        <a:lnTo>
                          <a:pt x="102" y="18"/>
                        </a:lnTo>
                        <a:lnTo>
                          <a:pt x="108" y="25"/>
                        </a:lnTo>
                        <a:lnTo>
                          <a:pt x="114" y="31"/>
                        </a:lnTo>
                        <a:lnTo>
                          <a:pt x="119" y="38"/>
                        </a:lnTo>
                        <a:lnTo>
                          <a:pt x="124" y="43"/>
                        </a:lnTo>
                        <a:lnTo>
                          <a:pt x="129" y="50"/>
                        </a:lnTo>
                        <a:lnTo>
                          <a:pt x="134" y="56"/>
                        </a:lnTo>
                        <a:lnTo>
                          <a:pt x="140" y="62"/>
                        </a:lnTo>
                        <a:lnTo>
                          <a:pt x="146" y="67"/>
                        </a:lnTo>
                        <a:lnTo>
                          <a:pt x="153" y="70"/>
                        </a:lnTo>
                        <a:lnTo>
                          <a:pt x="160" y="74"/>
                        </a:lnTo>
                        <a:lnTo>
                          <a:pt x="166" y="77"/>
                        </a:lnTo>
                        <a:lnTo>
                          <a:pt x="176" y="79"/>
                        </a:lnTo>
                        <a:lnTo>
                          <a:pt x="182" y="81"/>
                        </a:lnTo>
                        <a:lnTo>
                          <a:pt x="190" y="83"/>
                        </a:lnTo>
                        <a:lnTo>
                          <a:pt x="198" y="83"/>
                        </a:lnTo>
                        <a:lnTo>
                          <a:pt x="207" y="80"/>
                        </a:lnTo>
                        <a:lnTo>
                          <a:pt x="216" y="80"/>
                        </a:lnTo>
                        <a:lnTo>
                          <a:pt x="222" y="78"/>
                        </a:lnTo>
                        <a:lnTo>
                          <a:pt x="228" y="76"/>
                        </a:lnTo>
                        <a:lnTo>
                          <a:pt x="235" y="73"/>
                        </a:lnTo>
                        <a:lnTo>
                          <a:pt x="240" y="69"/>
                        </a:lnTo>
                        <a:lnTo>
                          <a:pt x="245" y="67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74909" name="Freeform 157"/>
                  <p:cNvSpPr>
                    <a:spLocks/>
                  </p:cNvSpPr>
                  <p:nvPr/>
                </p:nvSpPr>
                <p:spPr bwMode="auto">
                  <a:xfrm>
                    <a:off x="3175" y="2936"/>
                    <a:ext cx="245" cy="86"/>
                  </a:xfrm>
                  <a:custGeom>
                    <a:avLst/>
                    <a:gdLst>
                      <a:gd name="T0" fmla="*/ 0 w 245"/>
                      <a:gd name="T1" fmla="*/ 16 h 86"/>
                      <a:gd name="T2" fmla="*/ 9 w 245"/>
                      <a:gd name="T3" fmla="*/ 9 h 86"/>
                      <a:gd name="T4" fmla="*/ 20 w 245"/>
                      <a:gd name="T5" fmla="*/ 5 h 86"/>
                      <a:gd name="T6" fmla="*/ 31 w 245"/>
                      <a:gd name="T7" fmla="*/ 2 h 86"/>
                      <a:gd name="T8" fmla="*/ 43 w 245"/>
                      <a:gd name="T9" fmla="*/ 0 h 86"/>
                      <a:gd name="T10" fmla="*/ 58 w 245"/>
                      <a:gd name="T11" fmla="*/ 0 h 86"/>
                      <a:gd name="T12" fmla="*/ 66 w 245"/>
                      <a:gd name="T13" fmla="*/ 2 h 86"/>
                      <a:gd name="T14" fmla="*/ 76 w 245"/>
                      <a:gd name="T15" fmla="*/ 5 h 86"/>
                      <a:gd name="T16" fmla="*/ 85 w 245"/>
                      <a:gd name="T17" fmla="*/ 8 h 86"/>
                      <a:gd name="T18" fmla="*/ 92 w 245"/>
                      <a:gd name="T19" fmla="*/ 13 h 86"/>
                      <a:gd name="T20" fmla="*/ 101 w 245"/>
                      <a:gd name="T21" fmla="*/ 18 h 86"/>
                      <a:gd name="T22" fmla="*/ 107 w 245"/>
                      <a:gd name="T23" fmla="*/ 25 h 86"/>
                      <a:gd name="T24" fmla="*/ 113 w 245"/>
                      <a:gd name="T25" fmla="*/ 32 h 86"/>
                      <a:gd name="T26" fmla="*/ 118 w 245"/>
                      <a:gd name="T27" fmla="*/ 38 h 86"/>
                      <a:gd name="T28" fmla="*/ 123 w 245"/>
                      <a:gd name="T29" fmla="*/ 44 h 86"/>
                      <a:gd name="T30" fmla="*/ 129 w 245"/>
                      <a:gd name="T31" fmla="*/ 51 h 86"/>
                      <a:gd name="T32" fmla="*/ 135 w 245"/>
                      <a:gd name="T33" fmla="*/ 58 h 86"/>
                      <a:gd name="T34" fmla="*/ 139 w 245"/>
                      <a:gd name="T35" fmla="*/ 64 h 86"/>
                      <a:gd name="T36" fmla="*/ 146 w 245"/>
                      <a:gd name="T37" fmla="*/ 69 h 86"/>
                      <a:gd name="T38" fmla="*/ 153 w 245"/>
                      <a:gd name="T39" fmla="*/ 72 h 86"/>
                      <a:gd name="T40" fmla="*/ 159 w 245"/>
                      <a:gd name="T41" fmla="*/ 76 h 86"/>
                      <a:gd name="T42" fmla="*/ 165 w 245"/>
                      <a:gd name="T43" fmla="*/ 79 h 86"/>
                      <a:gd name="T44" fmla="*/ 175 w 245"/>
                      <a:gd name="T45" fmla="*/ 81 h 86"/>
                      <a:gd name="T46" fmla="*/ 181 w 245"/>
                      <a:gd name="T47" fmla="*/ 83 h 86"/>
                      <a:gd name="T48" fmla="*/ 189 w 245"/>
                      <a:gd name="T49" fmla="*/ 85 h 86"/>
                      <a:gd name="T50" fmla="*/ 197 w 245"/>
                      <a:gd name="T51" fmla="*/ 85 h 86"/>
                      <a:gd name="T52" fmla="*/ 206 w 245"/>
                      <a:gd name="T53" fmla="*/ 82 h 86"/>
                      <a:gd name="T54" fmla="*/ 215 w 245"/>
                      <a:gd name="T55" fmla="*/ 82 h 86"/>
                      <a:gd name="T56" fmla="*/ 221 w 245"/>
                      <a:gd name="T57" fmla="*/ 80 h 86"/>
                      <a:gd name="T58" fmla="*/ 227 w 245"/>
                      <a:gd name="T59" fmla="*/ 78 h 86"/>
                      <a:gd name="T60" fmla="*/ 235 w 245"/>
                      <a:gd name="T61" fmla="*/ 73 h 86"/>
                      <a:gd name="T62" fmla="*/ 239 w 245"/>
                      <a:gd name="T63" fmla="*/ 70 h 86"/>
                      <a:gd name="T64" fmla="*/ 244 w 245"/>
                      <a:gd name="T65" fmla="*/ 68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5" h="86">
                        <a:moveTo>
                          <a:pt x="0" y="16"/>
                        </a:moveTo>
                        <a:lnTo>
                          <a:pt x="9" y="9"/>
                        </a:lnTo>
                        <a:lnTo>
                          <a:pt x="20" y="5"/>
                        </a:lnTo>
                        <a:lnTo>
                          <a:pt x="31" y="2"/>
                        </a:lnTo>
                        <a:lnTo>
                          <a:pt x="43" y="0"/>
                        </a:lnTo>
                        <a:lnTo>
                          <a:pt x="58" y="0"/>
                        </a:lnTo>
                        <a:lnTo>
                          <a:pt x="66" y="2"/>
                        </a:lnTo>
                        <a:lnTo>
                          <a:pt x="76" y="5"/>
                        </a:lnTo>
                        <a:lnTo>
                          <a:pt x="85" y="8"/>
                        </a:lnTo>
                        <a:lnTo>
                          <a:pt x="92" y="13"/>
                        </a:lnTo>
                        <a:lnTo>
                          <a:pt x="101" y="18"/>
                        </a:lnTo>
                        <a:lnTo>
                          <a:pt x="107" y="25"/>
                        </a:lnTo>
                        <a:lnTo>
                          <a:pt x="113" y="32"/>
                        </a:lnTo>
                        <a:lnTo>
                          <a:pt x="118" y="38"/>
                        </a:lnTo>
                        <a:lnTo>
                          <a:pt x="123" y="44"/>
                        </a:lnTo>
                        <a:lnTo>
                          <a:pt x="129" y="51"/>
                        </a:lnTo>
                        <a:lnTo>
                          <a:pt x="135" y="58"/>
                        </a:lnTo>
                        <a:lnTo>
                          <a:pt x="139" y="64"/>
                        </a:lnTo>
                        <a:lnTo>
                          <a:pt x="146" y="69"/>
                        </a:lnTo>
                        <a:lnTo>
                          <a:pt x="153" y="72"/>
                        </a:lnTo>
                        <a:lnTo>
                          <a:pt x="159" y="76"/>
                        </a:lnTo>
                        <a:lnTo>
                          <a:pt x="165" y="79"/>
                        </a:lnTo>
                        <a:lnTo>
                          <a:pt x="175" y="81"/>
                        </a:lnTo>
                        <a:lnTo>
                          <a:pt x="181" y="83"/>
                        </a:lnTo>
                        <a:lnTo>
                          <a:pt x="189" y="85"/>
                        </a:lnTo>
                        <a:lnTo>
                          <a:pt x="197" y="85"/>
                        </a:lnTo>
                        <a:lnTo>
                          <a:pt x="206" y="82"/>
                        </a:lnTo>
                        <a:lnTo>
                          <a:pt x="215" y="82"/>
                        </a:lnTo>
                        <a:lnTo>
                          <a:pt x="221" y="80"/>
                        </a:lnTo>
                        <a:lnTo>
                          <a:pt x="227" y="78"/>
                        </a:lnTo>
                        <a:lnTo>
                          <a:pt x="235" y="73"/>
                        </a:lnTo>
                        <a:lnTo>
                          <a:pt x="239" y="70"/>
                        </a:lnTo>
                        <a:lnTo>
                          <a:pt x="244" y="6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74910" name="Freeform 158"/>
                  <p:cNvSpPr>
                    <a:spLocks/>
                  </p:cNvSpPr>
                  <p:nvPr/>
                </p:nvSpPr>
                <p:spPr bwMode="auto">
                  <a:xfrm>
                    <a:off x="3340" y="2936"/>
                    <a:ext cx="244" cy="84"/>
                  </a:xfrm>
                  <a:custGeom>
                    <a:avLst/>
                    <a:gdLst>
                      <a:gd name="T0" fmla="*/ 0 w 244"/>
                      <a:gd name="T1" fmla="*/ 15 h 84"/>
                      <a:gd name="T2" fmla="*/ 9 w 244"/>
                      <a:gd name="T3" fmla="*/ 8 h 84"/>
                      <a:gd name="T4" fmla="*/ 20 w 244"/>
                      <a:gd name="T5" fmla="*/ 4 h 84"/>
                      <a:gd name="T6" fmla="*/ 31 w 244"/>
                      <a:gd name="T7" fmla="*/ 1 h 84"/>
                      <a:gd name="T8" fmla="*/ 43 w 244"/>
                      <a:gd name="T9" fmla="*/ 0 h 84"/>
                      <a:gd name="T10" fmla="*/ 57 w 244"/>
                      <a:gd name="T11" fmla="*/ 0 h 84"/>
                      <a:gd name="T12" fmla="*/ 66 w 244"/>
                      <a:gd name="T13" fmla="*/ 2 h 84"/>
                      <a:gd name="T14" fmla="*/ 76 w 244"/>
                      <a:gd name="T15" fmla="*/ 4 h 84"/>
                      <a:gd name="T16" fmla="*/ 84 w 244"/>
                      <a:gd name="T17" fmla="*/ 7 h 84"/>
                      <a:gd name="T18" fmla="*/ 92 w 244"/>
                      <a:gd name="T19" fmla="*/ 12 h 84"/>
                      <a:gd name="T20" fmla="*/ 101 w 244"/>
                      <a:gd name="T21" fmla="*/ 18 h 84"/>
                      <a:gd name="T22" fmla="*/ 107 w 244"/>
                      <a:gd name="T23" fmla="*/ 25 h 84"/>
                      <a:gd name="T24" fmla="*/ 113 w 244"/>
                      <a:gd name="T25" fmla="*/ 31 h 84"/>
                      <a:gd name="T26" fmla="*/ 117 w 244"/>
                      <a:gd name="T27" fmla="*/ 37 h 84"/>
                      <a:gd name="T28" fmla="*/ 122 w 244"/>
                      <a:gd name="T29" fmla="*/ 42 h 84"/>
                      <a:gd name="T30" fmla="*/ 128 w 244"/>
                      <a:gd name="T31" fmla="*/ 50 h 84"/>
                      <a:gd name="T32" fmla="*/ 133 w 244"/>
                      <a:gd name="T33" fmla="*/ 56 h 84"/>
                      <a:gd name="T34" fmla="*/ 139 w 244"/>
                      <a:gd name="T35" fmla="*/ 62 h 84"/>
                      <a:gd name="T36" fmla="*/ 145 w 244"/>
                      <a:gd name="T37" fmla="*/ 66 h 84"/>
                      <a:gd name="T38" fmla="*/ 153 w 244"/>
                      <a:gd name="T39" fmla="*/ 70 h 84"/>
                      <a:gd name="T40" fmla="*/ 159 w 244"/>
                      <a:gd name="T41" fmla="*/ 74 h 84"/>
                      <a:gd name="T42" fmla="*/ 165 w 244"/>
                      <a:gd name="T43" fmla="*/ 77 h 84"/>
                      <a:gd name="T44" fmla="*/ 174 w 244"/>
                      <a:gd name="T45" fmla="*/ 79 h 84"/>
                      <a:gd name="T46" fmla="*/ 180 w 244"/>
                      <a:gd name="T47" fmla="*/ 80 h 84"/>
                      <a:gd name="T48" fmla="*/ 188 w 244"/>
                      <a:gd name="T49" fmla="*/ 83 h 84"/>
                      <a:gd name="T50" fmla="*/ 196 w 244"/>
                      <a:gd name="T51" fmla="*/ 81 h 84"/>
                      <a:gd name="T52" fmla="*/ 205 w 244"/>
                      <a:gd name="T53" fmla="*/ 80 h 84"/>
                      <a:gd name="T54" fmla="*/ 214 w 244"/>
                      <a:gd name="T55" fmla="*/ 80 h 84"/>
                      <a:gd name="T56" fmla="*/ 220 w 244"/>
                      <a:gd name="T57" fmla="*/ 78 h 84"/>
                      <a:gd name="T58" fmla="*/ 226 w 244"/>
                      <a:gd name="T59" fmla="*/ 76 h 84"/>
                      <a:gd name="T60" fmla="*/ 233 w 244"/>
                      <a:gd name="T61" fmla="*/ 72 h 84"/>
                      <a:gd name="T62" fmla="*/ 238 w 244"/>
                      <a:gd name="T63" fmla="*/ 68 h 84"/>
                      <a:gd name="T64" fmla="*/ 243 w 244"/>
                      <a:gd name="T65" fmla="*/ 66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4" h="84">
                        <a:moveTo>
                          <a:pt x="0" y="15"/>
                        </a:moveTo>
                        <a:lnTo>
                          <a:pt x="9" y="8"/>
                        </a:lnTo>
                        <a:lnTo>
                          <a:pt x="20" y="4"/>
                        </a:lnTo>
                        <a:lnTo>
                          <a:pt x="31" y="1"/>
                        </a:lnTo>
                        <a:lnTo>
                          <a:pt x="43" y="0"/>
                        </a:lnTo>
                        <a:lnTo>
                          <a:pt x="57" y="0"/>
                        </a:lnTo>
                        <a:lnTo>
                          <a:pt x="66" y="2"/>
                        </a:lnTo>
                        <a:lnTo>
                          <a:pt x="76" y="4"/>
                        </a:lnTo>
                        <a:lnTo>
                          <a:pt x="84" y="7"/>
                        </a:lnTo>
                        <a:lnTo>
                          <a:pt x="92" y="12"/>
                        </a:lnTo>
                        <a:lnTo>
                          <a:pt x="101" y="18"/>
                        </a:lnTo>
                        <a:lnTo>
                          <a:pt x="107" y="25"/>
                        </a:lnTo>
                        <a:lnTo>
                          <a:pt x="113" y="31"/>
                        </a:lnTo>
                        <a:lnTo>
                          <a:pt x="117" y="37"/>
                        </a:lnTo>
                        <a:lnTo>
                          <a:pt x="122" y="42"/>
                        </a:lnTo>
                        <a:lnTo>
                          <a:pt x="128" y="50"/>
                        </a:lnTo>
                        <a:lnTo>
                          <a:pt x="133" y="56"/>
                        </a:lnTo>
                        <a:lnTo>
                          <a:pt x="139" y="62"/>
                        </a:lnTo>
                        <a:lnTo>
                          <a:pt x="145" y="66"/>
                        </a:lnTo>
                        <a:lnTo>
                          <a:pt x="153" y="70"/>
                        </a:lnTo>
                        <a:lnTo>
                          <a:pt x="159" y="74"/>
                        </a:lnTo>
                        <a:lnTo>
                          <a:pt x="165" y="77"/>
                        </a:lnTo>
                        <a:lnTo>
                          <a:pt x="174" y="79"/>
                        </a:lnTo>
                        <a:lnTo>
                          <a:pt x="180" y="80"/>
                        </a:lnTo>
                        <a:lnTo>
                          <a:pt x="188" y="83"/>
                        </a:lnTo>
                        <a:lnTo>
                          <a:pt x="196" y="81"/>
                        </a:lnTo>
                        <a:lnTo>
                          <a:pt x="205" y="80"/>
                        </a:lnTo>
                        <a:lnTo>
                          <a:pt x="214" y="80"/>
                        </a:lnTo>
                        <a:lnTo>
                          <a:pt x="220" y="78"/>
                        </a:lnTo>
                        <a:lnTo>
                          <a:pt x="226" y="76"/>
                        </a:lnTo>
                        <a:lnTo>
                          <a:pt x="233" y="72"/>
                        </a:lnTo>
                        <a:lnTo>
                          <a:pt x="238" y="68"/>
                        </a:lnTo>
                        <a:lnTo>
                          <a:pt x="243" y="66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hlink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  <p:grpSp>
          <p:nvGrpSpPr>
            <p:cNvPr id="74911" name="Group 159"/>
            <p:cNvGrpSpPr>
              <a:grpSpLocks/>
            </p:cNvGrpSpPr>
            <p:nvPr/>
          </p:nvGrpSpPr>
          <p:grpSpPr bwMode="auto">
            <a:xfrm>
              <a:off x="239" y="2836"/>
              <a:ext cx="964" cy="271"/>
              <a:chOff x="239" y="2836"/>
              <a:chExt cx="964" cy="271"/>
            </a:xfrm>
          </p:grpSpPr>
          <p:sp>
            <p:nvSpPr>
              <p:cNvPr id="74912" name="Rectangle 160"/>
              <p:cNvSpPr>
                <a:spLocks noChangeArrowheads="1"/>
              </p:cNvSpPr>
              <p:nvPr/>
            </p:nvSpPr>
            <p:spPr bwMode="auto">
              <a:xfrm>
                <a:off x="239" y="2836"/>
                <a:ext cx="964" cy="271"/>
              </a:xfrm>
              <a:prstGeom prst="rect">
                <a:avLst/>
              </a:prstGeom>
              <a:solidFill>
                <a:srgbClr val="004E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4913" name="Rectangle 161"/>
              <p:cNvSpPr>
                <a:spLocks noChangeArrowheads="1"/>
              </p:cNvSpPr>
              <p:nvPr/>
            </p:nvSpPr>
            <p:spPr bwMode="auto">
              <a:xfrm>
                <a:off x="278" y="2890"/>
                <a:ext cx="915" cy="2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zh-CN" altLang="en-US" sz="1400" b="1">
                    <a:solidFill>
                      <a:srgbClr val="FFFFFF"/>
                    </a:solidFill>
                    <a:latin typeface="Arial" pitchFamily="34" charset="0"/>
                  </a:rPr>
                  <a:t>发送端</a:t>
                </a:r>
              </a:p>
            </p:txBody>
          </p:sp>
        </p:grpSp>
        <p:sp>
          <p:nvSpPr>
            <p:cNvPr id="74914" name="Freeform 162"/>
            <p:cNvSpPr>
              <a:spLocks/>
            </p:cNvSpPr>
            <p:nvPr/>
          </p:nvSpPr>
          <p:spPr bwMode="auto">
            <a:xfrm>
              <a:off x="1691" y="2662"/>
              <a:ext cx="2315" cy="734"/>
            </a:xfrm>
            <a:custGeom>
              <a:avLst/>
              <a:gdLst>
                <a:gd name="T0" fmla="*/ 0 w 2315"/>
                <a:gd name="T1" fmla="*/ 0 h 734"/>
                <a:gd name="T2" fmla="*/ 289 w 2315"/>
                <a:gd name="T3" fmla="*/ 5 h 734"/>
                <a:gd name="T4" fmla="*/ 512 w 2315"/>
                <a:gd name="T5" fmla="*/ 24 h 734"/>
                <a:gd name="T6" fmla="*/ 724 w 2315"/>
                <a:gd name="T7" fmla="*/ 69 h 734"/>
                <a:gd name="T8" fmla="*/ 924 w 2315"/>
                <a:gd name="T9" fmla="*/ 147 h 734"/>
                <a:gd name="T10" fmla="*/ 1054 w 2315"/>
                <a:gd name="T11" fmla="*/ 240 h 734"/>
                <a:gd name="T12" fmla="*/ 1202 w 2315"/>
                <a:gd name="T13" fmla="*/ 369 h 734"/>
                <a:gd name="T14" fmla="*/ 1312 w 2315"/>
                <a:gd name="T15" fmla="*/ 471 h 734"/>
                <a:gd name="T16" fmla="*/ 1425 w 2315"/>
                <a:gd name="T17" fmla="*/ 564 h 734"/>
                <a:gd name="T18" fmla="*/ 1530 w 2315"/>
                <a:gd name="T19" fmla="*/ 618 h 734"/>
                <a:gd name="T20" fmla="*/ 1648 w 2315"/>
                <a:gd name="T21" fmla="*/ 673 h 734"/>
                <a:gd name="T22" fmla="*/ 1803 w 2315"/>
                <a:gd name="T23" fmla="*/ 714 h 734"/>
                <a:gd name="T24" fmla="*/ 2009 w 2315"/>
                <a:gd name="T25" fmla="*/ 733 h 734"/>
                <a:gd name="T26" fmla="*/ 2314 w 2315"/>
                <a:gd name="T27" fmla="*/ 733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15" h="734">
                  <a:moveTo>
                    <a:pt x="0" y="0"/>
                  </a:moveTo>
                  <a:lnTo>
                    <a:pt x="289" y="5"/>
                  </a:lnTo>
                  <a:lnTo>
                    <a:pt x="512" y="24"/>
                  </a:lnTo>
                  <a:lnTo>
                    <a:pt x="724" y="69"/>
                  </a:lnTo>
                  <a:lnTo>
                    <a:pt x="924" y="147"/>
                  </a:lnTo>
                  <a:lnTo>
                    <a:pt x="1054" y="240"/>
                  </a:lnTo>
                  <a:lnTo>
                    <a:pt x="1202" y="369"/>
                  </a:lnTo>
                  <a:lnTo>
                    <a:pt x="1312" y="471"/>
                  </a:lnTo>
                  <a:lnTo>
                    <a:pt x="1425" y="564"/>
                  </a:lnTo>
                  <a:lnTo>
                    <a:pt x="1530" y="618"/>
                  </a:lnTo>
                  <a:lnTo>
                    <a:pt x="1648" y="673"/>
                  </a:lnTo>
                  <a:lnTo>
                    <a:pt x="1803" y="714"/>
                  </a:lnTo>
                  <a:lnTo>
                    <a:pt x="2009" y="733"/>
                  </a:lnTo>
                  <a:lnTo>
                    <a:pt x="2314" y="733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915" name="Freeform 163"/>
            <p:cNvSpPr>
              <a:spLocks/>
            </p:cNvSpPr>
            <p:nvPr/>
          </p:nvSpPr>
          <p:spPr bwMode="auto">
            <a:xfrm>
              <a:off x="1691" y="1310"/>
              <a:ext cx="2323" cy="1814"/>
            </a:xfrm>
            <a:custGeom>
              <a:avLst/>
              <a:gdLst>
                <a:gd name="T0" fmla="*/ 0 w 2323"/>
                <a:gd name="T1" fmla="*/ 0 h 1814"/>
                <a:gd name="T2" fmla="*/ 290 w 2323"/>
                <a:gd name="T3" fmla="*/ 14 h 1814"/>
                <a:gd name="T4" fmla="*/ 514 w 2323"/>
                <a:gd name="T5" fmla="*/ 59 h 1814"/>
                <a:gd name="T6" fmla="*/ 726 w 2323"/>
                <a:gd name="T7" fmla="*/ 172 h 1814"/>
                <a:gd name="T8" fmla="*/ 928 w 2323"/>
                <a:gd name="T9" fmla="*/ 365 h 1814"/>
                <a:gd name="T10" fmla="*/ 1058 w 2323"/>
                <a:gd name="T11" fmla="*/ 594 h 1814"/>
                <a:gd name="T12" fmla="*/ 1207 w 2323"/>
                <a:gd name="T13" fmla="*/ 915 h 1814"/>
                <a:gd name="T14" fmla="*/ 1316 w 2323"/>
                <a:gd name="T15" fmla="*/ 1164 h 1814"/>
                <a:gd name="T16" fmla="*/ 1430 w 2323"/>
                <a:gd name="T17" fmla="*/ 1393 h 1814"/>
                <a:gd name="T18" fmla="*/ 1536 w 2323"/>
                <a:gd name="T19" fmla="*/ 1528 h 1814"/>
                <a:gd name="T20" fmla="*/ 1654 w 2323"/>
                <a:gd name="T21" fmla="*/ 1663 h 1814"/>
                <a:gd name="T22" fmla="*/ 1809 w 2323"/>
                <a:gd name="T23" fmla="*/ 1765 h 1814"/>
                <a:gd name="T24" fmla="*/ 2016 w 2323"/>
                <a:gd name="T25" fmla="*/ 1813 h 1814"/>
                <a:gd name="T26" fmla="*/ 2322 w 2323"/>
                <a:gd name="T27" fmla="*/ 1813 h 1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23" h="1814">
                  <a:moveTo>
                    <a:pt x="0" y="0"/>
                  </a:moveTo>
                  <a:lnTo>
                    <a:pt x="290" y="14"/>
                  </a:lnTo>
                  <a:lnTo>
                    <a:pt x="514" y="59"/>
                  </a:lnTo>
                  <a:lnTo>
                    <a:pt x="726" y="172"/>
                  </a:lnTo>
                  <a:lnTo>
                    <a:pt x="928" y="365"/>
                  </a:lnTo>
                  <a:lnTo>
                    <a:pt x="1058" y="594"/>
                  </a:lnTo>
                  <a:lnTo>
                    <a:pt x="1207" y="915"/>
                  </a:lnTo>
                  <a:lnTo>
                    <a:pt x="1316" y="1164"/>
                  </a:lnTo>
                  <a:lnTo>
                    <a:pt x="1430" y="1393"/>
                  </a:lnTo>
                  <a:lnTo>
                    <a:pt x="1536" y="1528"/>
                  </a:lnTo>
                  <a:lnTo>
                    <a:pt x="1654" y="1663"/>
                  </a:lnTo>
                  <a:lnTo>
                    <a:pt x="1809" y="1765"/>
                  </a:lnTo>
                  <a:lnTo>
                    <a:pt x="2016" y="1813"/>
                  </a:lnTo>
                  <a:lnTo>
                    <a:pt x="2322" y="1813"/>
                  </a:lnTo>
                </a:path>
              </a:pathLst>
            </a:custGeom>
            <a:noFill/>
            <a:ln w="25400" cap="rnd" cmpd="sng">
              <a:solidFill>
                <a:schemeClr val="tx2"/>
              </a:solidFill>
              <a:prstDash val="solid"/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4916" name="Rectangle 164"/>
          <p:cNvSpPr>
            <a:spLocks noChangeArrowheads="1"/>
          </p:cNvSpPr>
          <p:nvPr/>
        </p:nvSpPr>
        <p:spPr bwMode="auto">
          <a:xfrm>
            <a:off x="2286000" y="1066800"/>
            <a:ext cx="4068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20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Power Sum ELFEXT (PSELFEXT)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7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28329-826C-4F49-B36C-8651D235BE9E}" type="slidenum">
              <a:rPr lang="en-US" altLang="zh-CN"/>
              <a:pPr/>
              <a:t>35</a:t>
            </a:fld>
            <a:endParaRPr lang="en-US" altLang="zh-CN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838200"/>
            <a:ext cx="7772400" cy="4114800"/>
          </a:xfrm>
          <a:noFill/>
          <a:ln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zh-CN" sz="2000">
              <a:latin typeface="黑体" pitchFamily="49" charset="-122"/>
              <a:ea typeface="黑体" pitchFamily="49" charset="-122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zh-CN" sz="2000">
              <a:latin typeface="黑体" pitchFamily="49" charset="-122"/>
              <a:ea typeface="黑体" pitchFamily="49" charset="-122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zh-CN" sz="20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1371600" y="1371600"/>
            <a:ext cx="5407025" cy="177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6038" rIns="90488" bIns="46038"/>
          <a:lstStyle/>
          <a:p>
            <a:pPr marL="282575" indent="-282575" defTabSz="901700" eaLnBrk="0" hangingPunct="0">
              <a:lnSpc>
                <a:spcPct val="90000"/>
              </a:lnSpc>
              <a:spcBef>
                <a:spcPct val="30000"/>
              </a:spcBef>
              <a:buClr>
                <a:srgbClr val="FC0F01"/>
              </a:buClr>
              <a:buSzPct val="85000"/>
              <a:buFont typeface="Monotype Sorts" pitchFamily="2" charset="2"/>
              <a:buChar char="l"/>
            </a:pPr>
            <a:r>
              <a:rPr kumimoji="0" lang="zh-CN" altLang="en-US" sz="1800" b="1">
                <a:solidFill>
                  <a:srgbClr val="000000"/>
                </a:solidFill>
                <a:ea typeface="仿宋体" pitchFamily="18" charset="-122"/>
              </a:rPr>
              <a:t>在整个频率范围特性阻抗与</a:t>
            </a:r>
            <a:r>
              <a:rPr kumimoji="0" lang="en-US" altLang="zh-CN" sz="1800" b="1">
                <a:solidFill>
                  <a:srgbClr val="000000"/>
                </a:solidFill>
                <a:ea typeface="仿宋体" pitchFamily="18" charset="-122"/>
              </a:rPr>
              <a:t>100</a:t>
            </a:r>
            <a:r>
              <a:rPr kumimoji="0" lang="zh-CN" altLang="en-US" sz="1800" b="1">
                <a:solidFill>
                  <a:srgbClr val="000000"/>
                </a:solidFill>
                <a:ea typeface="仿宋体" pitchFamily="18" charset="-122"/>
              </a:rPr>
              <a:t>欧姆之间的偏离</a:t>
            </a:r>
          </a:p>
          <a:p>
            <a:pPr marL="282575" indent="-282575" defTabSz="901700" eaLnBrk="0" hangingPunct="0">
              <a:lnSpc>
                <a:spcPct val="90000"/>
              </a:lnSpc>
              <a:spcBef>
                <a:spcPct val="30000"/>
              </a:spcBef>
              <a:buClr>
                <a:srgbClr val="FC0F01"/>
              </a:buClr>
              <a:buSzPct val="85000"/>
              <a:buFont typeface="Monotype Sorts" pitchFamily="2" charset="2"/>
              <a:buChar char="l"/>
            </a:pPr>
            <a:r>
              <a:rPr kumimoji="0" lang="zh-CN" altLang="en-US" sz="1800" b="1">
                <a:solidFill>
                  <a:srgbClr val="000000"/>
                </a:solidFill>
                <a:ea typeface="仿宋体" pitchFamily="18" charset="-122"/>
              </a:rPr>
              <a:t>原因</a:t>
            </a:r>
          </a:p>
          <a:p>
            <a:pPr marL="676275" lvl="1" indent="-225425" defTabSz="901700" eaLnBrk="0" hangingPunct="0">
              <a:lnSpc>
                <a:spcPct val="90000"/>
              </a:lnSpc>
              <a:spcBef>
                <a:spcPct val="30000"/>
              </a:spcBef>
              <a:buClr>
                <a:srgbClr val="FC0F01"/>
              </a:buClr>
              <a:buSzPct val="85000"/>
              <a:buFont typeface="Monotype Sorts" pitchFamily="2" charset="2"/>
              <a:buChar char="á"/>
            </a:pPr>
            <a:r>
              <a:rPr kumimoji="0" lang="zh-CN" altLang="en-US" sz="1800" b="1">
                <a:solidFill>
                  <a:srgbClr val="000000"/>
                </a:solidFill>
                <a:ea typeface="仿宋体" pitchFamily="18" charset="-122"/>
              </a:rPr>
              <a:t>电缆生产厂生产过程的变化</a:t>
            </a:r>
          </a:p>
          <a:p>
            <a:pPr marL="676275" lvl="1" indent="-225425" defTabSz="901700" eaLnBrk="0" hangingPunct="0">
              <a:lnSpc>
                <a:spcPct val="90000"/>
              </a:lnSpc>
              <a:spcBef>
                <a:spcPct val="30000"/>
              </a:spcBef>
              <a:buClr>
                <a:srgbClr val="FC0F01"/>
              </a:buClr>
              <a:buSzPct val="85000"/>
              <a:buFont typeface="Monotype Sorts" pitchFamily="2" charset="2"/>
              <a:buChar char="á"/>
            </a:pPr>
            <a:r>
              <a:rPr kumimoji="0" lang="zh-CN" altLang="en-US" sz="1800" b="1">
                <a:solidFill>
                  <a:srgbClr val="000000"/>
                </a:solidFill>
                <a:ea typeface="仿宋体" pitchFamily="18" charset="-122"/>
              </a:rPr>
              <a:t>连接头</a:t>
            </a:r>
          </a:p>
          <a:p>
            <a:pPr marL="676275" lvl="1" indent="-225425" defTabSz="901700" eaLnBrk="0" hangingPunct="0">
              <a:lnSpc>
                <a:spcPct val="90000"/>
              </a:lnSpc>
              <a:spcBef>
                <a:spcPct val="30000"/>
              </a:spcBef>
              <a:buClr>
                <a:srgbClr val="FC0F01"/>
              </a:buClr>
              <a:buSzPct val="85000"/>
              <a:buFont typeface="Monotype Sorts" pitchFamily="2" charset="2"/>
              <a:buChar char="á"/>
            </a:pPr>
            <a:r>
              <a:rPr kumimoji="0" lang="zh-CN" altLang="en-US" sz="1800" b="1">
                <a:solidFill>
                  <a:srgbClr val="000000"/>
                </a:solidFill>
                <a:ea typeface="仿宋体" pitchFamily="18" charset="-122"/>
              </a:rPr>
              <a:t>安装</a:t>
            </a: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2590800" y="838200"/>
            <a:ext cx="3200400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6038" rIns="90488" bIns="46038" anchor="b"/>
          <a:lstStyle/>
          <a:p>
            <a:r>
              <a:rPr lang="en-US" altLang="zh-CN">
                <a:solidFill>
                  <a:schemeClr val="tx2"/>
                </a:solidFill>
              </a:rPr>
              <a:t>Return Loss </a:t>
            </a:r>
            <a:r>
              <a:rPr lang="zh-CN" altLang="en-US">
                <a:solidFill>
                  <a:schemeClr val="tx2"/>
                </a:solidFill>
              </a:rPr>
              <a:t>回波损耗</a:t>
            </a:r>
          </a:p>
        </p:txBody>
      </p:sp>
      <p:sp>
        <p:nvSpPr>
          <p:cNvPr id="82950" name="Line 6"/>
          <p:cNvSpPr>
            <a:spLocks noChangeShapeType="1"/>
          </p:cNvSpPr>
          <p:nvPr/>
        </p:nvSpPr>
        <p:spPr bwMode="auto">
          <a:xfrm>
            <a:off x="2632075" y="4141788"/>
            <a:ext cx="663575" cy="0"/>
          </a:xfrm>
          <a:prstGeom prst="line">
            <a:avLst/>
          </a:prstGeom>
          <a:noFill/>
          <a:ln w="12700">
            <a:solidFill>
              <a:srgbClr val="0E00F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951" name="Line 7"/>
          <p:cNvSpPr>
            <a:spLocks noChangeShapeType="1"/>
          </p:cNvSpPr>
          <p:nvPr/>
        </p:nvSpPr>
        <p:spPr bwMode="auto">
          <a:xfrm flipH="1">
            <a:off x="2651125" y="4773613"/>
            <a:ext cx="396875" cy="14287"/>
          </a:xfrm>
          <a:prstGeom prst="line">
            <a:avLst/>
          </a:prstGeom>
          <a:noFill/>
          <a:ln w="12700">
            <a:solidFill>
              <a:srgbClr val="0E00F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952" name="Line 8"/>
          <p:cNvSpPr>
            <a:spLocks noChangeShapeType="1"/>
          </p:cNvSpPr>
          <p:nvPr/>
        </p:nvSpPr>
        <p:spPr bwMode="auto">
          <a:xfrm>
            <a:off x="7186613" y="3960813"/>
            <a:ext cx="665162" cy="0"/>
          </a:xfrm>
          <a:prstGeom prst="line">
            <a:avLst/>
          </a:prstGeom>
          <a:noFill/>
          <a:ln w="12700">
            <a:solidFill>
              <a:srgbClr val="0E00F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953" name="Line 9"/>
          <p:cNvSpPr>
            <a:spLocks noChangeShapeType="1"/>
          </p:cNvSpPr>
          <p:nvPr/>
        </p:nvSpPr>
        <p:spPr bwMode="auto">
          <a:xfrm flipH="1">
            <a:off x="7416800" y="4962525"/>
            <a:ext cx="396875" cy="158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954" name="Arc 10"/>
          <p:cNvSpPr>
            <a:spLocks/>
          </p:cNvSpPr>
          <p:nvPr/>
        </p:nvSpPr>
        <p:spPr bwMode="auto">
          <a:xfrm>
            <a:off x="2852738" y="4464050"/>
            <a:ext cx="377825" cy="263525"/>
          </a:xfrm>
          <a:custGeom>
            <a:avLst/>
            <a:gdLst>
              <a:gd name="G0" fmla="+- 21600 0 0"/>
              <a:gd name="G1" fmla="+- 130 0 0"/>
              <a:gd name="G2" fmla="+- 21600 0 0"/>
              <a:gd name="T0" fmla="*/ 21516 w 21600"/>
              <a:gd name="T1" fmla="*/ 21730 h 21730"/>
              <a:gd name="T2" fmla="*/ 0 w 21600"/>
              <a:gd name="T3" fmla="*/ 0 h 21730"/>
              <a:gd name="T4" fmla="*/ 21600 w 21600"/>
              <a:gd name="T5" fmla="*/ 130 h 21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730" fill="none" extrusionOk="0">
                <a:moveTo>
                  <a:pt x="21516" y="21729"/>
                </a:moveTo>
                <a:cubicBezTo>
                  <a:pt x="9619" y="21683"/>
                  <a:pt x="0" y="12026"/>
                  <a:pt x="0" y="130"/>
                </a:cubicBezTo>
                <a:cubicBezTo>
                  <a:pt x="-1" y="86"/>
                  <a:pt x="0" y="43"/>
                  <a:pt x="0" y="0"/>
                </a:cubicBezTo>
              </a:path>
              <a:path w="21600" h="21730" stroke="0" extrusionOk="0">
                <a:moveTo>
                  <a:pt x="21516" y="21729"/>
                </a:moveTo>
                <a:cubicBezTo>
                  <a:pt x="9619" y="21683"/>
                  <a:pt x="0" y="12026"/>
                  <a:pt x="0" y="130"/>
                </a:cubicBezTo>
                <a:cubicBezTo>
                  <a:pt x="-1" y="86"/>
                  <a:pt x="0" y="43"/>
                  <a:pt x="0" y="0"/>
                </a:cubicBezTo>
                <a:lnTo>
                  <a:pt x="21600" y="130"/>
                </a:lnTo>
                <a:close/>
              </a:path>
            </a:pathLst>
          </a:custGeom>
          <a:noFill/>
          <a:ln w="25400" cap="rnd">
            <a:solidFill>
              <a:srgbClr val="8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955" name="Arc 11"/>
          <p:cNvSpPr>
            <a:spLocks/>
          </p:cNvSpPr>
          <p:nvPr/>
        </p:nvSpPr>
        <p:spPr bwMode="auto">
          <a:xfrm>
            <a:off x="2852738" y="4202113"/>
            <a:ext cx="377825" cy="2667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471 h 21600"/>
              <a:gd name="T2" fmla="*/ 21516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471"/>
                </a:moveTo>
                <a:cubicBezTo>
                  <a:pt x="71" y="9624"/>
                  <a:pt x="9669" y="46"/>
                  <a:pt x="21516" y="0"/>
                </a:cubicBezTo>
              </a:path>
              <a:path w="21600" h="21600" stroke="0" extrusionOk="0">
                <a:moveTo>
                  <a:pt x="0" y="21471"/>
                </a:moveTo>
                <a:cubicBezTo>
                  <a:pt x="71" y="9624"/>
                  <a:pt x="9669" y="46"/>
                  <a:pt x="21516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 cap="rnd">
            <a:solidFill>
              <a:srgbClr val="8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956" name="Arc 12"/>
          <p:cNvSpPr>
            <a:spLocks/>
          </p:cNvSpPr>
          <p:nvPr/>
        </p:nvSpPr>
        <p:spPr bwMode="auto">
          <a:xfrm>
            <a:off x="3224213" y="4457700"/>
            <a:ext cx="377825" cy="269875"/>
          </a:xfrm>
          <a:custGeom>
            <a:avLst/>
            <a:gdLst>
              <a:gd name="G0" fmla="+- 85 0 0"/>
              <a:gd name="G1" fmla="+- 525 0 0"/>
              <a:gd name="G2" fmla="+- 21600 0 0"/>
              <a:gd name="T0" fmla="*/ 21679 w 21685"/>
              <a:gd name="T1" fmla="*/ 0 h 22125"/>
              <a:gd name="T2" fmla="*/ 0 w 21685"/>
              <a:gd name="T3" fmla="*/ 22125 h 22125"/>
              <a:gd name="T4" fmla="*/ 85 w 21685"/>
              <a:gd name="T5" fmla="*/ 525 h 22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85" h="22125" fill="none" extrusionOk="0">
                <a:moveTo>
                  <a:pt x="21678" y="0"/>
                </a:moveTo>
                <a:cubicBezTo>
                  <a:pt x="21682" y="174"/>
                  <a:pt x="21685" y="349"/>
                  <a:pt x="21685" y="525"/>
                </a:cubicBezTo>
                <a:cubicBezTo>
                  <a:pt x="21685" y="12454"/>
                  <a:pt x="12014" y="22125"/>
                  <a:pt x="85" y="22125"/>
                </a:cubicBezTo>
                <a:cubicBezTo>
                  <a:pt x="56" y="22125"/>
                  <a:pt x="28" y="22124"/>
                  <a:pt x="0" y="22124"/>
                </a:cubicBezTo>
              </a:path>
              <a:path w="21685" h="22125" stroke="0" extrusionOk="0">
                <a:moveTo>
                  <a:pt x="21678" y="0"/>
                </a:moveTo>
                <a:cubicBezTo>
                  <a:pt x="21682" y="174"/>
                  <a:pt x="21685" y="349"/>
                  <a:pt x="21685" y="525"/>
                </a:cubicBezTo>
                <a:cubicBezTo>
                  <a:pt x="21685" y="12454"/>
                  <a:pt x="12014" y="22125"/>
                  <a:pt x="85" y="22125"/>
                </a:cubicBezTo>
                <a:cubicBezTo>
                  <a:pt x="56" y="22125"/>
                  <a:pt x="28" y="22124"/>
                  <a:pt x="0" y="22124"/>
                </a:cubicBezTo>
                <a:lnTo>
                  <a:pt x="85" y="525"/>
                </a:lnTo>
                <a:close/>
              </a:path>
            </a:pathLst>
          </a:custGeom>
          <a:noFill/>
          <a:ln w="25400" cap="rnd">
            <a:solidFill>
              <a:srgbClr val="8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957" name="Arc 13"/>
          <p:cNvSpPr>
            <a:spLocks/>
          </p:cNvSpPr>
          <p:nvPr/>
        </p:nvSpPr>
        <p:spPr bwMode="auto">
          <a:xfrm>
            <a:off x="3225800" y="4202113"/>
            <a:ext cx="376238" cy="266700"/>
          </a:xfrm>
          <a:custGeom>
            <a:avLst/>
            <a:gdLst>
              <a:gd name="G0" fmla="+- 84 0 0"/>
              <a:gd name="G1" fmla="+- 21600 0 0"/>
              <a:gd name="G2" fmla="+- 21600 0 0"/>
              <a:gd name="T0" fmla="*/ 0 w 21684"/>
              <a:gd name="T1" fmla="*/ 0 h 21600"/>
              <a:gd name="T2" fmla="*/ 21684 w 21684"/>
              <a:gd name="T3" fmla="*/ 21471 h 21600"/>
              <a:gd name="T4" fmla="*/ 84 w 2168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84" h="21600" fill="none" extrusionOk="0">
                <a:moveTo>
                  <a:pt x="0" y="0"/>
                </a:moveTo>
                <a:cubicBezTo>
                  <a:pt x="28" y="0"/>
                  <a:pt x="56" y="-1"/>
                  <a:pt x="84" y="0"/>
                </a:cubicBezTo>
                <a:cubicBezTo>
                  <a:pt x="11963" y="0"/>
                  <a:pt x="21612" y="9592"/>
                  <a:pt x="21683" y="21471"/>
                </a:cubicBezTo>
              </a:path>
              <a:path w="21684" h="21600" stroke="0" extrusionOk="0">
                <a:moveTo>
                  <a:pt x="0" y="0"/>
                </a:moveTo>
                <a:cubicBezTo>
                  <a:pt x="28" y="0"/>
                  <a:pt x="56" y="-1"/>
                  <a:pt x="84" y="0"/>
                </a:cubicBezTo>
                <a:cubicBezTo>
                  <a:pt x="11963" y="0"/>
                  <a:pt x="21612" y="9592"/>
                  <a:pt x="21683" y="21471"/>
                </a:cubicBezTo>
                <a:lnTo>
                  <a:pt x="84" y="21600"/>
                </a:lnTo>
                <a:close/>
              </a:path>
            </a:pathLst>
          </a:custGeom>
          <a:noFill/>
          <a:ln w="25400" cap="rnd">
            <a:solidFill>
              <a:srgbClr val="8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958" name="Arc 14"/>
          <p:cNvSpPr>
            <a:spLocks/>
          </p:cNvSpPr>
          <p:nvPr/>
        </p:nvSpPr>
        <p:spPr bwMode="auto">
          <a:xfrm>
            <a:off x="3590925" y="4462463"/>
            <a:ext cx="377825" cy="265112"/>
          </a:xfrm>
          <a:custGeom>
            <a:avLst/>
            <a:gdLst>
              <a:gd name="G0" fmla="+- 21600 0 0"/>
              <a:gd name="G1" fmla="+- 131 0 0"/>
              <a:gd name="G2" fmla="+- 21600 0 0"/>
              <a:gd name="T0" fmla="*/ 21600 w 21600"/>
              <a:gd name="T1" fmla="*/ 21731 h 21731"/>
              <a:gd name="T2" fmla="*/ 0 w 21600"/>
              <a:gd name="T3" fmla="*/ 0 h 21731"/>
              <a:gd name="T4" fmla="*/ 21600 w 21600"/>
              <a:gd name="T5" fmla="*/ 131 h 21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731" fill="none" extrusionOk="0">
                <a:moveTo>
                  <a:pt x="21600" y="21731"/>
                </a:moveTo>
                <a:cubicBezTo>
                  <a:pt x="9670" y="21731"/>
                  <a:pt x="0" y="12060"/>
                  <a:pt x="0" y="131"/>
                </a:cubicBezTo>
                <a:cubicBezTo>
                  <a:pt x="-1" y="87"/>
                  <a:pt x="0" y="43"/>
                  <a:pt x="0" y="0"/>
                </a:cubicBezTo>
              </a:path>
              <a:path w="21600" h="21731" stroke="0" extrusionOk="0">
                <a:moveTo>
                  <a:pt x="21600" y="21731"/>
                </a:moveTo>
                <a:cubicBezTo>
                  <a:pt x="9670" y="21731"/>
                  <a:pt x="0" y="12060"/>
                  <a:pt x="0" y="131"/>
                </a:cubicBezTo>
                <a:cubicBezTo>
                  <a:pt x="-1" y="87"/>
                  <a:pt x="0" y="43"/>
                  <a:pt x="0" y="0"/>
                </a:cubicBezTo>
                <a:lnTo>
                  <a:pt x="21600" y="131"/>
                </a:lnTo>
                <a:close/>
              </a:path>
            </a:pathLst>
          </a:custGeom>
          <a:noFill/>
          <a:ln w="25400" cap="rnd">
            <a:solidFill>
              <a:srgbClr val="8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959" name="Arc 15"/>
          <p:cNvSpPr>
            <a:spLocks/>
          </p:cNvSpPr>
          <p:nvPr/>
        </p:nvSpPr>
        <p:spPr bwMode="auto">
          <a:xfrm>
            <a:off x="3590925" y="4202113"/>
            <a:ext cx="377825" cy="2667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471 h 21600"/>
              <a:gd name="T2" fmla="*/ 21517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471"/>
                </a:moveTo>
                <a:cubicBezTo>
                  <a:pt x="71" y="9624"/>
                  <a:pt x="9670" y="45"/>
                  <a:pt x="21517" y="0"/>
                </a:cubicBezTo>
              </a:path>
              <a:path w="21600" h="21600" stroke="0" extrusionOk="0">
                <a:moveTo>
                  <a:pt x="0" y="21471"/>
                </a:moveTo>
                <a:cubicBezTo>
                  <a:pt x="71" y="9624"/>
                  <a:pt x="9670" y="45"/>
                  <a:pt x="21517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 cap="rnd">
            <a:solidFill>
              <a:srgbClr val="8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960" name="Arc 16"/>
          <p:cNvSpPr>
            <a:spLocks/>
          </p:cNvSpPr>
          <p:nvPr/>
        </p:nvSpPr>
        <p:spPr bwMode="auto">
          <a:xfrm>
            <a:off x="3965575" y="4457700"/>
            <a:ext cx="374650" cy="269875"/>
          </a:xfrm>
          <a:custGeom>
            <a:avLst/>
            <a:gdLst>
              <a:gd name="G0" fmla="+- 0 0 0"/>
              <a:gd name="G1" fmla="+- 524 0 0"/>
              <a:gd name="G2" fmla="+- 21600 0 0"/>
              <a:gd name="T0" fmla="*/ 21594 w 21600"/>
              <a:gd name="T1" fmla="*/ 0 h 22124"/>
              <a:gd name="T2" fmla="*/ 0 w 21600"/>
              <a:gd name="T3" fmla="*/ 22124 h 22124"/>
              <a:gd name="T4" fmla="*/ 0 w 21600"/>
              <a:gd name="T5" fmla="*/ 524 h 22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124" fill="none" extrusionOk="0">
                <a:moveTo>
                  <a:pt x="21593" y="0"/>
                </a:moveTo>
                <a:cubicBezTo>
                  <a:pt x="21597" y="174"/>
                  <a:pt x="21600" y="349"/>
                  <a:pt x="21600" y="524"/>
                </a:cubicBezTo>
                <a:cubicBezTo>
                  <a:pt x="21600" y="12453"/>
                  <a:pt x="11929" y="22123"/>
                  <a:pt x="0" y="22124"/>
                </a:cubicBezTo>
              </a:path>
              <a:path w="21600" h="22124" stroke="0" extrusionOk="0">
                <a:moveTo>
                  <a:pt x="21593" y="0"/>
                </a:moveTo>
                <a:cubicBezTo>
                  <a:pt x="21597" y="174"/>
                  <a:pt x="21600" y="349"/>
                  <a:pt x="21600" y="524"/>
                </a:cubicBezTo>
                <a:cubicBezTo>
                  <a:pt x="21600" y="12453"/>
                  <a:pt x="11929" y="22123"/>
                  <a:pt x="0" y="22124"/>
                </a:cubicBezTo>
                <a:lnTo>
                  <a:pt x="0" y="524"/>
                </a:lnTo>
                <a:close/>
              </a:path>
            </a:pathLst>
          </a:custGeom>
          <a:noFill/>
          <a:ln w="25400" cap="rnd">
            <a:solidFill>
              <a:srgbClr val="8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961" name="Arc 17"/>
          <p:cNvSpPr>
            <a:spLocks/>
          </p:cNvSpPr>
          <p:nvPr/>
        </p:nvSpPr>
        <p:spPr bwMode="auto">
          <a:xfrm>
            <a:off x="3965575" y="4202113"/>
            <a:ext cx="374650" cy="2667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471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879" y="0"/>
                  <a:pt x="21528" y="9592"/>
                  <a:pt x="21599" y="21471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879" y="0"/>
                  <a:pt x="21528" y="9592"/>
                  <a:pt x="21599" y="21471"/>
                </a:cubicBezTo>
                <a:lnTo>
                  <a:pt x="0" y="21600"/>
                </a:lnTo>
                <a:close/>
              </a:path>
            </a:pathLst>
          </a:custGeom>
          <a:noFill/>
          <a:ln w="25400" cap="rnd">
            <a:solidFill>
              <a:srgbClr val="8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962" name="Arc 18"/>
          <p:cNvSpPr>
            <a:spLocks/>
          </p:cNvSpPr>
          <p:nvPr/>
        </p:nvSpPr>
        <p:spPr bwMode="auto">
          <a:xfrm>
            <a:off x="4330700" y="4462463"/>
            <a:ext cx="377825" cy="265112"/>
          </a:xfrm>
          <a:custGeom>
            <a:avLst/>
            <a:gdLst>
              <a:gd name="G0" fmla="+- 21600 0 0"/>
              <a:gd name="G1" fmla="+- 131 0 0"/>
              <a:gd name="G2" fmla="+- 21600 0 0"/>
              <a:gd name="T0" fmla="*/ 21600 w 21600"/>
              <a:gd name="T1" fmla="*/ 21731 h 21731"/>
              <a:gd name="T2" fmla="*/ 0 w 21600"/>
              <a:gd name="T3" fmla="*/ 0 h 21731"/>
              <a:gd name="T4" fmla="*/ 21600 w 21600"/>
              <a:gd name="T5" fmla="*/ 131 h 21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731" fill="none" extrusionOk="0">
                <a:moveTo>
                  <a:pt x="21600" y="21731"/>
                </a:moveTo>
                <a:cubicBezTo>
                  <a:pt x="9670" y="21731"/>
                  <a:pt x="0" y="12060"/>
                  <a:pt x="0" y="131"/>
                </a:cubicBezTo>
                <a:cubicBezTo>
                  <a:pt x="-1" y="87"/>
                  <a:pt x="0" y="43"/>
                  <a:pt x="0" y="0"/>
                </a:cubicBezTo>
              </a:path>
              <a:path w="21600" h="21731" stroke="0" extrusionOk="0">
                <a:moveTo>
                  <a:pt x="21600" y="21731"/>
                </a:moveTo>
                <a:cubicBezTo>
                  <a:pt x="9670" y="21731"/>
                  <a:pt x="0" y="12060"/>
                  <a:pt x="0" y="131"/>
                </a:cubicBezTo>
                <a:cubicBezTo>
                  <a:pt x="-1" y="87"/>
                  <a:pt x="0" y="43"/>
                  <a:pt x="0" y="0"/>
                </a:cubicBezTo>
                <a:lnTo>
                  <a:pt x="21600" y="131"/>
                </a:lnTo>
                <a:close/>
              </a:path>
            </a:pathLst>
          </a:custGeom>
          <a:noFill/>
          <a:ln w="25400" cap="rnd">
            <a:solidFill>
              <a:srgbClr val="8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963" name="Arc 19"/>
          <p:cNvSpPr>
            <a:spLocks/>
          </p:cNvSpPr>
          <p:nvPr/>
        </p:nvSpPr>
        <p:spPr bwMode="auto">
          <a:xfrm>
            <a:off x="4330700" y="4202113"/>
            <a:ext cx="377825" cy="2667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471 h 21600"/>
              <a:gd name="T2" fmla="*/ 21517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471"/>
                </a:moveTo>
                <a:cubicBezTo>
                  <a:pt x="71" y="9624"/>
                  <a:pt x="9670" y="45"/>
                  <a:pt x="21517" y="0"/>
                </a:cubicBezTo>
              </a:path>
              <a:path w="21600" h="21600" stroke="0" extrusionOk="0">
                <a:moveTo>
                  <a:pt x="0" y="21471"/>
                </a:moveTo>
                <a:cubicBezTo>
                  <a:pt x="71" y="9624"/>
                  <a:pt x="9670" y="45"/>
                  <a:pt x="21517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 cap="rnd">
            <a:solidFill>
              <a:srgbClr val="8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964" name="Arc 20"/>
          <p:cNvSpPr>
            <a:spLocks/>
          </p:cNvSpPr>
          <p:nvPr/>
        </p:nvSpPr>
        <p:spPr bwMode="auto">
          <a:xfrm>
            <a:off x="4705350" y="4457700"/>
            <a:ext cx="374650" cy="269875"/>
          </a:xfrm>
          <a:custGeom>
            <a:avLst/>
            <a:gdLst>
              <a:gd name="G0" fmla="+- 0 0 0"/>
              <a:gd name="G1" fmla="+- 524 0 0"/>
              <a:gd name="G2" fmla="+- 21600 0 0"/>
              <a:gd name="T0" fmla="*/ 21594 w 21600"/>
              <a:gd name="T1" fmla="*/ 0 h 22124"/>
              <a:gd name="T2" fmla="*/ 0 w 21600"/>
              <a:gd name="T3" fmla="*/ 22124 h 22124"/>
              <a:gd name="T4" fmla="*/ 0 w 21600"/>
              <a:gd name="T5" fmla="*/ 524 h 22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124" fill="none" extrusionOk="0">
                <a:moveTo>
                  <a:pt x="21593" y="0"/>
                </a:moveTo>
                <a:cubicBezTo>
                  <a:pt x="21597" y="174"/>
                  <a:pt x="21600" y="349"/>
                  <a:pt x="21600" y="524"/>
                </a:cubicBezTo>
                <a:cubicBezTo>
                  <a:pt x="21600" y="12453"/>
                  <a:pt x="11929" y="22123"/>
                  <a:pt x="0" y="22124"/>
                </a:cubicBezTo>
              </a:path>
              <a:path w="21600" h="22124" stroke="0" extrusionOk="0">
                <a:moveTo>
                  <a:pt x="21593" y="0"/>
                </a:moveTo>
                <a:cubicBezTo>
                  <a:pt x="21597" y="174"/>
                  <a:pt x="21600" y="349"/>
                  <a:pt x="21600" y="524"/>
                </a:cubicBezTo>
                <a:cubicBezTo>
                  <a:pt x="21600" y="12453"/>
                  <a:pt x="11929" y="22123"/>
                  <a:pt x="0" y="22124"/>
                </a:cubicBezTo>
                <a:lnTo>
                  <a:pt x="0" y="524"/>
                </a:lnTo>
                <a:close/>
              </a:path>
            </a:pathLst>
          </a:custGeom>
          <a:noFill/>
          <a:ln w="25400" cap="rnd">
            <a:solidFill>
              <a:srgbClr val="8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965" name="Arc 21"/>
          <p:cNvSpPr>
            <a:spLocks/>
          </p:cNvSpPr>
          <p:nvPr/>
        </p:nvSpPr>
        <p:spPr bwMode="auto">
          <a:xfrm>
            <a:off x="4705350" y="4202113"/>
            <a:ext cx="374650" cy="2667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471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879" y="0"/>
                  <a:pt x="21528" y="9592"/>
                  <a:pt x="21599" y="21471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879" y="0"/>
                  <a:pt x="21528" y="9592"/>
                  <a:pt x="21599" y="21471"/>
                </a:cubicBezTo>
                <a:lnTo>
                  <a:pt x="0" y="21600"/>
                </a:lnTo>
                <a:close/>
              </a:path>
            </a:pathLst>
          </a:custGeom>
          <a:noFill/>
          <a:ln w="25400" cap="rnd">
            <a:solidFill>
              <a:srgbClr val="8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966" name="Arc 22"/>
          <p:cNvSpPr>
            <a:spLocks/>
          </p:cNvSpPr>
          <p:nvPr/>
        </p:nvSpPr>
        <p:spPr bwMode="auto">
          <a:xfrm>
            <a:off x="5070475" y="4462463"/>
            <a:ext cx="379413" cy="265112"/>
          </a:xfrm>
          <a:custGeom>
            <a:avLst/>
            <a:gdLst>
              <a:gd name="G0" fmla="+- 21600 0 0"/>
              <a:gd name="G1" fmla="+- 131 0 0"/>
              <a:gd name="G2" fmla="+- 21600 0 0"/>
              <a:gd name="T0" fmla="*/ 21600 w 21600"/>
              <a:gd name="T1" fmla="*/ 21731 h 21731"/>
              <a:gd name="T2" fmla="*/ 0 w 21600"/>
              <a:gd name="T3" fmla="*/ 0 h 21731"/>
              <a:gd name="T4" fmla="*/ 21600 w 21600"/>
              <a:gd name="T5" fmla="*/ 131 h 21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731" fill="none" extrusionOk="0">
                <a:moveTo>
                  <a:pt x="21600" y="21731"/>
                </a:moveTo>
                <a:cubicBezTo>
                  <a:pt x="9670" y="21731"/>
                  <a:pt x="0" y="12060"/>
                  <a:pt x="0" y="131"/>
                </a:cubicBezTo>
                <a:cubicBezTo>
                  <a:pt x="-1" y="87"/>
                  <a:pt x="0" y="43"/>
                  <a:pt x="0" y="0"/>
                </a:cubicBezTo>
              </a:path>
              <a:path w="21600" h="21731" stroke="0" extrusionOk="0">
                <a:moveTo>
                  <a:pt x="21600" y="21731"/>
                </a:moveTo>
                <a:cubicBezTo>
                  <a:pt x="9670" y="21731"/>
                  <a:pt x="0" y="12060"/>
                  <a:pt x="0" y="131"/>
                </a:cubicBezTo>
                <a:cubicBezTo>
                  <a:pt x="-1" y="87"/>
                  <a:pt x="0" y="43"/>
                  <a:pt x="0" y="0"/>
                </a:cubicBezTo>
                <a:lnTo>
                  <a:pt x="21600" y="131"/>
                </a:lnTo>
                <a:close/>
              </a:path>
            </a:pathLst>
          </a:custGeom>
          <a:noFill/>
          <a:ln w="25400" cap="rnd">
            <a:solidFill>
              <a:srgbClr val="8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967" name="Arc 23"/>
          <p:cNvSpPr>
            <a:spLocks/>
          </p:cNvSpPr>
          <p:nvPr/>
        </p:nvSpPr>
        <p:spPr bwMode="auto">
          <a:xfrm>
            <a:off x="5070475" y="4202113"/>
            <a:ext cx="379413" cy="2667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471 h 21600"/>
              <a:gd name="T2" fmla="*/ 21517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471"/>
                </a:moveTo>
                <a:cubicBezTo>
                  <a:pt x="71" y="9624"/>
                  <a:pt x="9670" y="45"/>
                  <a:pt x="21517" y="0"/>
                </a:cubicBezTo>
              </a:path>
              <a:path w="21600" h="21600" stroke="0" extrusionOk="0">
                <a:moveTo>
                  <a:pt x="0" y="21471"/>
                </a:moveTo>
                <a:cubicBezTo>
                  <a:pt x="71" y="9624"/>
                  <a:pt x="9670" y="45"/>
                  <a:pt x="21517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 cap="rnd">
            <a:solidFill>
              <a:srgbClr val="8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968" name="Arc 24"/>
          <p:cNvSpPr>
            <a:spLocks/>
          </p:cNvSpPr>
          <p:nvPr/>
        </p:nvSpPr>
        <p:spPr bwMode="auto">
          <a:xfrm>
            <a:off x="5443538" y="4457700"/>
            <a:ext cx="373062" cy="269875"/>
          </a:xfrm>
          <a:custGeom>
            <a:avLst/>
            <a:gdLst>
              <a:gd name="G0" fmla="+- 0 0 0"/>
              <a:gd name="G1" fmla="+- 524 0 0"/>
              <a:gd name="G2" fmla="+- 21600 0 0"/>
              <a:gd name="T0" fmla="*/ 21594 w 21600"/>
              <a:gd name="T1" fmla="*/ 0 h 22124"/>
              <a:gd name="T2" fmla="*/ 0 w 21600"/>
              <a:gd name="T3" fmla="*/ 22124 h 22124"/>
              <a:gd name="T4" fmla="*/ 0 w 21600"/>
              <a:gd name="T5" fmla="*/ 524 h 22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124" fill="none" extrusionOk="0">
                <a:moveTo>
                  <a:pt x="21593" y="0"/>
                </a:moveTo>
                <a:cubicBezTo>
                  <a:pt x="21597" y="174"/>
                  <a:pt x="21600" y="349"/>
                  <a:pt x="21600" y="524"/>
                </a:cubicBezTo>
                <a:cubicBezTo>
                  <a:pt x="21600" y="12453"/>
                  <a:pt x="11929" y="22123"/>
                  <a:pt x="0" y="22124"/>
                </a:cubicBezTo>
              </a:path>
              <a:path w="21600" h="22124" stroke="0" extrusionOk="0">
                <a:moveTo>
                  <a:pt x="21593" y="0"/>
                </a:moveTo>
                <a:cubicBezTo>
                  <a:pt x="21597" y="174"/>
                  <a:pt x="21600" y="349"/>
                  <a:pt x="21600" y="524"/>
                </a:cubicBezTo>
                <a:cubicBezTo>
                  <a:pt x="21600" y="12453"/>
                  <a:pt x="11929" y="22123"/>
                  <a:pt x="0" y="22124"/>
                </a:cubicBezTo>
                <a:lnTo>
                  <a:pt x="0" y="524"/>
                </a:lnTo>
                <a:close/>
              </a:path>
            </a:pathLst>
          </a:custGeom>
          <a:noFill/>
          <a:ln w="25400" cap="rnd">
            <a:solidFill>
              <a:srgbClr val="8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969" name="Arc 25"/>
          <p:cNvSpPr>
            <a:spLocks/>
          </p:cNvSpPr>
          <p:nvPr/>
        </p:nvSpPr>
        <p:spPr bwMode="auto">
          <a:xfrm>
            <a:off x="5443538" y="4202113"/>
            <a:ext cx="373062" cy="2667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471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879" y="0"/>
                  <a:pt x="21528" y="9592"/>
                  <a:pt x="21599" y="21471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879" y="0"/>
                  <a:pt x="21528" y="9592"/>
                  <a:pt x="21599" y="21471"/>
                </a:cubicBezTo>
                <a:lnTo>
                  <a:pt x="0" y="21600"/>
                </a:lnTo>
                <a:close/>
              </a:path>
            </a:pathLst>
          </a:custGeom>
          <a:noFill/>
          <a:ln w="25400" cap="rnd">
            <a:solidFill>
              <a:srgbClr val="8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970" name="Arc 26"/>
          <p:cNvSpPr>
            <a:spLocks/>
          </p:cNvSpPr>
          <p:nvPr/>
        </p:nvSpPr>
        <p:spPr bwMode="auto">
          <a:xfrm>
            <a:off x="5810250" y="4464050"/>
            <a:ext cx="377825" cy="263525"/>
          </a:xfrm>
          <a:custGeom>
            <a:avLst/>
            <a:gdLst>
              <a:gd name="G0" fmla="+- 21600 0 0"/>
              <a:gd name="G1" fmla="+- 130 0 0"/>
              <a:gd name="G2" fmla="+- 21600 0 0"/>
              <a:gd name="T0" fmla="*/ 21516 w 21600"/>
              <a:gd name="T1" fmla="*/ 21730 h 21730"/>
              <a:gd name="T2" fmla="*/ 0 w 21600"/>
              <a:gd name="T3" fmla="*/ 0 h 21730"/>
              <a:gd name="T4" fmla="*/ 21600 w 21600"/>
              <a:gd name="T5" fmla="*/ 130 h 21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730" fill="none" extrusionOk="0">
                <a:moveTo>
                  <a:pt x="21516" y="21729"/>
                </a:moveTo>
                <a:cubicBezTo>
                  <a:pt x="9619" y="21683"/>
                  <a:pt x="0" y="12026"/>
                  <a:pt x="0" y="130"/>
                </a:cubicBezTo>
                <a:cubicBezTo>
                  <a:pt x="-1" y="86"/>
                  <a:pt x="0" y="43"/>
                  <a:pt x="0" y="0"/>
                </a:cubicBezTo>
              </a:path>
              <a:path w="21600" h="21730" stroke="0" extrusionOk="0">
                <a:moveTo>
                  <a:pt x="21516" y="21729"/>
                </a:moveTo>
                <a:cubicBezTo>
                  <a:pt x="9619" y="21683"/>
                  <a:pt x="0" y="12026"/>
                  <a:pt x="0" y="130"/>
                </a:cubicBezTo>
                <a:cubicBezTo>
                  <a:pt x="-1" y="86"/>
                  <a:pt x="0" y="43"/>
                  <a:pt x="0" y="0"/>
                </a:cubicBezTo>
                <a:lnTo>
                  <a:pt x="21600" y="130"/>
                </a:lnTo>
                <a:close/>
              </a:path>
            </a:pathLst>
          </a:custGeom>
          <a:noFill/>
          <a:ln w="25400" cap="rnd">
            <a:solidFill>
              <a:srgbClr val="8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971" name="Arc 27"/>
          <p:cNvSpPr>
            <a:spLocks/>
          </p:cNvSpPr>
          <p:nvPr/>
        </p:nvSpPr>
        <p:spPr bwMode="auto">
          <a:xfrm>
            <a:off x="5810250" y="4202113"/>
            <a:ext cx="377825" cy="2667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471 h 21600"/>
              <a:gd name="T2" fmla="*/ 21516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471"/>
                </a:moveTo>
                <a:cubicBezTo>
                  <a:pt x="71" y="9624"/>
                  <a:pt x="9669" y="46"/>
                  <a:pt x="21516" y="0"/>
                </a:cubicBezTo>
              </a:path>
              <a:path w="21600" h="21600" stroke="0" extrusionOk="0">
                <a:moveTo>
                  <a:pt x="0" y="21471"/>
                </a:moveTo>
                <a:cubicBezTo>
                  <a:pt x="71" y="9624"/>
                  <a:pt x="9669" y="46"/>
                  <a:pt x="21516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 cap="rnd">
            <a:solidFill>
              <a:srgbClr val="8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972" name="Arc 28"/>
          <p:cNvSpPr>
            <a:spLocks/>
          </p:cNvSpPr>
          <p:nvPr/>
        </p:nvSpPr>
        <p:spPr bwMode="auto">
          <a:xfrm>
            <a:off x="6181725" y="4457700"/>
            <a:ext cx="379413" cy="269875"/>
          </a:xfrm>
          <a:custGeom>
            <a:avLst/>
            <a:gdLst>
              <a:gd name="G0" fmla="+- 84 0 0"/>
              <a:gd name="G1" fmla="+- 525 0 0"/>
              <a:gd name="G2" fmla="+- 21600 0 0"/>
              <a:gd name="T0" fmla="*/ 21678 w 21684"/>
              <a:gd name="T1" fmla="*/ 0 h 22125"/>
              <a:gd name="T2" fmla="*/ 0 w 21684"/>
              <a:gd name="T3" fmla="*/ 22125 h 22125"/>
              <a:gd name="T4" fmla="*/ 84 w 21684"/>
              <a:gd name="T5" fmla="*/ 525 h 22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84" h="22125" fill="none" extrusionOk="0">
                <a:moveTo>
                  <a:pt x="21677" y="0"/>
                </a:moveTo>
                <a:cubicBezTo>
                  <a:pt x="21681" y="174"/>
                  <a:pt x="21684" y="349"/>
                  <a:pt x="21684" y="525"/>
                </a:cubicBezTo>
                <a:cubicBezTo>
                  <a:pt x="21684" y="12454"/>
                  <a:pt x="12013" y="22125"/>
                  <a:pt x="84" y="22125"/>
                </a:cubicBezTo>
                <a:cubicBezTo>
                  <a:pt x="56" y="22125"/>
                  <a:pt x="28" y="22124"/>
                  <a:pt x="0" y="22124"/>
                </a:cubicBezTo>
              </a:path>
              <a:path w="21684" h="22125" stroke="0" extrusionOk="0">
                <a:moveTo>
                  <a:pt x="21677" y="0"/>
                </a:moveTo>
                <a:cubicBezTo>
                  <a:pt x="21681" y="174"/>
                  <a:pt x="21684" y="349"/>
                  <a:pt x="21684" y="525"/>
                </a:cubicBezTo>
                <a:cubicBezTo>
                  <a:pt x="21684" y="12454"/>
                  <a:pt x="12013" y="22125"/>
                  <a:pt x="84" y="22125"/>
                </a:cubicBezTo>
                <a:cubicBezTo>
                  <a:pt x="56" y="22125"/>
                  <a:pt x="28" y="22124"/>
                  <a:pt x="0" y="22124"/>
                </a:cubicBezTo>
                <a:lnTo>
                  <a:pt x="84" y="525"/>
                </a:lnTo>
                <a:close/>
              </a:path>
            </a:pathLst>
          </a:custGeom>
          <a:noFill/>
          <a:ln w="25400" cap="rnd">
            <a:solidFill>
              <a:srgbClr val="8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973" name="Arc 29"/>
          <p:cNvSpPr>
            <a:spLocks/>
          </p:cNvSpPr>
          <p:nvPr/>
        </p:nvSpPr>
        <p:spPr bwMode="auto">
          <a:xfrm>
            <a:off x="6181725" y="4202113"/>
            <a:ext cx="379413" cy="266700"/>
          </a:xfrm>
          <a:custGeom>
            <a:avLst/>
            <a:gdLst>
              <a:gd name="G0" fmla="+- 84 0 0"/>
              <a:gd name="G1" fmla="+- 21600 0 0"/>
              <a:gd name="G2" fmla="+- 21600 0 0"/>
              <a:gd name="T0" fmla="*/ 0 w 21684"/>
              <a:gd name="T1" fmla="*/ 0 h 21600"/>
              <a:gd name="T2" fmla="*/ 21684 w 21684"/>
              <a:gd name="T3" fmla="*/ 21471 h 21600"/>
              <a:gd name="T4" fmla="*/ 84 w 2168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84" h="21600" fill="none" extrusionOk="0">
                <a:moveTo>
                  <a:pt x="0" y="0"/>
                </a:moveTo>
                <a:cubicBezTo>
                  <a:pt x="28" y="0"/>
                  <a:pt x="56" y="-1"/>
                  <a:pt x="84" y="0"/>
                </a:cubicBezTo>
                <a:cubicBezTo>
                  <a:pt x="11963" y="0"/>
                  <a:pt x="21612" y="9592"/>
                  <a:pt x="21683" y="21471"/>
                </a:cubicBezTo>
              </a:path>
              <a:path w="21684" h="21600" stroke="0" extrusionOk="0">
                <a:moveTo>
                  <a:pt x="0" y="0"/>
                </a:moveTo>
                <a:cubicBezTo>
                  <a:pt x="28" y="0"/>
                  <a:pt x="56" y="-1"/>
                  <a:pt x="84" y="0"/>
                </a:cubicBezTo>
                <a:cubicBezTo>
                  <a:pt x="11963" y="0"/>
                  <a:pt x="21612" y="9592"/>
                  <a:pt x="21683" y="21471"/>
                </a:cubicBezTo>
                <a:lnTo>
                  <a:pt x="84" y="21600"/>
                </a:lnTo>
                <a:close/>
              </a:path>
            </a:pathLst>
          </a:custGeom>
          <a:noFill/>
          <a:ln w="25400" cap="rnd">
            <a:solidFill>
              <a:srgbClr val="8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974" name="Arc 30"/>
          <p:cNvSpPr>
            <a:spLocks/>
          </p:cNvSpPr>
          <p:nvPr/>
        </p:nvSpPr>
        <p:spPr bwMode="auto">
          <a:xfrm>
            <a:off x="6550025" y="4464050"/>
            <a:ext cx="377825" cy="263525"/>
          </a:xfrm>
          <a:custGeom>
            <a:avLst/>
            <a:gdLst>
              <a:gd name="G0" fmla="+- 21600 0 0"/>
              <a:gd name="G1" fmla="+- 130 0 0"/>
              <a:gd name="G2" fmla="+- 21600 0 0"/>
              <a:gd name="T0" fmla="*/ 21516 w 21600"/>
              <a:gd name="T1" fmla="*/ 21730 h 21730"/>
              <a:gd name="T2" fmla="*/ 0 w 21600"/>
              <a:gd name="T3" fmla="*/ 0 h 21730"/>
              <a:gd name="T4" fmla="*/ 21600 w 21600"/>
              <a:gd name="T5" fmla="*/ 130 h 21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730" fill="none" extrusionOk="0">
                <a:moveTo>
                  <a:pt x="21516" y="21729"/>
                </a:moveTo>
                <a:cubicBezTo>
                  <a:pt x="9619" y="21683"/>
                  <a:pt x="0" y="12026"/>
                  <a:pt x="0" y="130"/>
                </a:cubicBezTo>
                <a:cubicBezTo>
                  <a:pt x="-1" y="86"/>
                  <a:pt x="0" y="43"/>
                  <a:pt x="0" y="0"/>
                </a:cubicBezTo>
              </a:path>
              <a:path w="21600" h="21730" stroke="0" extrusionOk="0">
                <a:moveTo>
                  <a:pt x="21516" y="21729"/>
                </a:moveTo>
                <a:cubicBezTo>
                  <a:pt x="9619" y="21683"/>
                  <a:pt x="0" y="12026"/>
                  <a:pt x="0" y="130"/>
                </a:cubicBezTo>
                <a:cubicBezTo>
                  <a:pt x="-1" y="86"/>
                  <a:pt x="0" y="43"/>
                  <a:pt x="0" y="0"/>
                </a:cubicBezTo>
                <a:lnTo>
                  <a:pt x="21600" y="130"/>
                </a:lnTo>
                <a:close/>
              </a:path>
            </a:pathLst>
          </a:custGeom>
          <a:noFill/>
          <a:ln w="25400" cap="rnd">
            <a:solidFill>
              <a:srgbClr val="8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975" name="Arc 31"/>
          <p:cNvSpPr>
            <a:spLocks/>
          </p:cNvSpPr>
          <p:nvPr/>
        </p:nvSpPr>
        <p:spPr bwMode="auto">
          <a:xfrm>
            <a:off x="6550025" y="4202113"/>
            <a:ext cx="377825" cy="2667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471 h 21600"/>
              <a:gd name="T2" fmla="*/ 21516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471"/>
                </a:moveTo>
                <a:cubicBezTo>
                  <a:pt x="71" y="9624"/>
                  <a:pt x="9669" y="46"/>
                  <a:pt x="21516" y="0"/>
                </a:cubicBezTo>
              </a:path>
              <a:path w="21600" h="21600" stroke="0" extrusionOk="0">
                <a:moveTo>
                  <a:pt x="0" y="21471"/>
                </a:moveTo>
                <a:cubicBezTo>
                  <a:pt x="71" y="9624"/>
                  <a:pt x="9669" y="46"/>
                  <a:pt x="21516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 cap="rnd">
            <a:solidFill>
              <a:srgbClr val="8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976" name="Arc 32"/>
          <p:cNvSpPr>
            <a:spLocks/>
          </p:cNvSpPr>
          <p:nvPr/>
        </p:nvSpPr>
        <p:spPr bwMode="auto">
          <a:xfrm>
            <a:off x="2484438" y="4457700"/>
            <a:ext cx="379412" cy="269875"/>
          </a:xfrm>
          <a:custGeom>
            <a:avLst/>
            <a:gdLst>
              <a:gd name="G0" fmla="+- 84 0 0"/>
              <a:gd name="G1" fmla="+- 525 0 0"/>
              <a:gd name="G2" fmla="+- 21600 0 0"/>
              <a:gd name="T0" fmla="*/ 21678 w 21684"/>
              <a:gd name="T1" fmla="*/ 0 h 22125"/>
              <a:gd name="T2" fmla="*/ 0 w 21684"/>
              <a:gd name="T3" fmla="*/ 22125 h 22125"/>
              <a:gd name="T4" fmla="*/ 84 w 21684"/>
              <a:gd name="T5" fmla="*/ 525 h 22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84" h="22125" fill="none" extrusionOk="0">
                <a:moveTo>
                  <a:pt x="21677" y="0"/>
                </a:moveTo>
                <a:cubicBezTo>
                  <a:pt x="21681" y="174"/>
                  <a:pt x="21684" y="349"/>
                  <a:pt x="21684" y="525"/>
                </a:cubicBezTo>
                <a:cubicBezTo>
                  <a:pt x="21684" y="12454"/>
                  <a:pt x="12013" y="22125"/>
                  <a:pt x="84" y="22125"/>
                </a:cubicBezTo>
                <a:cubicBezTo>
                  <a:pt x="56" y="22125"/>
                  <a:pt x="28" y="22124"/>
                  <a:pt x="0" y="22124"/>
                </a:cubicBezTo>
              </a:path>
              <a:path w="21684" h="22125" stroke="0" extrusionOk="0">
                <a:moveTo>
                  <a:pt x="21677" y="0"/>
                </a:moveTo>
                <a:cubicBezTo>
                  <a:pt x="21681" y="174"/>
                  <a:pt x="21684" y="349"/>
                  <a:pt x="21684" y="525"/>
                </a:cubicBezTo>
                <a:cubicBezTo>
                  <a:pt x="21684" y="12454"/>
                  <a:pt x="12013" y="22125"/>
                  <a:pt x="84" y="22125"/>
                </a:cubicBezTo>
                <a:cubicBezTo>
                  <a:pt x="56" y="22125"/>
                  <a:pt x="28" y="22124"/>
                  <a:pt x="0" y="22124"/>
                </a:cubicBezTo>
                <a:lnTo>
                  <a:pt x="84" y="525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977" name="Arc 33"/>
          <p:cNvSpPr>
            <a:spLocks/>
          </p:cNvSpPr>
          <p:nvPr/>
        </p:nvSpPr>
        <p:spPr bwMode="auto">
          <a:xfrm>
            <a:off x="2484438" y="4202113"/>
            <a:ext cx="379412" cy="266700"/>
          </a:xfrm>
          <a:custGeom>
            <a:avLst/>
            <a:gdLst>
              <a:gd name="G0" fmla="+- 84 0 0"/>
              <a:gd name="G1" fmla="+- 21600 0 0"/>
              <a:gd name="G2" fmla="+- 21600 0 0"/>
              <a:gd name="T0" fmla="*/ 0 w 21684"/>
              <a:gd name="T1" fmla="*/ 0 h 21600"/>
              <a:gd name="T2" fmla="*/ 21684 w 21684"/>
              <a:gd name="T3" fmla="*/ 21471 h 21600"/>
              <a:gd name="T4" fmla="*/ 84 w 2168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84" h="21600" fill="none" extrusionOk="0">
                <a:moveTo>
                  <a:pt x="0" y="0"/>
                </a:moveTo>
                <a:cubicBezTo>
                  <a:pt x="28" y="0"/>
                  <a:pt x="56" y="-1"/>
                  <a:pt x="84" y="0"/>
                </a:cubicBezTo>
                <a:cubicBezTo>
                  <a:pt x="11963" y="0"/>
                  <a:pt x="21612" y="9592"/>
                  <a:pt x="21683" y="21471"/>
                </a:cubicBezTo>
              </a:path>
              <a:path w="21684" h="21600" stroke="0" extrusionOk="0">
                <a:moveTo>
                  <a:pt x="0" y="0"/>
                </a:moveTo>
                <a:cubicBezTo>
                  <a:pt x="28" y="0"/>
                  <a:pt x="56" y="-1"/>
                  <a:pt x="84" y="0"/>
                </a:cubicBezTo>
                <a:cubicBezTo>
                  <a:pt x="11963" y="0"/>
                  <a:pt x="21612" y="9592"/>
                  <a:pt x="21683" y="21471"/>
                </a:cubicBezTo>
                <a:lnTo>
                  <a:pt x="84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978" name="Oval 34"/>
          <p:cNvSpPr>
            <a:spLocks noChangeArrowheads="1"/>
          </p:cNvSpPr>
          <p:nvPr/>
        </p:nvSpPr>
        <p:spPr bwMode="auto">
          <a:xfrm>
            <a:off x="2430463" y="4641850"/>
            <a:ext cx="111125" cy="155575"/>
          </a:xfrm>
          <a:prstGeom prst="ellipse">
            <a:avLst/>
          </a:prstGeom>
          <a:solidFill>
            <a:srgbClr val="000000"/>
          </a:solidFill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979" name="Oval 35"/>
          <p:cNvSpPr>
            <a:spLocks noChangeArrowheads="1"/>
          </p:cNvSpPr>
          <p:nvPr/>
        </p:nvSpPr>
        <p:spPr bwMode="auto">
          <a:xfrm>
            <a:off x="2430463" y="4125913"/>
            <a:ext cx="111125" cy="158750"/>
          </a:xfrm>
          <a:prstGeom prst="ellipse">
            <a:avLst/>
          </a:prstGeom>
          <a:solidFill>
            <a:srgbClr val="000000"/>
          </a:solidFill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980" name="Arc 36"/>
          <p:cNvSpPr>
            <a:spLocks/>
          </p:cNvSpPr>
          <p:nvPr/>
        </p:nvSpPr>
        <p:spPr bwMode="auto">
          <a:xfrm>
            <a:off x="6921500" y="4457700"/>
            <a:ext cx="377825" cy="269875"/>
          </a:xfrm>
          <a:custGeom>
            <a:avLst/>
            <a:gdLst>
              <a:gd name="G0" fmla="+- 0 0 0"/>
              <a:gd name="G1" fmla="+- 524 0 0"/>
              <a:gd name="G2" fmla="+- 21600 0 0"/>
              <a:gd name="T0" fmla="*/ 21594 w 21600"/>
              <a:gd name="T1" fmla="*/ 0 h 22124"/>
              <a:gd name="T2" fmla="*/ 0 w 21600"/>
              <a:gd name="T3" fmla="*/ 22124 h 22124"/>
              <a:gd name="T4" fmla="*/ 0 w 21600"/>
              <a:gd name="T5" fmla="*/ 524 h 22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124" fill="none" extrusionOk="0">
                <a:moveTo>
                  <a:pt x="21593" y="0"/>
                </a:moveTo>
                <a:cubicBezTo>
                  <a:pt x="21597" y="174"/>
                  <a:pt x="21600" y="349"/>
                  <a:pt x="21600" y="524"/>
                </a:cubicBezTo>
                <a:cubicBezTo>
                  <a:pt x="21600" y="12453"/>
                  <a:pt x="11929" y="22123"/>
                  <a:pt x="0" y="22124"/>
                </a:cubicBezTo>
              </a:path>
              <a:path w="21600" h="22124" stroke="0" extrusionOk="0">
                <a:moveTo>
                  <a:pt x="21593" y="0"/>
                </a:moveTo>
                <a:cubicBezTo>
                  <a:pt x="21597" y="174"/>
                  <a:pt x="21600" y="349"/>
                  <a:pt x="21600" y="524"/>
                </a:cubicBezTo>
                <a:cubicBezTo>
                  <a:pt x="21600" y="12453"/>
                  <a:pt x="11929" y="22123"/>
                  <a:pt x="0" y="22124"/>
                </a:cubicBezTo>
                <a:lnTo>
                  <a:pt x="0" y="524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981" name="Arc 37"/>
          <p:cNvSpPr>
            <a:spLocks/>
          </p:cNvSpPr>
          <p:nvPr/>
        </p:nvSpPr>
        <p:spPr bwMode="auto">
          <a:xfrm>
            <a:off x="6921500" y="4202113"/>
            <a:ext cx="377825" cy="2667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471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879" y="0"/>
                  <a:pt x="21528" y="9592"/>
                  <a:pt x="21599" y="21471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879" y="0"/>
                  <a:pt x="21528" y="9592"/>
                  <a:pt x="21599" y="21471"/>
                </a:cubicBezTo>
                <a:lnTo>
                  <a:pt x="0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982" name="Arc 38"/>
          <p:cNvSpPr>
            <a:spLocks/>
          </p:cNvSpPr>
          <p:nvPr/>
        </p:nvSpPr>
        <p:spPr bwMode="auto">
          <a:xfrm>
            <a:off x="7288213" y="4462463"/>
            <a:ext cx="377825" cy="265112"/>
          </a:xfrm>
          <a:custGeom>
            <a:avLst/>
            <a:gdLst>
              <a:gd name="G0" fmla="+- 21600 0 0"/>
              <a:gd name="G1" fmla="+- 131 0 0"/>
              <a:gd name="G2" fmla="+- 21600 0 0"/>
              <a:gd name="T0" fmla="*/ 21600 w 21600"/>
              <a:gd name="T1" fmla="*/ 21731 h 21731"/>
              <a:gd name="T2" fmla="*/ 0 w 21600"/>
              <a:gd name="T3" fmla="*/ 0 h 21731"/>
              <a:gd name="T4" fmla="*/ 21600 w 21600"/>
              <a:gd name="T5" fmla="*/ 131 h 21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731" fill="none" extrusionOk="0">
                <a:moveTo>
                  <a:pt x="21600" y="21731"/>
                </a:moveTo>
                <a:cubicBezTo>
                  <a:pt x="9670" y="21731"/>
                  <a:pt x="0" y="12060"/>
                  <a:pt x="0" y="131"/>
                </a:cubicBezTo>
                <a:cubicBezTo>
                  <a:pt x="-1" y="87"/>
                  <a:pt x="0" y="43"/>
                  <a:pt x="0" y="0"/>
                </a:cubicBezTo>
              </a:path>
              <a:path w="21600" h="21731" stroke="0" extrusionOk="0">
                <a:moveTo>
                  <a:pt x="21600" y="21731"/>
                </a:moveTo>
                <a:cubicBezTo>
                  <a:pt x="9670" y="21731"/>
                  <a:pt x="0" y="12060"/>
                  <a:pt x="0" y="131"/>
                </a:cubicBezTo>
                <a:cubicBezTo>
                  <a:pt x="-1" y="87"/>
                  <a:pt x="0" y="43"/>
                  <a:pt x="0" y="0"/>
                </a:cubicBezTo>
                <a:lnTo>
                  <a:pt x="21600" y="131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983" name="Arc 39"/>
          <p:cNvSpPr>
            <a:spLocks/>
          </p:cNvSpPr>
          <p:nvPr/>
        </p:nvSpPr>
        <p:spPr bwMode="auto">
          <a:xfrm>
            <a:off x="7288213" y="4202113"/>
            <a:ext cx="377825" cy="2667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471 h 21600"/>
              <a:gd name="T2" fmla="*/ 21517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471"/>
                </a:moveTo>
                <a:cubicBezTo>
                  <a:pt x="71" y="9624"/>
                  <a:pt x="9670" y="45"/>
                  <a:pt x="21517" y="0"/>
                </a:cubicBezTo>
              </a:path>
              <a:path w="21600" h="21600" stroke="0" extrusionOk="0">
                <a:moveTo>
                  <a:pt x="0" y="21471"/>
                </a:moveTo>
                <a:cubicBezTo>
                  <a:pt x="71" y="9624"/>
                  <a:pt x="9670" y="45"/>
                  <a:pt x="21517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984" name="Oval 40"/>
          <p:cNvSpPr>
            <a:spLocks noChangeArrowheads="1"/>
          </p:cNvSpPr>
          <p:nvPr/>
        </p:nvSpPr>
        <p:spPr bwMode="auto">
          <a:xfrm>
            <a:off x="7605713" y="4641850"/>
            <a:ext cx="112712" cy="155575"/>
          </a:xfrm>
          <a:prstGeom prst="ellipse">
            <a:avLst/>
          </a:prstGeom>
          <a:solidFill>
            <a:srgbClr val="000000"/>
          </a:solidFill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985" name="Oval 41"/>
          <p:cNvSpPr>
            <a:spLocks noChangeArrowheads="1"/>
          </p:cNvSpPr>
          <p:nvPr/>
        </p:nvSpPr>
        <p:spPr bwMode="auto">
          <a:xfrm>
            <a:off x="7605713" y="4125913"/>
            <a:ext cx="112712" cy="158750"/>
          </a:xfrm>
          <a:prstGeom prst="ellipse">
            <a:avLst/>
          </a:prstGeom>
          <a:solidFill>
            <a:srgbClr val="000000"/>
          </a:solidFill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986" name="Line 42"/>
          <p:cNvSpPr>
            <a:spLocks noChangeShapeType="1"/>
          </p:cNvSpPr>
          <p:nvPr/>
        </p:nvSpPr>
        <p:spPr bwMode="auto">
          <a:xfrm>
            <a:off x="7742238" y="4195763"/>
            <a:ext cx="18573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987" name="Line 43"/>
          <p:cNvSpPr>
            <a:spLocks noChangeShapeType="1"/>
          </p:cNvSpPr>
          <p:nvPr/>
        </p:nvSpPr>
        <p:spPr bwMode="auto">
          <a:xfrm>
            <a:off x="7742238" y="4756150"/>
            <a:ext cx="18573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82988" name="Group 44"/>
          <p:cNvGrpSpPr>
            <a:grpSpLocks/>
          </p:cNvGrpSpPr>
          <p:nvPr/>
        </p:nvGrpSpPr>
        <p:grpSpPr bwMode="auto">
          <a:xfrm>
            <a:off x="7881938" y="4195763"/>
            <a:ext cx="111125" cy="560387"/>
            <a:chOff x="5045" y="3154"/>
            <a:chExt cx="76" cy="353"/>
          </a:xfrm>
        </p:grpSpPr>
        <p:sp>
          <p:nvSpPr>
            <p:cNvPr id="82989" name="Rectangle 45"/>
            <p:cNvSpPr>
              <a:spLocks noChangeArrowheads="1"/>
            </p:cNvSpPr>
            <p:nvPr/>
          </p:nvSpPr>
          <p:spPr bwMode="auto">
            <a:xfrm>
              <a:off x="5045" y="3225"/>
              <a:ext cx="76" cy="20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990" name="Line 46"/>
            <p:cNvSpPr>
              <a:spLocks noChangeShapeType="1"/>
            </p:cNvSpPr>
            <p:nvPr/>
          </p:nvSpPr>
          <p:spPr bwMode="auto">
            <a:xfrm>
              <a:off x="5088" y="3454"/>
              <a:ext cx="0" cy="5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991" name="Line 47"/>
            <p:cNvSpPr>
              <a:spLocks noChangeShapeType="1"/>
            </p:cNvSpPr>
            <p:nvPr/>
          </p:nvSpPr>
          <p:spPr bwMode="auto">
            <a:xfrm>
              <a:off x="5088" y="3154"/>
              <a:ext cx="0" cy="5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82992" name="Rectangle 48"/>
          <p:cNvSpPr>
            <a:spLocks noChangeArrowheads="1"/>
          </p:cNvSpPr>
          <p:nvPr/>
        </p:nvSpPr>
        <p:spPr bwMode="auto">
          <a:xfrm>
            <a:off x="2078038" y="4641850"/>
            <a:ext cx="234950" cy="15875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993" name="Line 49"/>
          <p:cNvSpPr>
            <a:spLocks noChangeShapeType="1"/>
          </p:cNvSpPr>
          <p:nvPr/>
        </p:nvSpPr>
        <p:spPr bwMode="auto">
          <a:xfrm flipH="1">
            <a:off x="1741488" y="4732338"/>
            <a:ext cx="33813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994" name="Line 50"/>
          <p:cNvSpPr>
            <a:spLocks noChangeShapeType="1"/>
          </p:cNvSpPr>
          <p:nvPr/>
        </p:nvSpPr>
        <p:spPr bwMode="auto">
          <a:xfrm flipH="1">
            <a:off x="2346325" y="4725988"/>
            <a:ext cx="603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995" name="Rectangle 51"/>
          <p:cNvSpPr>
            <a:spLocks noChangeArrowheads="1"/>
          </p:cNvSpPr>
          <p:nvPr/>
        </p:nvSpPr>
        <p:spPr bwMode="auto">
          <a:xfrm>
            <a:off x="2078038" y="4084638"/>
            <a:ext cx="234950" cy="157162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996" name="Line 52"/>
          <p:cNvSpPr>
            <a:spLocks noChangeShapeType="1"/>
          </p:cNvSpPr>
          <p:nvPr/>
        </p:nvSpPr>
        <p:spPr bwMode="auto">
          <a:xfrm flipH="1" flipV="1">
            <a:off x="1741488" y="4162425"/>
            <a:ext cx="320675" cy="31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997" name="Line 53"/>
          <p:cNvSpPr>
            <a:spLocks noChangeShapeType="1"/>
          </p:cNvSpPr>
          <p:nvPr/>
        </p:nvSpPr>
        <p:spPr bwMode="auto">
          <a:xfrm flipH="1">
            <a:off x="2346325" y="4165600"/>
            <a:ext cx="603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82998" name="Group 54"/>
          <p:cNvGrpSpPr>
            <a:grpSpLocks/>
          </p:cNvGrpSpPr>
          <p:nvPr/>
        </p:nvGrpSpPr>
        <p:grpSpPr bwMode="auto">
          <a:xfrm>
            <a:off x="1524000" y="4240213"/>
            <a:ext cx="428625" cy="406400"/>
            <a:chOff x="706" y="3182"/>
            <a:chExt cx="293" cy="256"/>
          </a:xfrm>
        </p:grpSpPr>
        <p:sp>
          <p:nvSpPr>
            <p:cNvPr id="82999" name="Oval 55"/>
            <p:cNvSpPr>
              <a:spLocks noChangeArrowheads="1"/>
            </p:cNvSpPr>
            <p:nvPr/>
          </p:nvSpPr>
          <p:spPr bwMode="auto">
            <a:xfrm>
              <a:off x="706" y="3182"/>
              <a:ext cx="293" cy="256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83000" name="Group 56"/>
            <p:cNvGrpSpPr>
              <a:grpSpLocks/>
            </p:cNvGrpSpPr>
            <p:nvPr/>
          </p:nvGrpSpPr>
          <p:grpSpPr bwMode="auto">
            <a:xfrm>
              <a:off x="790" y="3227"/>
              <a:ext cx="114" cy="155"/>
              <a:chOff x="790" y="3227"/>
              <a:chExt cx="114" cy="155"/>
            </a:xfrm>
          </p:grpSpPr>
          <p:sp>
            <p:nvSpPr>
              <p:cNvPr id="83001" name="Line 57"/>
              <p:cNvSpPr>
                <a:spLocks noChangeShapeType="1"/>
              </p:cNvSpPr>
              <p:nvPr/>
            </p:nvSpPr>
            <p:spPr bwMode="auto">
              <a:xfrm>
                <a:off x="790" y="3382"/>
                <a:ext cx="5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3002" name="Line 58"/>
              <p:cNvSpPr>
                <a:spLocks noChangeShapeType="1"/>
              </p:cNvSpPr>
              <p:nvPr/>
            </p:nvSpPr>
            <p:spPr bwMode="auto">
              <a:xfrm>
                <a:off x="851" y="3227"/>
                <a:ext cx="5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3003" name="Line 59"/>
              <p:cNvSpPr>
                <a:spLocks noChangeShapeType="1"/>
              </p:cNvSpPr>
              <p:nvPr/>
            </p:nvSpPr>
            <p:spPr bwMode="auto">
              <a:xfrm flipV="1">
                <a:off x="843" y="3227"/>
                <a:ext cx="0" cy="1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83004" name="Group 60"/>
          <p:cNvGrpSpPr>
            <a:grpSpLocks/>
          </p:cNvGrpSpPr>
          <p:nvPr/>
        </p:nvGrpSpPr>
        <p:grpSpPr bwMode="auto">
          <a:xfrm>
            <a:off x="2359025" y="4398963"/>
            <a:ext cx="238125" cy="138112"/>
            <a:chOff x="1276" y="3282"/>
            <a:chExt cx="163" cy="87"/>
          </a:xfrm>
        </p:grpSpPr>
        <p:sp>
          <p:nvSpPr>
            <p:cNvPr id="83005" name="Line 61"/>
            <p:cNvSpPr>
              <a:spLocks noChangeShapeType="1"/>
            </p:cNvSpPr>
            <p:nvPr/>
          </p:nvSpPr>
          <p:spPr bwMode="auto">
            <a:xfrm>
              <a:off x="1276" y="3369"/>
              <a:ext cx="7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3006" name="Line 62"/>
            <p:cNvSpPr>
              <a:spLocks noChangeShapeType="1"/>
            </p:cNvSpPr>
            <p:nvPr/>
          </p:nvSpPr>
          <p:spPr bwMode="auto">
            <a:xfrm>
              <a:off x="1362" y="3282"/>
              <a:ext cx="7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3007" name="Line 63"/>
            <p:cNvSpPr>
              <a:spLocks noChangeShapeType="1"/>
            </p:cNvSpPr>
            <p:nvPr/>
          </p:nvSpPr>
          <p:spPr bwMode="auto">
            <a:xfrm flipV="1">
              <a:off x="1353" y="3282"/>
              <a:ext cx="0" cy="8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83008" name="Line 64"/>
          <p:cNvSpPr>
            <a:spLocks noChangeShapeType="1"/>
          </p:cNvSpPr>
          <p:nvPr/>
        </p:nvSpPr>
        <p:spPr bwMode="auto">
          <a:xfrm flipV="1">
            <a:off x="1741488" y="4654550"/>
            <a:ext cx="0" cy="777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3009" name="Line 65"/>
          <p:cNvSpPr>
            <a:spLocks noChangeShapeType="1"/>
          </p:cNvSpPr>
          <p:nvPr/>
        </p:nvSpPr>
        <p:spPr bwMode="auto">
          <a:xfrm flipV="1">
            <a:off x="1741488" y="4162425"/>
            <a:ext cx="0" cy="777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3010" name="Rectangle 66"/>
          <p:cNvSpPr>
            <a:spLocks noChangeArrowheads="1"/>
          </p:cNvSpPr>
          <p:nvPr/>
        </p:nvSpPr>
        <p:spPr bwMode="auto">
          <a:xfrm>
            <a:off x="1922463" y="3657600"/>
            <a:ext cx="477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kumimoji="0" lang="en-US" altLang="zh-CN" sz="1600">
                <a:solidFill>
                  <a:srgbClr val="000000"/>
                </a:solidFill>
                <a:ea typeface="楷体" pitchFamily="49" charset="-122"/>
              </a:rPr>
              <a:t>R/2</a:t>
            </a:r>
          </a:p>
        </p:txBody>
      </p:sp>
      <p:sp>
        <p:nvSpPr>
          <p:cNvPr id="83011" name="Rectangle 67"/>
          <p:cNvSpPr>
            <a:spLocks noChangeArrowheads="1"/>
          </p:cNvSpPr>
          <p:nvPr/>
        </p:nvSpPr>
        <p:spPr bwMode="auto">
          <a:xfrm>
            <a:off x="1922463" y="4799013"/>
            <a:ext cx="477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kumimoji="0" lang="en-US" altLang="zh-CN" sz="1600">
                <a:solidFill>
                  <a:srgbClr val="000000"/>
                </a:solidFill>
                <a:ea typeface="楷体" pitchFamily="49" charset="-122"/>
              </a:rPr>
              <a:t>R/2</a:t>
            </a:r>
          </a:p>
        </p:txBody>
      </p:sp>
      <p:sp>
        <p:nvSpPr>
          <p:cNvPr id="83012" name="Rectangle 68"/>
          <p:cNvSpPr>
            <a:spLocks noChangeArrowheads="1"/>
          </p:cNvSpPr>
          <p:nvPr/>
        </p:nvSpPr>
        <p:spPr bwMode="auto">
          <a:xfrm>
            <a:off x="8088313" y="4197350"/>
            <a:ext cx="369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kumimoji="0" lang="en-US" altLang="zh-CN" sz="1600">
                <a:solidFill>
                  <a:srgbClr val="000000"/>
                </a:solidFill>
                <a:ea typeface="楷体" pitchFamily="49" charset="-122"/>
              </a:rPr>
              <a:t>R</a:t>
            </a:r>
          </a:p>
        </p:txBody>
      </p:sp>
      <p:sp>
        <p:nvSpPr>
          <p:cNvPr id="83013" name="Rectangle 69"/>
          <p:cNvSpPr>
            <a:spLocks noChangeArrowheads="1"/>
          </p:cNvSpPr>
          <p:nvPr/>
        </p:nvSpPr>
        <p:spPr bwMode="auto">
          <a:xfrm>
            <a:off x="2447925" y="3468688"/>
            <a:ext cx="9969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kumimoji="0" lang="zh-CN" altLang="en-US" sz="1600" b="1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源端的</a:t>
            </a:r>
          </a:p>
          <a:p>
            <a:pPr eaLnBrk="0" hangingPunct="0"/>
            <a:r>
              <a:rPr kumimoji="0" lang="zh-CN" altLang="en-US" sz="1600" b="1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输入信号</a:t>
            </a:r>
          </a:p>
        </p:txBody>
      </p:sp>
      <p:sp>
        <p:nvSpPr>
          <p:cNvPr id="83014" name="Rectangle 70"/>
          <p:cNvSpPr>
            <a:spLocks noChangeArrowheads="1"/>
          </p:cNvSpPr>
          <p:nvPr/>
        </p:nvSpPr>
        <p:spPr bwMode="auto">
          <a:xfrm>
            <a:off x="2460625" y="4840288"/>
            <a:ext cx="9969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kumimoji="0" lang="zh-CN" altLang="en-US" sz="1600" b="1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源端的</a:t>
            </a:r>
          </a:p>
          <a:p>
            <a:pPr algn="ctr" eaLnBrk="0" hangingPunct="0"/>
            <a:r>
              <a:rPr kumimoji="0" lang="zh-CN" altLang="en-US" sz="1600" b="1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反射信号</a:t>
            </a:r>
          </a:p>
        </p:txBody>
      </p:sp>
      <p:sp>
        <p:nvSpPr>
          <p:cNvPr id="83015" name="Rectangle 71"/>
          <p:cNvSpPr>
            <a:spLocks noChangeArrowheads="1"/>
          </p:cNvSpPr>
          <p:nvPr/>
        </p:nvSpPr>
        <p:spPr bwMode="auto">
          <a:xfrm>
            <a:off x="6840538" y="3319463"/>
            <a:ext cx="9969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kumimoji="0" lang="zh-CN" altLang="en-US" sz="1600" b="1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负载端的</a:t>
            </a:r>
          </a:p>
          <a:p>
            <a:pPr algn="ctr" eaLnBrk="0" hangingPunct="0"/>
            <a:r>
              <a:rPr kumimoji="0" lang="zh-CN" altLang="en-US" sz="1600" b="1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信号衰减</a:t>
            </a:r>
          </a:p>
        </p:txBody>
      </p:sp>
      <p:sp>
        <p:nvSpPr>
          <p:cNvPr id="83016" name="Rectangle 72"/>
          <p:cNvSpPr>
            <a:spLocks noChangeArrowheads="1"/>
          </p:cNvSpPr>
          <p:nvPr/>
        </p:nvSpPr>
        <p:spPr bwMode="auto">
          <a:xfrm>
            <a:off x="4732338" y="3200400"/>
            <a:ext cx="6016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kumimoji="0" lang="en-US" altLang="zh-CN" sz="1600" b="1">
                <a:solidFill>
                  <a:srgbClr val="000000"/>
                </a:solidFill>
                <a:latin typeface="Arial" pitchFamily="34" charset="0"/>
                <a:ea typeface="楷体" pitchFamily="49" charset="-122"/>
              </a:rPr>
              <a:t>Link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19872" y="2780928"/>
            <a:ext cx="7772400" cy="1143000"/>
          </a:xfrm>
        </p:spPr>
        <p:txBody>
          <a:bodyPr/>
          <a:lstStyle/>
          <a:p>
            <a:r>
              <a:rPr lang="zh-CN" altLang="en-US" sz="8800" dirty="0" smtClean="0"/>
              <a:t>谢谢</a:t>
            </a:r>
            <a:endParaRPr lang="zh-CN" altLang="en-US" sz="88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广州市唯康通信技术有限公司</a:t>
            </a: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EE85-490D-497E-9243-DEFFCE183694}" type="slidenum">
              <a:rPr lang="en-US" altLang="zh-CN" smtClean="0"/>
              <a:pPr/>
              <a:t>36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56208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B473E-44BC-48C0-AFB3-4A0B02EA515C}" type="slidenum">
              <a:rPr lang="en-US" altLang="zh-CN"/>
              <a:pPr/>
              <a:t>4</a:t>
            </a:fld>
            <a:endParaRPr lang="en-US" altLang="zh-CN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476672"/>
            <a:ext cx="7772400" cy="1143000"/>
          </a:xfrm>
        </p:spPr>
        <p:txBody>
          <a:bodyPr/>
          <a:lstStyle/>
          <a:p>
            <a:r>
              <a:rPr lang="zh-CN" altLang="en-US" sz="1800" b="1" dirty="0"/>
              <a:t>综合布线国际主要标准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6288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400" dirty="0">
                <a:effectLst/>
              </a:rPr>
              <a:t>ISO/IEC 11801 《</a:t>
            </a:r>
            <a:r>
              <a:rPr lang="zh-CN" altLang="en-US" sz="2400" dirty="0">
                <a:effectLst/>
              </a:rPr>
              <a:t>信息技术－用户通用布线标准</a:t>
            </a:r>
            <a:r>
              <a:rPr lang="en-US" altLang="zh-CN" sz="2400" dirty="0">
                <a:effectLst/>
              </a:rPr>
              <a:t>》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1800" dirty="0">
                <a:effectLst/>
              </a:rPr>
              <a:t>      </a:t>
            </a:r>
            <a:r>
              <a:rPr lang="zh-CN" altLang="en-US" sz="1800" dirty="0">
                <a:effectLst/>
              </a:rPr>
              <a:t>标准确立了产品评估指标“类”，同时由产品组合的整体性能指标“级”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zh-CN" altLang="en-US" sz="1800" dirty="0">
              <a:effectLst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>
                <a:effectLst/>
              </a:rPr>
              <a:t>TIA/EIA 568A  《</a:t>
            </a:r>
            <a:r>
              <a:rPr lang="zh-CN" altLang="en-US" sz="2400" dirty="0">
                <a:effectLst/>
              </a:rPr>
              <a:t>商用建筑通信布线标准</a:t>
            </a:r>
            <a:r>
              <a:rPr lang="en-US" altLang="zh-CN" sz="2400" dirty="0">
                <a:effectLst/>
              </a:rPr>
              <a:t>》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1800" dirty="0">
                <a:effectLst/>
              </a:rPr>
              <a:t>       </a:t>
            </a:r>
            <a:r>
              <a:rPr lang="zh-CN" altLang="en-US" sz="1800" dirty="0">
                <a:effectLst/>
              </a:rPr>
              <a:t>替代了</a:t>
            </a:r>
            <a:r>
              <a:rPr lang="en-US" altLang="zh-CN" sz="1800" dirty="0">
                <a:effectLst/>
              </a:rPr>
              <a:t>91</a:t>
            </a:r>
            <a:r>
              <a:rPr lang="zh-CN" altLang="en-US" sz="1800" dirty="0">
                <a:effectLst/>
              </a:rPr>
              <a:t>年颁布的</a:t>
            </a:r>
            <a:r>
              <a:rPr lang="en-US" altLang="zh-CN" sz="1800" dirty="0">
                <a:effectLst/>
              </a:rPr>
              <a:t>568</a:t>
            </a:r>
            <a:r>
              <a:rPr lang="zh-CN" altLang="en-US" sz="1800" dirty="0">
                <a:effectLst/>
              </a:rPr>
              <a:t>标准，五类布线标准登场。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CN" altLang="en-US" sz="1800" dirty="0">
                <a:effectLst/>
              </a:rPr>
              <a:t>       </a:t>
            </a:r>
            <a:r>
              <a:rPr lang="en-US" altLang="zh-CN" sz="1800" dirty="0">
                <a:effectLst/>
              </a:rPr>
              <a:t>2000</a:t>
            </a:r>
            <a:r>
              <a:rPr lang="zh-CN" altLang="en-US" sz="1800" dirty="0">
                <a:effectLst/>
              </a:rPr>
              <a:t>年，</a:t>
            </a:r>
            <a:r>
              <a:rPr lang="en-US" altLang="zh-CN" sz="1800" dirty="0">
                <a:effectLst/>
              </a:rPr>
              <a:t>TIA/EIA 568A-5</a:t>
            </a:r>
            <a:r>
              <a:rPr lang="zh-CN" altLang="en-US" sz="1800" dirty="0">
                <a:effectLst/>
              </a:rPr>
              <a:t>标准公布</a:t>
            </a:r>
            <a:r>
              <a:rPr lang="en-US" altLang="zh-CN" sz="1800" dirty="0">
                <a:effectLst/>
              </a:rPr>
              <a:t>,</a:t>
            </a:r>
            <a:r>
              <a:rPr lang="zh-CN" altLang="en-US" sz="1800" dirty="0">
                <a:effectLst/>
              </a:rPr>
              <a:t>超五类时代来临。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zh-CN" altLang="en-US" sz="2400" dirty="0">
              <a:effectLst/>
            </a:endParaRPr>
          </a:p>
          <a:p>
            <a:pPr>
              <a:lnSpc>
                <a:spcPct val="90000"/>
              </a:lnSpc>
            </a:pPr>
            <a:r>
              <a:rPr lang="en-US" altLang="zh-CN" sz="2400" dirty="0">
                <a:effectLst/>
              </a:rPr>
              <a:t>CELENEC EN50173</a:t>
            </a:r>
            <a:r>
              <a:rPr lang="zh-CN" altLang="en-US" sz="2400" dirty="0">
                <a:effectLst/>
              </a:rPr>
              <a:t>： </a:t>
            </a:r>
            <a:r>
              <a:rPr lang="en-US" altLang="zh-CN" sz="2400" dirty="0">
                <a:effectLst/>
              </a:rPr>
              <a:t>《</a:t>
            </a:r>
            <a:r>
              <a:rPr lang="zh-CN" altLang="en-US" sz="2400" dirty="0">
                <a:effectLst/>
              </a:rPr>
              <a:t>信息技术－通用布线标准</a:t>
            </a:r>
            <a:r>
              <a:rPr lang="en-US" altLang="zh-CN" sz="2400" dirty="0">
                <a:effectLst/>
              </a:rPr>
              <a:t>》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400" dirty="0">
                <a:effectLst/>
              </a:rPr>
              <a:t>     </a:t>
            </a:r>
            <a:r>
              <a:rPr lang="zh-CN" altLang="en-US" sz="1800" dirty="0">
                <a:effectLst/>
              </a:rPr>
              <a:t>欧洲的布线标准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zh-CN" altLang="en-US" sz="1800" dirty="0"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CN" altLang="en-US" sz="1800" dirty="0">
                <a:effectLst/>
              </a:rPr>
              <a:t>更多的附录</a:t>
            </a:r>
            <a:r>
              <a:rPr lang="en-US" altLang="zh-CN" sz="1800" dirty="0">
                <a:effectLst/>
              </a:rPr>
              <a:t>……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9221-4750-41C6-A4CE-64CEFC743A95}" type="slidenum">
              <a:rPr lang="en-US" altLang="zh-CN"/>
              <a:pPr/>
              <a:t>5</a:t>
            </a:fld>
            <a:endParaRPr lang="en-US" altLang="zh-CN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091704" y="1124744"/>
            <a:ext cx="405591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2"/>
                </a:solidFill>
              </a:rPr>
              <a:t>综合布线国内标准组织及主要规范</a:t>
            </a: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1043806" y="1935957"/>
            <a:ext cx="6438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800"/>
              <a:t>信息产业部   </a:t>
            </a:r>
          </a:p>
          <a:p>
            <a:r>
              <a:rPr lang="en-US" altLang="zh-CN" sz="1800"/>
              <a:t>GB/T 50311-2000《</a:t>
            </a:r>
            <a:r>
              <a:rPr lang="zh-CN" altLang="en-US" sz="1800"/>
              <a:t>建筑与建筑群综合布线系统工程设计规范</a:t>
            </a:r>
            <a:r>
              <a:rPr lang="en-US" altLang="zh-CN" sz="1800"/>
              <a:t>》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1062856" y="3064669"/>
            <a:ext cx="6438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800"/>
              <a:t>信息产业部 </a:t>
            </a:r>
          </a:p>
          <a:p>
            <a:r>
              <a:rPr lang="en-US" altLang="zh-CN" sz="1800"/>
              <a:t>GB/T 50312-2000《</a:t>
            </a:r>
            <a:r>
              <a:rPr lang="zh-CN" altLang="en-US" sz="1800"/>
              <a:t>建筑与建筑群综合布线系统工程验收规范</a:t>
            </a:r>
            <a:r>
              <a:rPr lang="en-US" altLang="zh-CN" sz="1800"/>
              <a:t>》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1043806" y="4175919"/>
            <a:ext cx="5822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800" dirty="0"/>
              <a:t>原邮电部数据通信研究所</a:t>
            </a:r>
          </a:p>
          <a:p>
            <a:r>
              <a:rPr lang="en-US" altLang="zh-CN" sz="1800" dirty="0"/>
              <a:t>YD/T1013-1999《</a:t>
            </a:r>
            <a:r>
              <a:rPr lang="zh-CN" altLang="en-US" sz="1800" dirty="0"/>
              <a:t>综合布线系统电气特性通用测试方法</a:t>
            </a:r>
            <a:r>
              <a:rPr lang="en-US" altLang="zh-CN" sz="1800" dirty="0"/>
              <a:t>》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1043806" y="5152232"/>
            <a:ext cx="201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800" dirty="0"/>
              <a:t>其它地方标准</a:t>
            </a:r>
            <a:r>
              <a:rPr lang="en-US" altLang="zh-CN" sz="1800" dirty="0"/>
              <a:t>……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4799E-A2A5-4AE7-966D-9A247D648AE3}" type="slidenum">
              <a:rPr lang="en-US" altLang="zh-CN"/>
              <a:pPr/>
              <a:t>6</a:t>
            </a:fld>
            <a:endParaRPr lang="en-US" altLang="zh-CN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620688"/>
            <a:ext cx="7772400" cy="1143000"/>
          </a:xfrm>
        </p:spPr>
        <p:txBody>
          <a:bodyPr/>
          <a:lstStyle/>
          <a:p>
            <a:r>
              <a:rPr lang="en-US" altLang="zh-CN" sz="2000" b="1" dirty="0">
                <a:latin typeface="黑体" pitchFamily="49" charset="-122"/>
                <a:ea typeface="黑体" pitchFamily="49" charset="-122"/>
              </a:rPr>
              <a:t>ANSI TIA/EIA 568A《</a:t>
            </a:r>
            <a:r>
              <a:rPr lang="zh-CN" altLang="en-US" sz="2000" b="1" dirty="0">
                <a:latin typeface="黑体" pitchFamily="49" charset="-122"/>
                <a:ea typeface="黑体" pitchFamily="49" charset="-122"/>
              </a:rPr>
              <a:t>商用建筑通信布线标准</a:t>
            </a:r>
            <a:r>
              <a:rPr lang="en-US" altLang="zh-CN" sz="2000" b="1" dirty="0">
                <a:latin typeface="黑体" pitchFamily="49" charset="-122"/>
                <a:ea typeface="黑体" pitchFamily="49" charset="-122"/>
              </a:rPr>
              <a:t>》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2060848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CN" sz="2000" b="1" dirty="0">
                <a:solidFill>
                  <a:srgbClr val="FF3300"/>
                </a:solidFill>
                <a:effectLst/>
                <a:latin typeface="黑体" pitchFamily="49" charset="-122"/>
                <a:ea typeface="黑体" pitchFamily="49" charset="-122"/>
              </a:rPr>
              <a:t>1995 ANSI TIA/EIA 568A </a:t>
            </a:r>
            <a:r>
              <a:rPr lang="zh-CN" altLang="en-US" sz="2000" b="1" dirty="0">
                <a:solidFill>
                  <a:srgbClr val="FF3300"/>
                </a:solidFill>
                <a:effectLst/>
                <a:latin typeface="黑体" pitchFamily="49" charset="-122"/>
                <a:ea typeface="黑体" pitchFamily="49" charset="-122"/>
              </a:rPr>
              <a:t>的目的</a:t>
            </a:r>
            <a:endParaRPr lang="zh-CN" altLang="en-US" sz="2200" dirty="0">
              <a:effectLst/>
              <a:latin typeface="楷体_GB2312" pitchFamily="49" charset="-122"/>
              <a:ea typeface="楷体_GB2312" pitchFamily="49" charset="-122"/>
            </a:endParaRPr>
          </a:p>
          <a:p>
            <a:pPr>
              <a:buFont typeface="Wingdings" pitchFamily="2" charset="2"/>
              <a:buNone/>
            </a:pPr>
            <a:endParaRPr lang="zh-CN" altLang="en-US" sz="2200" dirty="0">
              <a:effectLst/>
              <a:latin typeface="楷体_GB2312" pitchFamily="49" charset="-122"/>
              <a:ea typeface="楷体_GB2312" pitchFamily="49" charset="-122"/>
            </a:endParaRPr>
          </a:p>
          <a:p>
            <a:pPr>
              <a:buFont typeface="Wingdings" pitchFamily="2" charset="2"/>
              <a:buNone/>
            </a:pPr>
            <a:r>
              <a:rPr lang="zh-CN" altLang="en-US" sz="2200" dirty="0">
                <a:effectLst/>
                <a:latin typeface="楷体_GB2312" pitchFamily="49" charset="-122"/>
                <a:ea typeface="楷体_GB2312" pitchFamily="49" charset="-122"/>
              </a:rPr>
              <a:t>◢ 本标准的目的是规划和安装商业楼宇配线系统。</a:t>
            </a:r>
          </a:p>
          <a:p>
            <a:pPr>
              <a:buFont typeface="Wingdings" pitchFamily="2" charset="2"/>
              <a:buNone/>
            </a:pPr>
            <a:endParaRPr lang="zh-CN" altLang="en-US" sz="2200" dirty="0">
              <a:effectLst/>
              <a:latin typeface="楷体_GB2312" pitchFamily="49" charset="-122"/>
              <a:ea typeface="楷体_GB2312" pitchFamily="49" charset="-122"/>
            </a:endParaRPr>
          </a:p>
          <a:p>
            <a:pPr>
              <a:buFont typeface="Wingdings" pitchFamily="2" charset="2"/>
              <a:buNone/>
            </a:pPr>
            <a:r>
              <a:rPr lang="zh-CN" altLang="en-US" sz="2200" dirty="0">
                <a:effectLst/>
                <a:latin typeface="楷体_GB2312" pitchFamily="49" charset="-122"/>
                <a:ea typeface="楷体_GB2312" pitchFamily="49" charset="-122"/>
              </a:rPr>
              <a:t>◢ 本标准确定了连接有关元件的各种配线系统配置的性能和准则。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D8ED-4B25-40FA-8EC4-E820B589EA79}" type="slidenum">
              <a:rPr lang="en-US" altLang="zh-CN"/>
              <a:pPr/>
              <a:t>7</a:t>
            </a:fld>
            <a:endParaRPr lang="en-US" altLang="zh-CN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61975" y="404664"/>
            <a:ext cx="8126413" cy="1290638"/>
          </a:xfrm>
        </p:spPr>
        <p:txBody>
          <a:bodyPr/>
          <a:lstStyle/>
          <a:p>
            <a:r>
              <a:rPr lang="en-US" altLang="zh-CN" sz="2000" b="1" dirty="0">
                <a:latin typeface="黑体" pitchFamily="49" charset="-122"/>
                <a:ea typeface="黑体" pitchFamily="49" charset="-122"/>
              </a:rPr>
              <a:t>ANSI TIA/EIA 568A《</a:t>
            </a:r>
            <a:r>
              <a:rPr lang="zh-CN" altLang="en-US" sz="2000" b="1" dirty="0">
                <a:latin typeface="黑体" pitchFamily="49" charset="-122"/>
                <a:ea typeface="黑体" pitchFamily="49" charset="-122"/>
              </a:rPr>
              <a:t>商用建筑通信布线标准</a:t>
            </a:r>
            <a:r>
              <a:rPr lang="en-US" altLang="zh-CN" sz="2000" b="1" dirty="0">
                <a:latin typeface="黑体" pitchFamily="49" charset="-122"/>
                <a:ea typeface="黑体" pitchFamily="49" charset="-122"/>
              </a:rPr>
              <a:t>》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6001" y="1121073"/>
            <a:ext cx="8126412" cy="4648200"/>
          </a:xfrm>
        </p:spPr>
        <p:txBody>
          <a:bodyPr/>
          <a:lstStyle/>
          <a:p>
            <a:pPr algn="ctr"/>
            <a:r>
              <a:rPr lang="en-US" altLang="zh-CN" sz="2000" b="1" dirty="0">
                <a:solidFill>
                  <a:srgbClr val="FF3300"/>
                </a:solidFill>
                <a:effectLst/>
                <a:latin typeface="黑体" pitchFamily="49" charset="-122"/>
                <a:ea typeface="黑体" pitchFamily="49" charset="-122"/>
              </a:rPr>
              <a:t>1995 ANSI TIA/EIA 568A </a:t>
            </a:r>
            <a:r>
              <a:rPr lang="zh-CN" altLang="en-US" sz="2000" b="1" dirty="0">
                <a:solidFill>
                  <a:srgbClr val="FF3300"/>
                </a:solidFill>
                <a:effectLst/>
                <a:latin typeface="黑体" pitchFamily="49" charset="-122"/>
                <a:ea typeface="黑体" pitchFamily="49" charset="-122"/>
              </a:rPr>
              <a:t>的</a:t>
            </a:r>
            <a:r>
              <a:rPr lang="zh-CN" altLang="en-US" sz="2000" b="1" dirty="0" smtClean="0">
                <a:solidFill>
                  <a:srgbClr val="FF3300"/>
                </a:solidFill>
                <a:effectLst/>
                <a:latin typeface="黑体" pitchFamily="49" charset="-122"/>
                <a:ea typeface="黑体" pitchFamily="49" charset="-122"/>
              </a:rPr>
              <a:t>要点</a:t>
            </a:r>
            <a:endParaRPr lang="zh-CN" altLang="en-US" sz="2000" b="1" dirty="0">
              <a:solidFill>
                <a:srgbClr val="FF3300"/>
              </a:solidFill>
              <a:effectLst/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411760" y="2204864"/>
            <a:ext cx="3556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200" b="1">
                <a:ea typeface="楷体_GB2312" pitchFamily="49" charset="-122"/>
              </a:rPr>
              <a:t>综合布线系统的六个子系统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146001" y="2852936"/>
            <a:ext cx="7967663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en-US" altLang="zh-CN" sz="2200" dirty="0">
                <a:latin typeface="楷体_GB2312" pitchFamily="49" charset="-122"/>
                <a:ea typeface="楷体_GB2312" pitchFamily="49" charset="-122"/>
              </a:rPr>
              <a:t>◢ </a:t>
            </a:r>
            <a:r>
              <a:rPr lang="zh-CN" altLang="en-US" sz="2200" dirty="0">
                <a:latin typeface="楷体_GB2312" pitchFamily="49" charset="-122"/>
                <a:ea typeface="楷体_GB2312" pitchFamily="49" charset="-122"/>
              </a:rPr>
              <a:t>工作区子系统（</a:t>
            </a:r>
            <a:r>
              <a:rPr lang="en-US" altLang="zh-CN" sz="2200" dirty="0">
                <a:latin typeface="楷体_GB2312" pitchFamily="49" charset="-122"/>
                <a:ea typeface="楷体_GB2312" pitchFamily="49" charset="-122"/>
              </a:rPr>
              <a:t>Work Area)</a:t>
            </a:r>
          </a:p>
          <a:p>
            <a:pPr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en-US" altLang="zh-CN" sz="2200" dirty="0">
                <a:latin typeface="楷体_GB2312" pitchFamily="49" charset="-122"/>
                <a:ea typeface="楷体_GB2312" pitchFamily="49" charset="-122"/>
              </a:rPr>
              <a:t>◢ </a:t>
            </a:r>
            <a:r>
              <a:rPr lang="zh-CN" altLang="en-US" sz="2200" dirty="0">
                <a:latin typeface="楷体_GB2312" pitchFamily="49" charset="-122"/>
                <a:ea typeface="楷体_GB2312" pitchFamily="49" charset="-122"/>
              </a:rPr>
              <a:t>水平区子系统（</a:t>
            </a:r>
            <a:r>
              <a:rPr lang="en-US" altLang="zh-CN" sz="2200" dirty="0">
                <a:latin typeface="楷体_GB2312" pitchFamily="49" charset="-122"/>
                <a:ea typeface="楷体_GB2312" pitchFamily="49" charset="-122"/>
              </a:rPr>
              <a:t>Horizontal Cabling)</a:t>
            </a:r>
          </a:p>
          <a:p>
            <a:pPr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en-US" altLang="zh-CN" sz="2200" dirty="0">
                <a:latin typeface="楷体_GB2312" pitchFamily="49" charset="-122"/>
                <a:ea typeface="楷体_GB2312" pitchFamily="49" charset="-122"/>
              </a:rPr>
              <a:t>◢ </a:t>
            </a:r>
            <a:r>
              <a:rPr lang="zh-CN" altLang="en-US" sz="2200" dirty="0">
                <a:latin typeface="楷体_GB2312" pitchFamily="49" charset="-122"/>
                <a:ea typeface="楷体_GB2312" pitchFamily="49" charset="-122"/>
              </a:rPr>
              <a:t>主干线系统 （</a:t>
            </a:r>
            <a:r>
              <a:rPr lang="en-US" altLang="zh-CN" sz="2200" dirty="0">
                <a:latin typeface="楷体_GB2312" pitchFamily="49" charset="-122"/>
                <a:ea typeface="楷体_GB2312" pitchFamily="49" charset="-122"/>
              </a:rPr>
              <a:t>Backbone Cabling)</a:t>
            </a:r>
          </a:p>
          <a:p>
            <a:pPr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en-US" altLang="zh-CN" sz="2200" dirty="0">
                <a:latin typeface="楷体_GB2312" pitchFamily="49" charset="-122"/>
                <a:ea typeface="楷体_GB2312" pitchFamily="49" charset="-122"/>
              </a:rPr>
              <a:t>◢ </a:t>
            </a:r>
            <a:r>
              <a:rPr lang="zh-CN" altLang="en-US" sz="2200" dirty="0">
                <a:latin typeface="楷体_GB2312" pitchFamily="49" charset="-122"/>
                <a:ea typeface="楷体_GB2312" pitchFamily="49" charset="-122"/>
              </a:rPr>
              <a:t>主设备机房 （</a:t>
            </a:r>
            <a:r>
              <a:rPr lang="en-US" altLang="zh-CN" sz="2200" dirty="0">
                <a:latin typeface="楷体_GB2312" pitchFamily="49" charset="-122"/>
                <a:ea typeface="楷体_GB2312" pitchFamily="49" charset="-122"/>
              </a:rPr>
              <a:t>Equipment Room)</a:t>
            </a:r>
          </a:p>
          <a:p>
            <a:pPr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en-US" altLang="zh-CN" sz="2200" dirty="0">
                <a:latin typeface="楷体_GB2312" pitchFamily="49" charset="-122"/>
                <a:ea typeface="楷体_GB2312" pitchFamily="49" charset="-122"/>
              </a:rPr>
              <a:t>◢ </a:t>
            </a:r>
            <a:r>
              <a:rPr lang="zh-CN" altLang="en-US" sz="2200" dirty="0">
                <a:latin typeface="楷体_GB2312" pitchFamily="49" charset="-122"/>
                <a:ea typeface="楷体_GB2312" pitchFamily="49" charset="-122"/>
              </a:rPr>
              <a:t>分线箱系统 （</a:t>
            </a:r>
            <a:r>
              <a:rPr lang="en-US" altLang="zh-CN" sz="2200" dirty="0">
                <a:latin typeface="楷体_GB2312" pitchFamily="49" charset="-122"/>
                <a:ea typeface="楷体_GB2312" pitchFamily="49" charset="-122"/>
              </a:rPr>
              <a:t>Telecommunications Closet)</a:t>
            </a:r>
          </a:p>
          <a:p>
            <a:pPr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en-US" altLang="zh-CN" sz="2200" dirty="0">
                <a:latin typeface="楷体_GB2312" pitchFamily="49" charset="-122"/>
                <a:ea typeface="楷体_GB2312" pitchFamily="49" charset="-122"/>
              </a:rPr>
              <a:t>◢ </a:t>
            </a:r>
            <a:r>
              <a:rPr lang="zh-CN" altLang="en-US" sz="2200" dirty="0">
                <a:latin typeface="楷体_GB2312" pitchFamily="49" charset="-122"/>
                <a:ea typeface="楷体_GB2312" pitchFamily="49" charset="-122"/>
              </a:rPr>
              <a:t>出入口设施  （</a:t>
            </a:r>
            <a:r>
              <a:rPr lang="en-US" altLang="zh-CN" sz="2200" dirty="0">
                <a:latin typeface="楷体_GB2312" pitchFamily="49" charset="-122"/>
                <a:ea typeface="楷体_GB2312" pitchFamily="49" charset="-122"/>
              </a:rPr>
              <a:t>Building Entrance)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514B-65C1-43B8-981A-5AF1BF0D79BB}" type="slidenum">
              <a:rPr lang="en-US" altLang="zh-CN"/>
              <a:pPr/>
              <a:t>8</a:t>
            </a:fld>
            <a:endParaRPr lang="en-US" altLang="zh-CN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548680"/>
            <a:ext cx="7772400" cy="1143000"/>
          </a:xfrm>
        </p:spPr>
        <p:txBody>
          <a:bodyPr/>
          <a:lstStyle/>
          <a:p>
            <a:r>
              <a:rPr lang="en-US" altLang="zh-CN" sz="2000" b="1">
                <a:latin typeface="黑体" pitchFamily="49" charset="-122"/>
                <a:ea typeface="黑体" pitchFamily="49" charset="-122"/>
              </a:rPr>
              <a:t>ANSI TIA/EIA 568A《</a:t>
            </a:r>
            <a:r>
              <a:rPr lang="zh-CN" altLang="en-US" sz="2000" b="1">
                <a:latin typeface="黑体" pitchFamily="49" charset="-122"/>
                <a:ea typeface="黑体" pitchFamily="49" charset="-122"/>
              </a:rPr>
              <a:t>商用建筑通信布线标准</a:t>
            </a:r>
            <a:r>
              <a:rPr lang="en-US" altLang="zh-CN" sz="2000" b="1">
                <a:latin typeface="黑体" pitchFamily="49" charset="-122"/>
                <a:ea typeface="黑体" pitchFamily="49" charset="-122"/>
              </a:rPr>
              <a:t>》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27584" y="1700808"/>
            <a:ext cx="7772400" cy="4114800"/>
          </a:xfrm>
          <a:noFill/>
          <a:ln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zh-CN" sz="2000" b="1" dirty="0">
                <a:solidFill>
                  <a:srgbClr val="FF3300"/>
                </a:solidFill>
                <a:effectLst/>
                <a:latin typeface="黑体" pitchFamily="49" charset="-122"/>
                <a:ea typeface="黑体" pitchFamily="49" charset="-122"/>
              </a:rPr>
              <a:t>1995 ANSI TIA/EIA 568A </a:t>
            </a:r>
            <a:r>
              <a:rPr lang="zh-CN" altLang="en-US" sz="2000" b="1" dirty="0">
                <a:solidFill>
                  <a:srgbClr val="FF3300"/>
                </a:solidFill>
                <a:effectLst/>
                <a:latin typeface="黑体" pitchFamily="49" charset="-122"/>
                <a:ea typeface="黑体" pitchFamily="49" charset="-122"/>
              </a:rPr>
              <a:t>的要点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zh-CN" altLang="en-US" sz="2200" dirty="0">
                <a:effectLst/>
                <a:latin typeface="楷体_GB2312" pitchFamily="49" charset="-122"/>
                <a:ea typeface="楷体_GB2312" pitchFamily="49" charset="-122"/>
              </a:rPr>
              <a:t>◢ 提出了</a:t>
            </a:r>
            <a:r>
              <a:rPr lang="en-US" altLang="zh-CN" sz="2200" dirty="0">
                <a:effectLst/>
                <a:latin typeface="楷体_GB2312" pitchFamily="49" charset="-122"/>
                <a:ea typeface="楷体_GB2312" pitchFamily="49" charset="-122"/>
              </a:rPr>
              <a:t>10O</a:t>
            </a:r>
            <a:r>
              <a:rPr lang="zh-CN" altLang="en-US" sz="2200" dirty="0">
                <a:effectLst/>
                <a:latin typeface="楷体_GB2312" pitchFamily="49" charset="-122"/>
                <a:ea typeface="楷体_GB2312" pitchFamily="49" charset="-122"/>
              </a:rPr>
              <a:t>欧姆非屏蔽双绞线（</a:t>
            </a:r>
            <a:r>
              <a:rPr lang="en-US" altLang="zh-CN" sz="2200" dirty="0">
                <a:effectLst/>
                <a:latin typeface="楷体_GB2312" pitchFamily="49" charset="-122"/>
                <a:ea typeface="楷体_GB2312" pitchFamily="49" charset="-122"/>
              </a:rPr>
              <a:t>UTP)</a:t>
            </a:r>
            <a:r>
              <a:rPr lang="zh-CN" altLang="en-US" sz="2200" dirty="0">
                <a:effectLst/>
                <a:latin typeface="楷体_GB2312" pitchFamily="49" charset="-122"/>
                <a:ea typeface="楷体_GB2312" pitchFamily="49" charset="-122"/>
              </a:rPr>
              <a:t>布线系统的思想和分级概念。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zh-CN" altLang="en-US" sz="2200" dirty="0">
                <a:effectLst/>
                <a:latin typeface="楷体_GB2312" pitchFamily="49" charset="-122"/>
                <a:ea typeface="楷体_GB2312" pitchFamily="49" charset="-122"/>
              </a:rPr>
              <a:t>◢ </a:t>
            </a:r>
            <a:r>
              <a:rPr lang="en-US" altLang="zh-CN" sz="2200" dirty="0">
                <a:effectLst/>
                <a:latin typeface="楷体_GB2312" pitchFamily="49" charset="-122"/>
                <a:ea typeface="楷体_GB2312" pitchFamily="49" charset="-122"/>
              </a:rPr>
              <a:t>10O</a:t>
            </a:r>
            <a:r>
              <a:rPr lang="zh-CN" altLang="en-US" sz="2200" dirty="0">
                <a:effectLst/>
                <a:latin typeface="楷体_GB2312" pitchFamily="49" charset="-122"/>
                <a:ea typeface="楷体_GB2312" pitchFamily="49" charset="-122"/>
              </a:rPr>
              <a:t>欧姆非屏蔽双绞线（</a:t>
            </a:r>
            <a:r>
              <a:rPr lang="en-US" altLang="zh-CN" sz="2200" dirty="0">
                <a:effectLst/>
                <a:latin typeface="楷体_GB2312" pitchFamily="49" charset="-122"/>
                <a:ea typeface="楷体_GB2312" pitchFamily="49" charset="-122"/>
              </a:rPr>
              <a:t>UTP)</a:t>
            </a:r>
            <a:r>
              <a:rPr lang="zh-CN" altLang="en-US" sz="2200" dirty="0">
                <a:effectLst/>
                <a:latin typeface="楷体_GB2312" pitchFamily="49" charset="-122"/>
                <a:ea typeface="楷体_GB2312" pitchFamily="49" charset="-122"/>
              </a:rPr>
              <a:t>布线系统，包括水平布线系统、主干布线系统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zh-CN" altLang="en-US" sz="2200" dirty="0">
                <a:effectLst/>
                <a:latin typeface="楷体_GB2312" pitchFamily="49" charset="-122"/>
                <a:ea typeface="楷体_GB2312" pitchFamily="49" charset="-122"/>
              </a:rPr>
              <a:t>◢ 分级概念：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zh-CN" altLang="en-US" sz="2200" dirty="0">
                <a:effectLst/>
                <a:latin typeface="楷体_GB2312" pitchFamily="49" charset="-122"/>
                <a:ea typeface="楷体_GB2312" pitchFamily="49" charset="-122"/>
              </a:rPr>
              <a:t>         </a:t>
            </a:r>
            <a:r>
              <a:rPr lang="en-US" altLang="zh-CN" sz="2200" dirty="0">
                <a:effectLst/>
                <a:latin typeface="楷体_GB2312" pitchFamily="49" charset="-122"/>
                <a:ea typeface="楷体_GB2312" pitchFamily="49" charset="-122"/>
              </a:rPr>
              <a:t>Category3(3</a:t>
            </a:r>
            <a:r>
              <a:rPr lang="zh-CN" altLang="en-US" sz="2200" dirty="0">
                <a:effectLst/>
                <a:latin typeface="楷体_GB2312" pitchFamily="49" charset="-122"/>
                <a:ea typeface="楷体_GB2312" pitchFamily="49" charset="-122"/>
              </a:rPr>
              <a:t>类）：线缆最高支持运行频率为</a:t>
            </a:r>
            <a:r>
              <a:rPr lang="en-US" altLang="zh-CN" sz="2200" dirty="0">
                <a:effectLst/>
                <a:latin typeface="楷体_GB2312" pitchFamily="49" charset="-122"/>
                <a:ea typeface="楷体_GB2312" pitchFamily="49" charset="-122"/>
              </a:rPr>
              <a:t>16MHz.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2200" dirty="0">
                <a:effectLst/>
                <a:latin typeface="楷体_GB2312" pitchFamily="49" charset="-122"/>
                <a:ea typeface="楷体_GB2312" pitchFamily="49" charset="-122"/>
              </a:rPr>
              <a:t>         Category4(4</a:t>
            </a:r>
            <a:r>
              <a:rPr lang="zh-CN" altLang="en-US" sz="2200" dirty="0">
                <a:effectLst/>
                <a:latin typeface="楷体_GB2312" pitchFamily="49" charset="-122"/>
                <a:ea typeface="楷体_GB2312" pitchFamily="49" charset="-122"/>
              </a:rPr>
              <a:t>类）：线缆最高支持运行频率为</a:t>
            </a:r>
            <a:r>
              <a:rPr lang="en-US" altLang="zh-CN" sz="2200" dirty="0">
                <a:effectLst/>
                <a:latin typeface="楷体_GB2312" pitchFamily="49" charset="-122"/>
                <a:ea typeface="楷体_GB2312" pitchFamily="49" charset="-122"/>
              </a:rPr>
              <a:t>20MHz.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2200" dirty="0">
                <a:effectLst/>
                <a:latin typeface="楷体_GB2312" pitchFamily="49" charset="-122"/>
                <a:ea typeface="楷体_GB2312" pitchFamily="49" charset="-122"/>
              </a:rPr>
              <a:t>         Category5(5</a:t>
            </a:r>
            <a:r>
              <a:rPr lang="zh-CN" altLang="en-US" sz="2200" dirty="0">
                <a:effectLst/>
                <a:latin typeface="楷体_GB2312" pitchFamily="49" charset="-122"/>
                <a:ea typeface="楷体_GB2312" pitchFamily="49" charset="-122"/>
              </a:rPr>
              <a:t>类）：线缆最高支持运行频率为</a:t>
            </a:r>
            <a:r>
              <a:rPr lang="en-US" altLang="zh-CN" sz="2200" dirty="0">
                <a:effectLst/>
                <a:latin typeface="楷体_GB2312" pitchFamily="49" charset="-122"/>
                <a:ea typeface="楷体_GB2312" pitchFamily="49" charset="-122"/>
              </a:rPr>
              <a:t>100MHz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zh-CN" sz="2200" dirty="0">
              <a:effectLst/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D8F25-EF0C-4437-8FF8-3685C35F0F00}" type="slidenum">
              <a:rPr lang="en-US" altLang="zh-CN"/>
              <a:pPr/>
              <a:t>9</a:t>
            </a:fld>
            <a:endParaRPr lang="en-US" altLang="zh-CN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836712"/>
            <a:ext cx="7772400" cy="1143000"/>
          </a:xfrm>
        </p:spPr>
        <p:txBody>
          <a:bodyPr/>
          <a:lstStyle/>
          <a:p>
            <a:r>
              <a:rPr lang="en-US" altLang="zh-CN" sz="2000" b="1" dirty="0">
                <a:latin typeface="黑体" pitchFamily="49" charset="-122"/>
                <a:ea typeface="黑体" pitchFamily="49" charset="-122"/>
              </a:rPr>
              <a:t>ANSI TIA/EIA 568A《</a:t>
            </a:r>
            <a:r>
              <a:rPr lang="zh-CN" altLang="en-US" sz="2000" b="1" dirty="0">
                <a:latin typeface="黑体" pitchFamily="49" charset="-122"/>
                <a:ea typeface="黑体" pitchFamily="49" charset="-122"/>
              </a:rPr>
              <a:t>商用建筑通信布线标准</a:t>
            </a:r>
            <a:r>
              <a:rPr lang="en-US" altLang="zh-CN" sz="2000" b="1" dirty="0">
                <a:latin typeface="黑体" pitchFamily="49" charset="-122"/>
                <a:ea typeface="黑体" pitchFamily="49" charset="-122"/>
              </a:rPr>
              <a:t>》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2060848"/>
            <a:ext cx="7772400" cy="4114800"/>
          </a:xfrm>
          <a:noFill/>
          <a:ln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zh-CN" sz="2000" b="1" dirty="0">
                <a:solidFill>
                  <a:srgbClr val="FF3300"/>
                </a:solidFill>
                <a:effectLst/>
                <a:latin typeface="黑体" pitchFamily="49" charset="-122"/>
                <a:ea typeface="黑体" pitchFamily="49" charset="-122"/>
              </a:rPr>
              <a:t>1995 ANSI TIA/EIA 568A </a:t>
            </a:r>
            <a:r>
              <a:rPr lang="zh-CN" altLang="en-US" sz="2000" b="1" dirty="0">
                <a:solidFill>
                  <a:srgbClr val="FF3300"/>
                </a:solidFill>
                <a:effectLst/>
                <a:latin typeface="黑体" pitchFamily="49" charset="-122"/>
                <a:ea typeface="黑体" pitchFamily="49" charset="-122"/>
              </a:rPr>
              <a:t>的要点</a:t>
            </a:r>
          </a:p>
          <a:p>
            <a:pPr>
              <a:buFont typeface="Wingdings" pitchFamily="2" charset="2"/>
              <a:buNone/>
            </a:pPr>
            <a:r>
              <a:rPr lang="zh-CN" altLang="en-US" sz="2000" b="1" dirty="0">
                <a:solidFill>
                  <a:srgbClr val="FF3300"/>
                </a:solidFill>
                <a:effectLst/>
                <a:latin typeface="黑体" pitchFamily="49" charset="-122"/>
                <a:ea typeface="黑体" pitchFamily="49" charset="-122"/>
              </a:rPr>
              <a:t>    </a:t>
            </a:r>
          </a:p>
          <a:p>
            <a:pPr>
              <a:buFont typeface="Wingdings" pitchFamily="2" charset="2"/>
              <a:buNone/>
            </a:pPr>
            <a:r>
              <a:rPr lang="zh-CN" altLang="en-US" sz="2000" b="1" dirty="0">
                <a:solidFill>
                  <a:srgbClr val="FF3300"/>
                </a:solidFill>
                <a:effectLst/>
                <a:latin typeface="黑体" pitchFamily="49" charset="-122"/>
                <a:ea typeface="黑体" pitchFamily="49" charset="-122"/>
              </a:rPr>
              <a:t>             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zh-CN" altLang="en-US" sz="2200" dirty="0">
                <a:effectLst/>
                <a:latin typeface="楷体_GB2312" pitchFamily="49" charset="-122"/>
                <a:ea typeface="楷体_GB2312" pitchFamily="49" charset="-122"/>
              </a:rPr>
              <a:t>◢ 包括水平布线系统的拓扑结构、距离规定、可用线缆、介质选择原则、安装规定以及接地问题。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zh-CN" altLang="en-US" sz="2200" dirty="0">
                <a:effectLst/>
                <a:latin typeface="楷体_GB2312" pitchFamily="49" charset="-122"/>
                <a:ea typeface="楷体_GB2312" pitchFamily="49" charset="-122"/>
              </a:rPr>
              <a:t>◢ 包括主干布线系统的拓扑结构、距离规定、可用线缆、介质选择原则、安装规定以及接地问题。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zh-CN" altLang="en-US" sz="2200" dirty="0">
                <a:effectLst/>
                <a:latin typeface="楷体_GB2312" pitchFamily="49" charset="-122"/>
                <a:ea typeface="楷体_GB2312" pitchFamily="49" charset="-122"/>
              </a:rPr>
              <a:t>◢ 包括工作区、电信间、设备间、出入口设施的设计安装原则。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zh-CN" sz="2200" dirty="0">
              <a:effectLst/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259632" y="2708920"/>
            <a:ext cx="65944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200" b="1" dirty="0">
                <a:ea typeface="楷体_GB2312" pitchFamily="49" charset="-122"/>
              </a:rPr>
              <a:t>对</a:t>
            </a:r>
            <a:r>
              <a:rPr lang="en-US" altLang="zh-CN" sz="2200" b="1" dirty="0">
                <a:ea typeface="楷体_GB2312" pitchFamily="49" charset="-122"/>
              </a:rPr>
              <a:t>100</a:t>
            </a:r>
            <a:r>
              <a:rPr lang="zh-CN" altLang="en-US" sz="2200" b="1" dirty="0">
                <a:ea typeface="楷体_GB2312" pitchFamily="49" charset="-122"/>
              </a:rPr>
              <a:t>欧姆非屏蔽双绞线（</a:t>
            </a:r>
            <a:r>
              <a:rPr lang="en-US" altLang="zh-CN" sz="2200" b="1" dirty="0">
                <a:ea typeface="楷体_GB2312" pitchFamily="49" charset="-122"/>
              </a:rPr>
              <a:t>UTP)</a:t>
            </a:r>
            <a:r>
              <a:rPr lang="zh-CN" altLang="en-US" sz="2200" b="1" dirty="0">
                <a:ea typeface="楷体_GB2312" pitchFamily="49" charset="-122"/>
              </a:rPr>
              <a:t>布线系统做出定义：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SH">
  <a:themeElements>
    <a:clrScheme name="WSH 2">
      <a:dk1>
        <a:srgbClr val="000000"/>
      </a:dk1>
      <a:lt1>
        <a:srgbClr val="CCECFF"/>
      </a:lt1>
      <a:dk2>
        <a:srgbClr val="330099"/>
      </a:dk2>
      <a:lt2>
        <a:srgbClr val="0099CC"/>
      </a:lt2>
      <a:accent1>
        <a:srgbClr val="009999"/>
      </a:accent1>
      <a:accent2>
        <a:srgbClr val="FF99CC"/>
      </a:accent2>
      <a:accent3>
        <a:srgbClr val="E2F4FF"/>
      </a:accent3>
      <a:accent4>
        <a:srgbClr val="000000"/>
      </a:accent4>
      <a:accent5>
        <a:srgbClr val="AACACA"/>
      </a:accent5>
      <a:accent6>
        <a:srgbClr val="E78AB9"/>
      </a:accent6>
      <a:hlink>
        <a:srgbClr val="6600CC"/>
      </a:hlink>
      <a:folHlink>
        <a:srgbClr val="3366FF"/>
      </a:folHlink>
    </a:clrScheme>
    <a:fontScheme name="WSH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WSH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SH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SH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Settings\wsh\My Documents\WSH.pot</Template>
  <TotalTime>7550</TotalTime>
  <Words>1484</Words>
  <Application>Microsoft Office PowerPoint</Application>
  <PresentationFormat>全屏显示(4:3)</PresentationFormat>
  <Paragraphs>391</Paragraphs>
  <Slides>36</Slides>
  <Notes>26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36</vt:i4>
      </vt:variant>
    </vt:vector>
  </HeadingPairs>
  <TitlesOfParts>
    <vt:vector size="40" baseType="lpstr">
      <vt:lpstr>WSH</vt:lpstr>
      <vt:lpstr>Visio</vt:lpstr>
      <vt:lpstr>Bitmap Image</vt:lpstr>
      <vt:lpstr>Worksheet</vt:lpstr>
      <vt:lpstr>  </vt:lpstr>
      <vt:lpstr>进程安排：</vt:lpstr>
      <vt:lpstr>综合布线国际主要标准化组织</vt:lpstr>
      <vt:lpstr>综合布线国际主要标准</vt:lpstr>
      <vt:lpstr>PowerPoint 演示文稿</vt:lpstr>
      <vt:lpstr>ANSI TIA/EIA 568A《商用建筑通信布线标准》</vt:lpstr>
      <vt:lpstr>ANSI TIA/EIA 568A《商用建筑通信布线标准》</vt:lpstr>
      <vt:lpstr>ANSI TIA/EIA 568A《商用建筑通信布线标准》</vt:lpstr>
      <vt:lpstr>ANSI TIA/EIA 568A《商用建筑通信布线标准》</vt:lpstr>
      <vt:lpstr>ANSI TIA/EIA 568A《商用建筑通信布线标准》</vt:lpstr>
      <vt:lpstr>ANSI TIA/EIA 568A《商用建筑通信布线标准》</vt:lpstr>
      <vt:lpstr>ANSI TIA/EIA 568A《商用建筑通信布线标准》</vt:lpstr>
      <vt:lpstr>ANSI TIA/EIA 568A《商用建筑通信布线标准》</vt:lpstr>
      <vt:lpstr>ANSI TIA/EIA 568A《商用建筑通信布线标准》</vt:lpstr>
      <vt:lpstr>PowerPoint 演示文稿</vt:lpstr>
      <vt:lpstr>PowerPoint 演示文稿</vt:lpstr>
      <vt:lpstr>ANSI TIA/EIA 568A《商用建筑通信布线标准》</vt:lpstr>
      <vt:lpstr>ANSI TIA/EIA 568A《商用建筑通信布线标准》</vt:lpstr>
      <vt:lpstr>ANSI TIA/EIA 568A《商用建筑通信布线标准》</vt:lpstr>
      <vt:lpstr>ANSI TIA/EIA 568A《商用建筑通信布线标准》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</vt:lpstr>
    </vt:vector>
  </TitlesOfParts>
  <Company>广州唯康通信技术有限公司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广州市唯康通信技术有限公司</dc:title>
  <dc:creator>wsh</dc:creator>
  <cp:lastModifiedBy>vincent</cp:lastModifiedBy>
  <cp:revision>97</cp:revision>
  <dcterms:created xsi:type="dcterms:W3CDTF">2004-07-01T05:50:54Z</dcterms:created>
  <dcterms:modified xsi:type="dcterms:W3CDTF">2016-09-18T09:17:18Z</dcterms:modified>
</cp:coreProperties>
</file>