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2B6621-2FC5-4F78-AA45-F311558A772F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A81A0-CDEE-4610-9057-583A9B3FEB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76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2016/9/21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39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96" y="44624"/>
            <a:ext cx="9144000" cy="680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0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14600"/>
            <a:ext cx="7772400" cy="1143000"/>
          </a:xfrm>
        </p:spPr>
        <p:txBody>
          <a:bodyPr/>
          <a:lstStyle/>
          <a:p>
            <a:r>
              <a:rPr lang="en-US" altLang="zh-CN" sz="3200">
                <a:solidFill>
                  <a:schemeClr val="bg2"/>
                </a:solidFill>
              </a:rPr>
              <a:t>  </a:t>
            </a:r>
            <a:endParaRPr lang="en-US" altLang="zh-CN" sz="3200">
              <a:solidFill>
                <a:schemeClr val="tx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624" y="1124743"/>
            <a:ext cx="7010400" cy="3945731"/>
          </a:xfrm>
        </p:spPr>
        <p:txBody>
          <a:bodyPr>
            <a:normAutofit/>
          </a:bodyPr>
          <a:lstStyle/>
          <a:p>
            <a:endParaRPr lang="en-US" altLang="zh-CN" sz="4000" dirty="0" smtClean="0">
              <a:solidFill>
                <a:srgbClr val="FF3300"/>
              </a:solidFill>
              <a:effectLst/>
            </a:endParaRPr>
          </a:p>
          <a:p>
            <a:r>
              <a:rPr lang="zh-CN" altLang="en-US" sz="4000" dirty="0" smtClean="0">
                <a:solidFill>
                  <a:srgbClr val="FF3300"/>
                </a:solidFill>
                <a:effectLst/>
              </a:rPr>
              <a:t>综合</a:t>
            </a:r>
            <a:r>
              <a:rPr lang="zh-CN" altLang="en-US" sz="4000" dirty="0">
                <a:solidFill>
                  <a:srgbClr val="FF3300"/>
                </a:solidFill>
                <a:effectLst/>
              </a:rPr>
              <a:t>布线技术交流</a:t>
            </a:r>
            <a:r>
              <a:rPr lang="zh-CN" altLang="en-US" sz="4000" dirty="0" smtClean="0">
                <a:solidFill>
                  <a:srgbClr val="FF3300"/>
                </a:solidFill>
                <a:effectLst/>
              </a:rPr>
              <a:t>会</a:t>
            </a:r>
            <a:r>
              <a:rPr lang="zh-CN" altLang="en-US" sz="4000" dirty="0" smtClean="0">
                <a:solidFill>
                  <a:srgbClr val="FF3300"/>
                </a:solidFill>
                <a:effectLst/>
              </a:rPr>
              <a:t>（三）</a:t>
            </a:r>
            <a:endParaRPr lang="zh-CN" altLang="en-US" sz="4000" dirty="0">
              <a:solidFill>
                <a:srgbClr val="FF3300"/>
              </a:solidFill>
              <a:effectLst/>
            </a:endParaRP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                </a:t>
            </a: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                </a:t>
            </a:r>
            <a:r>
              <a:rPr lang="zh-CN" altLang="en-US" sz="2800" dirty="0" smtClean="0">
                <a:solidFill>
                  <a:srgbClr val="FF3300"/>
                </a:solidFill>
                <a:effectLst/>
              </a:rPr>
              <a:t>    主办</a:t>
            </a:r>
            <a:r>
              <a:rPr lang="zh-CN" altLang="en-US" sz="2800" dirty="0">
                <a:solidFill>
                  <a:srgbClr val="FF3300"/>
                </a:solidFill>
                <a:effectLst/>
              </a:rPr>
              <a:t>单位</a:t>
            </a:r>
          </a:p>
          <a:p>
            <a:pPr algn="l"/>
            <a:r>
              <a:rPr lang="zh-CN" altLang="en-US" sz="2800" dirty="0">
                <a:solidFill>
                  <a:srgbClr val="FF3300"/>
                </a:solidFill>
                <a:effectLst/>
              </a:rPr>
              <a:t>            </a:t>
            </a:r>
            <a:r>
              <a:rPr lang="zh-CN" altLang="en-US" sz="2800" dirty="0" smtClean="0">
                <a:solidFill>
                  <a:srgbClr val="FF3300"/>
                </a:solidFill>
                <a:effectLst/>
              </a:rPr>
              <a:t>     江西唯康信息网络有限公司</a:t>
            </a:r>
            <a:endParaRPr lang="zh-CN" altLang="en-US" sz="2800" dirty="0">
              <a:solidFill>
                <a:srgbClr val="FF3300"/>
              </a:solidFill>
              <a:effectLst/>
            </a:endParaRPr>
          </a:p>
          <a:p>
            <a:pPr algn="l"/>
            <a:endParaRPr lang="en-US" altLang="zh-CN" sz="2800" dirty="0">
              <a:solidFill>
                <a:srgbClr val="FF3300"/>
              </a:solidFill>
              <a:effectLst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32125" y="5070475"/>
            <a:ext cx="71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>
                <a:solidFill>
                  <a:srgbClr val="000000"/>
                </a:solidFill>
              </a:rPr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3447279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14C1-9BC2-4A30-AC1A-C895012FB67E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集中局域网的拓扑结构：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星型拓扑结构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1752600" y="1752600"/>
          <a:ext cx="50292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Visio" r:id="rId3" imgW="4547520" imgH="3870360" progId="Visio.Drawing.6">
                  <p:embed/>
                </p:oleObj>
              </mc:Choice>
              <mc:Fallback>
                <p:oleObj name="Visio" r:id="rId3" imgW="4547520" imgH="38703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752600"/>
                        <a:ext cx="50292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2155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C042-54CF-4A4B-A688-2EBFB3528D73}" type="slidenum">
              <a:rPr lang="en-US" altLang="zh-CN"/>
              <a:pPr/>
              <a:t>11</a:t>
            </a:fld>
            <a:endParaRPr lang="en-US" altLang="zh-CN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集中局域网的拓扑结构：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环型拓扑结构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graphicFrame>
        <p:nvGraphicFramePr>
          <p:cNvPr id="155654" name="Object 6"/>
          <p:cNvGraphicFramePr>
            <a:graphicFrameLocks noChangeAspect="1"/>
          </p:cNvGraphicFramePr>
          <p:nvPr/>
        </p:nvGraphicFramePr>
        <p:xfrm>
          <a:off x="1600200" y="1524000"/>
          <a:ext cx="5549900" cy="438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3" imgW="4653720" imgH="3556800" progId="Visio.Drawing.6">
                  <p:embed/>
                </p:oleObj>
              </mc:Choice>
              <mc:Fallback>
                <p:oleObj name="Visio" r:id="rId3" imgW="4653720" imgH="3556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524000"/>
                        <a:ext cx="5549900" cy="438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794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6582-143F-461F-8D8E-849A104FCF75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集中局域网的拓扑结构：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总线型拓扑结构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graphicFrame>
        <p:nvGraphicFramePr>
          <p:cNvPr id="156677" name="Object 5"/>
          <p:cNvGraphicFramePr>
            <a:graphicFrameLocks noChangeAspect="1"/>
          </p:cNvGraphicFramePr>
          <p:nvPr/>
        </p:nvGraphicFramePr>
        <p:xfrm>
          <a:off x="762000" y="2286000"/>
          <a:ext cx="7223125" cy="224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Visio" r:id="rId3" imgW="4998960" imgH="1553400" progId="Visio.Drawing.6">
                  <p:embed/>
                </p:oleObj>
              </mc:Choice>
              <mc:Fallback>
                <p:oleObj name="Visio" r:id="rId3" imgW="4998960" imgH="15534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86000"/>
                        <a:ext cx="7223125" cy="224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2AA3-006C-4C7E-BC0A-AE8BEFCD3F35}" type="slidenum">
              <a:rPr lang="en-US" altLang="zh-CN"/>
              <a:pPr/>
              <a:t>13</a:t>
            </a:fld>
            <a:endParaRPr lang="en-US" altLang="zh-CN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5486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200">
                <a:latin typeface="楷体_GB2312" pitchFamily="49" charset="-122"/>
                <a:ea typeface="楷体_GB2312" pitchFamily="49" charset="-122"/>
              </a:rPr>
              <a:t>网络应用的常见问题：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为什么规定水平布线系统的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100M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距离限制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100M&amp;100MHz&amp;100Mbps?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能否在五类、超五类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100MHz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综合布线上运行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Gigabit Ethernet?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六类布线系统运行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Gigabit Ethernet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是不是比超五类系统快？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00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100Mbps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网络实际速率？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级联的层数？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00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761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9770E-CDC1-4AD5-B82F-1294E3BDF22A}" type="slidenum">
              <a:rPr lang="en-US" altLang="zh-CN"/>
              <a:pPr/>
              <a:t>14</a:t>
            </a:fld>
            <a:endParaRPr lang="en-US" altLang="zh-CN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600">
                <a:latin typeface="楷体_GB2312" pitchFamily="49" charset="-122"/>
                <a:ea typeface="楷体_GB2312" pitchFamily="49" charset="-122"/>
              </a:rPr>
              <a:t>发展的规律：</a:t>
            </a:r>
          </a:p>
          <a:p>
            <a:pPr>
              <a:buFont typeface="Wingdings" pitchFamily="2" charset="2"/>
              <a:buNone/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zh-CN" altLang="en-US" sz="2400">
                <a:latin typeface="黑体" pitchFamily="49" charset="-122"/>
                <a:ea typeface="黑体" pitchFamily="49" charset="-122"/>
              </a:rPr>
              <a:t>    </a:t>
            </a:r>
          </a:p>
        </p:txBody>
      </p:sp>
      <p:graphicFrame>
        <p:nvGraphicFramePr>
          <p:cNvPr id="159748" name="Object 4"/>
          <p:cNvGraphicFramePr>
            <a:graphicFrameLocks noChangeAspect="1"/>
          </p:cNvGraphicFramePr>
          <p:nvPr/>
        </p:nvGraphicFramePr>
        <p:xfrm>
          <a:off x="1981200" y="1905000"/>
          <a:ext cx="5099050" cy="325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Visio" r:id="rId3" imgW="5099760" imgH="3253320" progId="Visio.Drawing.6">
                  <p:embed/>
                </p:oleObj>
              </mc:Choice>
              <mc:Fallback>
                <p:oleObj name="Visio" r:id="rId3" imgW="5099760" imgH="3253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905000"/>
                        <a:ext cx="5099050" cy="325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3753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EB52-1D7E-4BDD-AA91-70EF98AED27F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内容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综合布线系统设计方案审查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施工前期工作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综合布线系统部件安装标准</a:t>
            </a:r>
          </a:p>
          <a:p>
            <a:r>
              <a:rPr lang="zh-CN" altLang="en-US" sz="2800">
                <a:effectLst/>
                <a:latin typeface="楷体_GB2312" pitchFamily="49" charset="-122"/>
                <a:ea typeface="楷体_GB2312" pitchFamily="49" charset="-122"/>
              </a:rPr>
              <a:t>综合布线验收项目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798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07145-A280-4FCB-9319-1B11CC7DB490}" type="slidenum">
              <a:rPr lang="en-US" altLang="zh-CN"/>
              <a:pPr/>
              <a:t>16</a:t>
            </a:fld>
            <a:endParaRPr lang="en-US" altLang="zh-CN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800">
                <a:latin typeface="楷体_GB2312" pitchFamily="49" charset="-122"/>
                <a:ea typeface="楷体_GB2312" pitchFamily="49" charset="-122"/>
              </a:rPr>
              <a:t>正确观念</a:t>
            </a:r>
          </a:p>
          <a:p>
            <a:pPr>
              <a:buFont typeface="Wingdings" pitchFamily="2" charset="2"/>
              <a:buNone/>
            </a:pPr>
            <a:endParaRPr lang="zh-CN" altLang="en-US" sz="28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线缆生产厂商、供应商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接插件生产商、供应商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线缆安装商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用户要求：</a:t>
            </a:r>
            <a:r>
              <a:rPr lang="en-US" altLang="zh-CN" sz="2400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SYSTEM</a:t>
            </a:r>
            <a:r>
              <a:rPr lang="zh-CN" altLang="en-US" sz="2400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！综合布线系统提供商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6817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B9C57-8FB2-4787-8927-C4738100F347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综合布线系统质量保证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effectLst/>
              <a:latin typeface="楷体_GB2312" pitchFamily="49" charset="-122"/>
              <a:ea typeface="楷体_GB2312" pitchFamily="49" charset="-122"/>
            </a:endParaRP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1676400" y="1652588"/>
          <a:ext cx="5486400" cy="456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Visio" r:id="rId3" imgW="6114240" imgH="5089320" progId="Visio.Drawing.6">
                  <p:embed/>
                </p:oleObj>
              </mc:Choice>
              <mc:Fallback>
                <p:oleObj name="Visio" r:id="rId3" imgW="6114240" imgH="5089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2588"/>
                        <a:ext cx="5486400" cy="456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41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AAFB5-4688-439F-832C-ED2BBF8AD67E}" type="slidenum">
              <a:rPr lang="en-US" altLang="zh-CN"/>
              <a:pPr/>
              <a:t>18</a:t>
            </a:fld>
            <a:endParaRPr lang="en-US" altLang="zh-CN"/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综合布线方案设计审查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基本架构设计合理性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材料使用正规化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供货渠道正规化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设计人员资质审查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安装施工人员资质审查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测试人员资质审查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2588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A5375-0C85-43C7-A5EB-0106F5C43DEB}" type="slidenum">
              <a:rPr lang="en-US" altLang="zh-CN"/>
              <a:pPr/>
              <a:t>19</a:t>
            </a:fld>
            <a:endParaRPr lang="en-US" altLang="zh-CN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施工前期工作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依据设计方案内容勘查施工现场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核定定购材料数率及交货时间是否符合施工计划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做好与现场管制单位的协调工作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合理组织人员、材料、工具调度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准备各阶段工程作业记录表格</a:t>
            </a:r>
          </a:p>
          <a:p>
            <a:pPr>
              <a:buFont typeface="Wingdings" pitchFamily="2" charset="2"/>
              <a:buNone/>
            </a:pPr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195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14A9D-A369-4805-B3FB-E520AA5D9D1D}" type="slidenum">
              <a:rPr lang="en-US" altLang="zh-CN"/>
              <a:pPr/>
              <a:t>2</a:t>
            </a:fld>
            <a:endParaRPr lang="en-US" altLang="zh-CN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综合布线系统所处</a:t>
            </a:r>
            <a:r>
              <a:rPr lang="en-US" altLang="zh-CN" sz="2000">
                <a:latin typeface="黑体" pitchFamily="49" charset="-122"/>
                <a:ea typeface="黑体" pitchFamily="49" charset="-122"/>
              </a:rPr>
              <a:t>OSI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通讯协议模型位置</a:t>
            </a:r>
          </a:p>
          <a:p>
            <a:pPr>
              <a:buFont typeface="Wingdings" pitchFamily="2" charset="2"/>
              <a:buNone/>
            </a:pP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   </a:t>
            </a:r>
          </a:p>
          <a:p>
            <a:pPr>
              <a:buFont typeface="Wingdings" pitchFamily="2" charset="2"/>
              <a:buNone/>
            </a:pPr>
            <a:endParaRPr lang="zh-CN" altLang="en-US" sz="18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2000"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411760" y="404664"/>
            <a:ext cx="4191000" cy="838200"/>
          </a:xfrm>
          <a:noFill/>
          <a:ln/>
        </p:spPr>
        <p:txBody>
          <a:bodyPr/>
          <a:lstStyle/>
          <a:p>
            <a:pPr eaLnBrk="0" hangingPunct="0">
              <a:lnSpc>
                <a:spcPct val="135000"/>
              </a:lnSpc>
            </a:pPr>
            <a:r>
              <a:rPr kumimoji="0"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网络应用与综合布线系统</a:t>
            </a:r>
            <a:endParaRPr lang="zh-C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graphicFrame>
        <p:nvGraphicFramePr>
          <p:cNvPr id="139276" name="Object 12"/>
          <p:cNvGraphicFramePr>
            <a:graphicFrameLocks noChangeAspect="1"/>
          </p:cNvGraphicFramePr>
          <p:nvPr/>
        </p:nvGraphicFramePr>
        <p:xfrm>
          <a:off x="2895600" y="1752600"/>
          <a:ext cx="276701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Visio" r:id="rId3" imgW="5814000" imgH="8539920" progId="Visio.Drawing.6">
                  <p:embed/>
                </p:oleObj>
              </mc:Choice>
              <mc:Fallback>
                <p:oleObj name="Visio" r:id="rId3" imgW="5814000" imgH="85399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2600"/>
                        <a:ext cx="2767013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4023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9A009-2968-47F8-85B3-F0E1AED57BEA}" type="slidenum">
              <a:rPr lang="en-US" altLang="zh-CN"/>
              <a:pPr/>
              <a:t>20</a:t>
            </a:fld>
            <a:endParaRPr lang="en-US" altLang="zh-CN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勘察现场</a:t>
            </a:r>
          </a:p>
          <a:p>
            <a:pPr>
              <a:buFont typeface="Wingdings" pitchFamily="2" charset="2"/>
              <a:buNone/>
            </a:pPr>
            <a:endParaRPr lang="zh-CN" altLang="en-US" sz="24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检查确认施工材料存储及搬运环境</a:t>
            </a: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查看电源及照明是否符合要求</a:t>
            </a: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查看管道、桥架和线槽规格、尺寸是否符合设计要求</a:t>
            </a: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确定楼层配线间、设备间及工作区环境位置</a:t>
            </a:r>
          </a:p>
          <a:p>
            <a:r>
              <a:rPr lang="zh-CN" altLang="en-US" sz="2400" dirty="0">
                <a:effectLst/>
                <a:latin typeface="楷体_GB2312" pitchFamily="49" charset="-122"/>
                <a:ea typeface="楷体_GB2312" pitchFamily="49" charset="-122"/>
              </a:rPr>
              <a:t>核对各相关位置及尺寸</a:t>
            </a:r>
          </a:p>
          <a:p>
            <a:pPr>
              <a:buFont typeface="Wingdings" pitchFamily="2" charset="2"/>
              <a:buNone/>
            </a:pPr>
            <a:endParaRPr lang="en-US" altLang="zh-CN" sz="2400" dirty="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459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403A2-9892-49A3-BF20-702ED5703A8C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4343400" cy="990600"/>
          </a:xfrm>
        </p:spPr>
        <p:txBody>
          <a:bodyPr/>
          <a:lstStyle/>
          <a:p>
            <a:endParaRPr kumimoji="0" lang="zh-C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施工材料清点验收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核对产品规格、尺寸、数量、材质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根据厂商提供的型号规格及产地核对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抽样测试产品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性能参数记录</a:t>
            </a:r>
          </a:p>
          <a:p>
            <a:pPr>
              <a:buFont typeface="Wingdings" pitchFamily="2" charset="2"/>
              <a:buNone/>
            </a:pPr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0690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26A2C-FB90-4D7D-AF4C-1D2E109F8857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4343400" cy="990600"/>
          </a:xfrm>
        </p:spPr>
        <p:txBody>
          <a:bodyPr/>
          <a:lstStyle/>
          <a:p>
            <a:endParaRPr kumimoji="0" lang="zh-C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现场协调工作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办好施工人员出入证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施工人员食宿安排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做好电源、照明申请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工期及进出时间确认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线桥架、管道孔配置申请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材料、物品暂存区</a:t>
            </a:r>
          </a:p>
          <a:p>
            <a:endParaRPr lang="zh-CN" altLang="en-US" sz="24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666148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418F1-8C49-4C3E-BADF-9697A1CC8386}" type="slidenum">
              <a:rPr lang="en-US" altLang="zh-CN"/>
              <a:pPr/>
              <a:t>23</a:t>
            </a:fld>
            <a:endParaRPr lang="en-US" altLang="zh-CN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合理组织人员、材料工具调度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施工人员的合理分配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材料的组织与施工进度的配合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各种工具的合理分配</a:t>
            </a:r>
          </a:p>
          <a:p>
            <a:endParaRPr lang="zh-CN" altLang="en-US" sz="24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5243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BF2EE-A185-4122-A615-4DEAAA346BF0}" type="slidenum">
              <a:rPr lang="en-US" altLang="zh-CN"/>
              <a:pPr/>
              <a:t>24</a:t>
            </a:fld>
            <a:endParaRPr lang="en-US" altLang="zh-CN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准备各阶段工程作业记录表格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整个综合布线系统工程进度表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各个楼的工程进度表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楼层配线架端口连接记录表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信息点分布情况表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工程验收记录表</a:t>
            </a:r>
          </a:p>
          <a:p>
            <a:endParaRPr lang="zh-CN" altLang="en-US" sz="24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95375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0145-7A17-40C3-ACC6-3C198FD6096E}" type="slidenum">
              <a:rPr lang="en-US" altLang="zh-CN"/>
              <a:pPr/>
              <a:t>25</a:t>
            </a:fld>
            <a:endParaRPr lang="en-US" altLang="zh-CN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endParaRPr lang="zh-CN" altLang="en-US" sz="240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</a:rPr>
              <a:t>GBT/T 50311-2000《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</a:rPr>
              <a:t>建筑与建筑群综合布线工程系统设计规范</a:t>
            </a:r>
            <a:r>
              <a:rPr lang="en-US" altLang="zh-CN" sz="24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</a:rPr>
              <a:t>》</a:t>
            </a:r>
          </a:p>
          <a:p>
            <a:pPr>
              <a:buFont typeface="Wingdings" pitchFamily="2" charset="2"/>
              <a:buNone/>
            </a:pPr>
            <a:endParaRPr lang="en-US" altLang="zh-CN" sz="2400" b="1">
              <a:solidFill>
                <a:srgbClr val="FF0000"/>
              </a:solidFill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2400" b="1">
                <a:effectLst/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en-US" altLang="zh-CN" sz="2400" b="1">
                <a:solidFill>
                  <a:srgbClr val="FF3300"/>
                </a:solidFill>
                <a:effectLst/>
                <a:latin typeface="宋体" pitchFamily="2" charset="-122"/>
                <a:ea typeface="楷体_GB2312" pitchFamily="49" charset="-122"/>
              </a:rPr>
              <a:t>《</a:t>
            </a:r>
            <a:r>
              <a:rPr lang="zh-CN" altLang="en-US" sz="2400" b="1">
                <a:solidFill>
                  <a:srgbClr val="FF3300"/>
                </a:solidFill>
                <a:effectLst/>
                <a:ea typeface="楷体_GB2312" pitchFamily="49" charset="-122"/>
              </a:rPr>
              <a:t>商用建筑通信路径和间隔标准</a:t>
            </a:r>
            <a:r>
              <a:rPr lang="en-US" altLang="zh-CN" sz="2400" b="1">
                <a:solidFill>
                  <a:srgbClr val="FF3300"/>
                </a:solidFill>
                <a:effectLst/>
                <a:ea typeface="楷体_GB2312" pitchFamily="49" charset="-122"/>
              </a:rPr>
              <a:t>》</a:t>
            </a:r>
            <a:endParaRPr lang="en-US" altLang="zh-CN" sz="2400" b="1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b="1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167724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0C105-2FC6-4DAF-AC93-40CEF6B4681D}" type="slidenum">
              <a:rPr lang="en-US" altLang="zh-CN"/>
              <a:pPr/>
              <a:t>26</a:t>
            </a:fld>
            <a:endParaRPr lang="en-US" altLang="zh-CN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</a:rPr>
              <a:t>GBT/T 50311-2000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楷体_GB2312" pitchFamily="49" charset="-122"/>
                <a:ea typeface="楷体_GB2312" pitchFamily="49" charset="-122"/>
              </a:rPr>
              <a:t>相关部分</a:t>
            </a:r>
            <a:endParaRPr lang="zh-CN" altLang="en-US" sz="2400" b="1">
              <a:solidFill>
                <a:srgbClr val="FF3300"/>
              </a:solidFill>
              <a:effectLst/>
              <a:ea typeface="楷体_GB2312" pitchFamily="49" charset="-122"/>
            </a:endParaRP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设备间</a:t>
            </a:r>
            <a:r>
              <a:rPr lang="zh-CN" altLang="en-US" sz="2400" b="1">
                <a:effectLst/>
                <a:latin typeface="楷体_GB2312" pitchFamily="49" charset="-122"/>
                <a:ea typeface="楷体_GB2312" pitchFamily="49" charset="-122"/>
              </a:rPr>
              <a:t> ：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机架或机柜前面的净空不应小于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800mm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，后面的净空不应小于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600mm 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； 壁挂式配线设备底部离地面的高度不宜小于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300mm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。 </a:t>
            </a: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电缆：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管内穿放大对数电缆时，直线管路的管径利用率为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50%-60%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，弯管路的管径利用率应为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40%~50%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。管内穿放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对对绞电缆时，截面利用率应为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25%-30%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。线槽的截面利用率不应超过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50%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 </a:t>
            </a: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工作区：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安装在墙面或柱子上的信息插座底部离地面的高度宜为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300mm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； </a:t>
            </a:r>
          </a:p>
          <a:p>
            <a:pPr>
              <a:buFont typeface="Wingdings" pitchFamily="2" charset="2"/>
              <a:buNone/>
            </a:pPr>
            <a:endParaRPr lang="en-US" altLang="zh-CN" sz="20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02639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8D59D-B64E-4DF0-A2BA-59B49DF87FAC}" type="slidenum">
              <a:rPr lang="en-US" altLang="zh-CN"/>
              <a:pPr/>
              <a:t>27</a:t>
            </a:fld>
            <a:endParaRPr lang="en-US" altLang="zh-CN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zh-CN" altLang="en-US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要点</a:t>
            </a:r>
            <a:endParaRPr lang="zh-CN" altLang="en-US" sz="2400" b="1">
              <a:solidFill>
                <a:srgbClr val="FF3300"/>
              </a:solidFill>
              <a:effectLst/>
              <a:ea typeface="楷体_GB2312" pitchFamily="49" charset="-122"/>
            </a:endParaRP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水平通道</a:t>
            </a:r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干线通道</a:t>
            </a: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工作站</a:t>
            </a: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电信专用间</a:t>
            </a: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设备间</a:t>
            </a:r>
          </a:p>
          <a:p>
            <a:r>
              <a:rPr lang="zh-CN" altLang="en-US" sz="2000" b="1">
                <a:effectLst/>
                <a:latin typeface="楷体_GB2312" pitchFamily="49" charset="-122"/>
                <a:ea typeface="楷体_GB2312" pitchFamily="49" charset="-122"/>
              </a:rPr>
              <a:t>引入线设施</a:t>
            </a:r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61705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14EBC-21DE-4101-A120-EE53994C986A}" type="slidenum">
              <a:rPr lang="en-US" altLang="zh-CN"/>
              <a:pPr/>
              <a:t>28</a:t>
            </a:fld>
            <a:endParaRPr lang="en-US" altLang="zh-CN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zh-CN" altLang="en-US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管线使用规定</a:t>
            </a:r>
          </a:p>
          <a:p>
            <a:pPr>
              <a:buFont typeface="Wingdings" pitchFamily="2" charset="2"/>
              <a:buNone/>
            </a:pPr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预埋管线：宜采用金属或阻燃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PVC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管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墙内暗管：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15mm-50mm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楼板暗管：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15mm-50mm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直线布设超过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30M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需加装拉线盒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弯曲布线时每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米需加装拉线盒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直线管线使用率：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50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％－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60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％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弯管使用率：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25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％－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30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％</a:t>
            </a:r>
          </a:p>
          <a:p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400" b="1">
              <a:solidFill>
                <a:srgbClr val="FF3300"/>
              </a:solidFill>
              <a:effectLst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49828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2D1ED-664C-48D7-A42F-C55DD96F866C}" type="slidenum">
              <a:rPr lang="en-US" altLang="zh-CN"/>
              <a:pPr/>
              <a:t>29</a:t>
            </a:fld>
            <a:endParaRPr lang="en-US" altLang="zh-CN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 dirty="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 dirty="0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zh-CN" altLang="en-US" sz="2400" b="1" dirty="0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线槽桥架使用</a:t>
            </a:r>
          </a:p>
          <a:p>
            <a:pPr>
              <a:buFont typeface="Wingdings" pitchFamily="2" charset="2"/>
              <a:buNone/>
            </a:pPr>
            <a:endParaRPr lang="zh-CN" altLang="en-US" sz="2000" dirty="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预埋宜使用金属线槽使用率：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&lt;40%</a:t>
            </a:r>
          </a:p>
          <a:p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普通线槽需高于地面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2.2M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以上；开启空间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&gt;8CM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；使用率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&lt;50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％</a:t>
            </a:r>
          </a:p>
          <a:p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桥架需高于地面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2.2M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以上；距离顶棚或障碍物不少于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40CM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；宽度</a:t>
            </a:r>
          </a:p>
          <a:p>
            <a:pPr>
              <a:buFont typeface="Wingdings" pitchFamily="2" charset="2"/>
              <a:buNone/>
            </a:pP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   不少于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10CM</a:t>
            </a:r>
            <a:r>
              <a:rPr lang="zh-CN" altLang="en-US" sz="2000" dirty="0">
                <a:effectLst/>
                <a:latin typeface="楷体_GB2312" pitchFamily="49" charset="-122"/>
                <a:ea typeface="楷体_GB2312" pitchFamily="49" charset="-122"/>
              </a:rPr>
              <a:t>，使用率</a:t>
            </a:r>
            <a:r>
              <a:rPr lang="en-US" altLang="zh-CN" sz="2000" dirty="0">
                <a:effectLst/>
                <a:latin typeface="楷体_GB2312" pitchFamily="49" charset="-122"/>
                <a:ea typeface="楷体_GB2312" pitchFamily="49" charset="-122"/>
              </a:rPr>
              <a:t>&lt;50%</a:t>
            </a:r>
          </a:p>
          <a:p>
            <a:pPr>
              <a:buFont typeface="Wingdings" pitchFamily="2" charset="2"/>
              <a:buNone/>
            </a:pPr>
            <a:endParaRPr lang="en-US" altLang="zh-CN" sz="2400" b="1" dirty="0">
              <a:solidFill>
                <a:srgbClr val="FF3300"/>
              </a:solidFill>
              <a:effectLst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0432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0D30C-389D-4629-AC93-C2E8D528289F}" type="slidenum">
              <a:rPr lang="en-US" altLang="zh-CN"/>
              <a:pPr/>
              <a:t>3</a:t>
            </a:fld>
            <a:endParaRPr lang="en-US" altLang="zh-CN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OSI</a:t>
            </a:r>
            <a:r>
              <a:rPr lang="zh-CN" altLang="en-US" sz="2000">
                <a:latin typeface="黑体" pitchFamily="49" charset="-122"/>
                <a:ea typeface="黑体" pitchFamily="49" charset="-122"/>
              </a:rPr>
              <a:t>通讯协议模型简介</a:t>
            </a:r>
          </a:p>
          <a:p>
            <a:pPr>
              <a:buFont typeface="Wingdings" pitchFamily="2" charset="2"/>
              <a:buNone/>
            </a:pPr>
            <a:endParaRPr lang="zh-CN" altLang="en-US" sz="2000">
              <a:latin typeface="黑体" pitchFamily="49" charset="-122"/>
              <a:ea typeface="黑体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1800" b="1">
                <a:effectLst/>
                <a:latin typeface="黑体" pitchFamily="49" charset="-122"/>
                <a:ea typeface="楷体_GB2312" pitchFamily="49" charset="-122"/>
              </a:rPr>
              <a:t>物理层</a:t>
            </a:r>
            <a:r>
              <a:rPr lang="zh-CN" altLang="en-US" sz="1800">
                <a:effectLst/>
                <a:latin typeface="黑体" pitchFamily="49" charset="-122"/>
                <a:ea typeface="楷体_GB2312" pitchFamily="49" charset="-122"/>
              </a:rPr>
              <a:t>：通过机械和电器的互连方式把实体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连接起来，让数据流通过，规定</a:t>
            </a:r>
          </a:p>
          <a:p>
            <a:pPr>
              <a:buFont typeface="Wingdings" pitchFamily="2" charset="2"/>
              <a:buNone/>
            </a:pP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       比特传输编码和采样时间。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1">
                <a:effectLst/>
                <a:latin typeface="楷体_GB2312" pitchFamily="49" charset="-122"/>
                <a:ea typeface="楷体_GB2312" pitchFamily="49" charset="-122"/>
              </a:rPr>
              <a:t>数据链路层：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比特转换为</a:t>
            </a:r>
            <a:r>
              <a:rPr lang="en-US" altLang="zh-CN" sz="1800">
                <a:effectLst/>
                <a:latin typeface="楷体_GB2312" pitchFamily="49" charset="-122"/>
                <a:ea typeface="楷体_GB2312" pitchFamily="49" charset="-122"/>
              </a:rPr>
              <a:t>Frames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、进行二进制数据块传送，并进行差错检测               </a:t>
            </a:r>
          </a:p>
          <a:p>
            <a:pPr>
              <a:buFont typeface="Wingdings" pitchFamily="2" charset="2"/>
              <a:buNone/>
            </a:pP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       和流量控制、鉴别网络上的计算机。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1">
                <a:effectLst/>
                <a:latin typeface="楷体_GB2312" pitchFamily="49" charset="-122"/>
                <a:ea typeface="楷体_GB2312" pitchFamily="49" charset="-122"/>
              </a:rPr>
              <a:t>网络层：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地址、交换、路由发现、路由选择、连接服务、网关服务。为传输    </a:t>
            </a:r>
          </a:p>
          <a:p>
            <a:pPr>
              <a:buFont typeface="Wingdings" pitchFamily="2" charset="2"/>
              <a:buNone/>
            </a:pP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       层实体提供端到端的交换网络数据、传送功能。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1">
                <a:effectLst/>
                <a:latin typeface="楷体_GB2312" pitchFamily="49" charset="-122"/>
                <a:ea typeface="楷体_GB2312" pitchFamily="49" charset="-122"/>
              </a:rPr>
              <a:t>传输层：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地址</a:t>
            </a:r>
            <a:r>
              <a:rPr lang="en-US" altLang="zh-CN" sz="1800">
                <a:effectLst/>
                <a:latin typeface="楷体_GB2312" pitchFamily="49" charset="-122"/>
                <a:ea typeface="楷体_GB2312" pitchFamily="49" charset="-122"/>
              </a:rPr>
              <a:t>/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名字的解析、地址、包的分解、和重组、连接服务。提供传</a:t>
            </a:r>
          </a:p>
          <a:p>
            <a:pPr>
              <a:buFont typeface="Wingdings" pitchFamily="2" charset="2"/>
              <a:buNone/>
            </a:pP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       输方式，为会话层实体提供透明的、可考的数据传输服务。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1">
                <a:effectLst/>
                <a:latin typeface="楷体_GB2312" pitchFamily="49" charset="-122"/>
                <a:ea typeface="楷体_GB2312" pitchFamily="49" charset="-122"/>
              </a:rPr>
              <a:t>会话层：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对话控制、会话管理。在进程之间建立和管理不同形式的通信对话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1">
                <a:effectLst/>
                <a:latin typeface="楷体_GB2312" pitchFamily="49" charset="-122"/>
                <a:ea typeface="楷体_GB2312" pitchFamily="49" charset="-122"/>
              </a:rPr>
              <a:t>表示层：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格式和编码的转换，即翻译和加密。</a:t>
            </a:r>
          </a:p>
          <a:p>
            <a:pPr>
              <a:buFont typeface="Wingdings" pitchFamily="2" charset="2"/>
              <a:buNone/>
            </a:pPr>
            <a:r>
              <a:rPr lang="zh-CN" altLang="en-US" sz="1800" b="1">
                <a:effectLst/>
                <a:latin typeface="楷体_GB2312" pitchFamily="49" charset="-122"/>
                <a:ea typeface="楷体_GB2312" pitchFamily="49" charset="-122"/>
              </a:rPr>
              <a:t>应用层：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为广大</a:t>
            </a:r>
            <a:r>
              <a:rPr lang="en-US" altLang="zh-CN" sz="1800">
                <a:effectLst/>
                <a:latin typeface="楷体_GB2312" pitchFamily="49" charset="-122"/>
                <a:ea typeface="楷体_GB2312" pitchFamily="49" charset="-122"/>
              </a:rPr>
              <a:t>OSI</a:t>
            </a: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用户提供服务，包括文件传输、远程登录等。          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title"/>
          </p:nvPr>
        </p:nvSpPr>
        <p:spPr>
          <a:xfrm>
            <a:off x="3707904" y="620688"/>
            <a:ext cx="4191000" cy="838200"/>
          </a:xfrm>
          <a:noFill/>
          <a:ln/>
        </p:spPr>
        <p:txBody>
          <a:bodyPr/>
          <a:lstStyle/>
          <a:p>
            <a:pPr eaLnBrk="0" hangingPunct="0">
              <a:lnSpc>
                <a:spcPct val="135000"/>
              </a:lnSpc>
            </a:pPr>
            <a:r>
              <a:rPr kumimoji="0"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网络应用与综合布线系统</a:t>
            </a:r>
            <a:endParaRPr lang="zh-C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00750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D4E2E-430B-492B-B428-A9ABCF5618A7}" type="slidenum">
              <a:rPr lang="en-US" altLang="zh-CN"/>
              <a:pPr/>
              <a:t>30</a:t>
            </a:fld>
            <a:endParaRPr lang="en-US" altLang="zh-CN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zh-CN" altLang="en-US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预埋线槽的安装方法</a:t>
            </a:r>
          </a:p>
          <a:p>
            <a:pPr>
              <a:buFont typeface="Wingdings" pitchFamily="2" charset="2"/>
              <a:buNone/>
            </a:pPr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预埋线槽可为不同尺寸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线槽截面高度不宜超过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25MM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线槽直埋长度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&lt;6M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；大于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6M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及交叉转弯处加装拉线盒水平敷设每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3-5M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固定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垂直及转弯处每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1.5M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固定</a:t>
            </a:r>
          </a:p>
          <a:p>
            <a:pPr>
              <a:buFont typeface="Wingdings" pitchFamily="2" charset="2"/>
              <a:buNone/>
            </a:pPr>
            <a:endParaRPr lang="en-US" altLang="zh-CN" sz="2000">
              <a:effectLst/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32121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A676-DED4-49D1-B2CF-C8721B00FD25}" type="slidenum">
              <a:rPr lang="en-US" altLang="zh-CN"/>
              <a:pPr/>
              <a:t>31</a:t>
            </a:fld>
            <a:endParaRPr lang="en-US" altLang="zh-CN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zh-CN" altLang="en-US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管道安装方法</a:t>
            </a:r>
          </a:p>
          <a:p>
            <a:pPr>
              <a:buFont typeface="Wingdings" pitchFamily="2" charset="2"/>
              <a:buNone/>
            </a:pPr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弯管角度需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&gt;90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度，不得多于两个弯角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弯管不得出现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S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型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弯管的弯曲半径大于直径的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倍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管径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&gt;50MM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时弯曲半径大于直径的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倍</a:t>
            </a:r>
          </a:p>
        </p:txBody>
      </p:sp>
    </p:spTree>
    <p:extLst>
      <p:ext uri="{BB962C8B-B14F-4D97-AF65-F5344CB8AC3E}">
        <p14:creationId xmlns:p14="http://schemas.microsoft.com/office/powerpoint/2010/main" val="3228519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5792F-E5B0-4758-8902-BCC93C8EC22D}" type="slidenum">
              <a:rPr lang="en-US" altLang="zh-CN"/>
              <a:pPr/>
              <a:t>32</a:t>
            </a:fld>
            <a:endParaRPr lang="en-US" altLang="zh-CN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zh-CN" altLang="en-US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金属线槽安装方法</a:t>
            </a:r>
          </a:p>
          <a:p>
            <a:pPr>
              <a:buFont typeface="Wingdings" pitchFamily="2" charset="2"/>
              <a:buNone/>
            </a:pPr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金属线槽于下列情况下安装支吊架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线槽接头处、转弯处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最大间距：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3M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离线槽开口：</a:t>
            </a:r>
            <a:r>
              <a:rPr lang="en-US" altLang="zh-CN" sz="2000">
                <a:effectLst/>
                <a:latin typeface="楷体_GB2312" pitchFamily="49" charset="-122"/>
                <a:ea typeface="楷体_GB2312" pitchFamily="49" charset="-122"/>
              </a:rPr>
              <a:t>0.5M</a:t>
            </a:r>
          </a:p>
        </p:txBody>
      </p:sp>
    </p:spTree>
    <p:extLst>
      <p:ext uri="{BB962C8B-B14F-4D97-AF65-F5344CB8AC3E}">
        <p14:creationId xmlns:p14="http://schemas.microsoft.com/office/powerpoint/2010/main" val="6983634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97C2E-3408-4C8A-B079-D601945312D2}" type="slidenum">
              <a:rPr lang="en-US" altLang="zh-CN"/>
              <a:pPr/>
              <a:t>33</a:t>
            </a:fld>
            <a:endParaRPr lang="en-US" altLang="zh-CN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综合布线系统空间安装标准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TIA/EIA 569A</a:t>
            </a:r>
            <a:r>
              <a:rPr lang="zh-CN" altLang="en-US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管线槽桥架使用原则</a:t>
            </a:r>
          </a:p>
          <a:p>
            <a:pPr>
              <a:buFont typeface="Wingdings" pitchFamily="2" charset="2"/>
              <a:buNone/>
            </a:pPr>
            <a:endParaRPr lang="zh-CN" altLang="en-US" sz="2000">
              <a:effectLst/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新建大楼线缆的路由宜用预埋的管线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旧楼改造线缆的路由宜用明装的线槽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新建的工作区宜用墙盒面板</a:t>
            </a:r>
          </a:p>
          <a:p>
            <a:r>
              <a:rPr lang="zh-CN" altLang="en-US" sz="2000">
                <a:effectLst/>
                <a:latin typeface="楷体_GB2312" pitchFamily="49" charset="-122"/>
                <a:ea typeface="楷体_GB2312" pitchFamily="49" charset="-122"/>
              </a:rPr>
              <a:t>旧楼改造的工作区宜用桌盒 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2187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56244-AFD1-47FE-BC60-AB84557D8AB5}" type="slidenum">
              <a:rPr lang="en-US" altLang="zh-CN"/>
              <a:pPr/>
              <a:t>34</a:t>
            </a:fld>
            <a:endParaRPr lang="en-US" altLang="zh-CN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综合布线系统部件安装标准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线缆的铺设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接插件安装标准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设备安装标准</a:t>
            </a:r>
          </a:p>
        </p:txBody>
      </p:sp>
    </p:spTree>
    <p:extLst>
      <p:ext uri="{BB962C8B-B14F-4D97-AF65-F5344CB8AC3E}">
        <p14:creationId xmlns:p14="http://schemas.microsoft.com/office/powerpoint/2010/main" val="40694839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F02D-5511-45F4-AC9C-5F0C9387504F}" type="slidenum">
              <a:rPr lang="en-US" altLang="zh-CN"/>
              <a:pPr/>
              <a:t>35</a:t>
            </a:fld>
            <a:endParaRPr lang="en-US" altLang="zh-CN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综合布线系统部件安装标准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1">
                <a:solidFill>
                  <a:srgbClr val="FF3300"/>
                </a:solidFill>
                <a:effectLst/>
                <a:latin typeface="楷体_GB2312" pitchFamily="49" charset="-122"/>
                <a:ea typeface="楷体_GB2312" pitchFamily="49" charset="-122"/>
              </a:rPr>
              <a:t>线缆铺设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分类标识：标识系统要具有逻辑性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布放张力要小于</a:t>
            </a:r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86.6N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预留长度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与电力系统的关系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与其它管线的关系</a:t>
            </a:r>
          </a:p>
        </p:txBody>
      </p:sp>
    </p:spTree>
    <p:extLst>
      <p:ext uri="{BB962C8B-B14F-4D97-AF65-F5344CB8AC3E}">
        <p14:creationId xmlns:p14="http://schemas.microsoft.com/office/powerpoint/2010/main" val="24286498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ED192-DC35-4163-B0E5-DB3F054D9385}" type="slidenum">
              <a:rPr lang="en-US" altLang="zh-CN"/>
              <a:pPr/>
              <a:t>36</a:t>
            </a:fld>
            <a:endParaRPr lang="en-US" altLang="zh-CN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剥线刀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1732" name="Picture 4" descr="E:\wu\新建文件夹\安装\剥线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4038600" cy="416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832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65161-0509-4CD0-9E79-D75027D15618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压线钳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2758" name="Picture 6" descr="E:\wu\新建文件夹\安装\双用工具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447800"/>
            <a:ext cx="44799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744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5E1B-ABCD-4DD7-A432-72E86D25FBD8}" type="slidenum">
              <a:rPr lang="en-US" altLang="zh-CN"/>
              <a:pPr/>
              <a:t>38</a:t>
            </a:fld>
            <a:endParaRPr lang="en-US" altLang="zh-CN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剥皮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3781" name="Picture 5" descr="E:\wu\新建文件夹\安装\剥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3782" name="Picture 6" descr="E:\wu\新建文件夹\安装\已剥的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47900"/>
            <a:ext cx="33528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2017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5D052-B9D5-485A-8419-A1857D50CB1A}" type="slidenum">
              <a:rPr lang="en-US" altLang="zh-CN"/>
              <a:pPr/>
              <a:t>39</a:t>
            </a:fld>
            <a:endParaRPr lang="en-US" altLang="zh-CN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剥皮长度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205833" name="Object 9"/>
          <p:cNvGraphicFramePr>
            <a:graphicFrameLocks noChangeAspect="1"/>
          </p:cNvGraphicFramePr>
          <p:nvPr/>
        </p:nvGraphicFramePr>
        <p:xfrm>
          <a:off x="2209800" y="2070100"/>
          <a:ext cx="6067425" cy="348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Visio" r:id="rId3" imgW="7409880" imgH="4261320" progId="Visio.Drawing.6">
                  <p:embed/>
                </p:oleObj>
              </mc:Choice>
              <mc:Fallback>
                <p:oleObj name="Visio" r:id="rId3" imgW="7409880" imgH="426132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070100"/>
                        <a:ext cx="6067425" cy="348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357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3F041-9F0C-41FF-AFF4-F69C4BE9299A}" type="slidenum">
              <a:rPr lang="en-US" altLang="zh-CN"/>
              <a:pPr/>
              <a:t>4</a:t>
            </a:fld>
            <a:endParaRPr lang="en-US" altLang="zh-CN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综合布线系统等级的划分</a:t>
            </a:r>
          </a:p>
          <a:p>
            <a:pPr>
              <a:buFont typeface="Wingdings" pitchFamily="2" charset="2"/>
              <a:buNone/>
            </a:pP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   </a:t>
            </a:r>
          </a:p>
          <a:p>
            <a:pPr>
              <a:buFont typeface="Wingdings" pitchFamily="2" charset="2"/>
              <a:buNone/>
            </a:pPr>
            <a:endParaRPr lang="zh-CN" altLang="en-US" sz="18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  <a:endParaRPr lang="zh-CN" altLang="en-US" sz="2000">
              <a:effectLst/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4191000" cy="838200"/>
          </a:xfrm>
          <a:noFill/>
          <a:ln/>
        </p:spPr>
        <p:txBody>
          <a:bodyPr/>
          <a:lstStyle/>
          <a:p>
            <a:pPr eaLnBrk="0" hangingPunct="0">
              <a:lnSpc>
                <a:spcPct val="135000"/>
              </a:lnSpc>
            </a:pPr>
            <a:r>
              <a:rPr kumimoji="0"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网络应用与综合布线系统</a:t>
            </a:r>
            <a:endParaRPr lang="zh-CN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graphicFrame>
        <p:nvGraphicFramePr>
          <p:cNvPr id="157700" name="Object 4"/>
          <p:cNvGraphicFramePr>
            <a:graphicFrameLocks noChangeAspect="1"/>
          </p:cNvGraphicFramePr>
          <p:nvPr/>
        </p:nvGraphicFramePr>
        <p:xfrm>
          <a:off x="1676400" y="1609725"/>
          <a:ext cx="5867400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3" imgW="3457956" imgH="1990954" progId="Excel.Sheet.8">
                  <p:embed/>
                </p:oleObj>
              </mc:Choice>
              <mc:Fallback>
                <p:oleObj name="Worksheet" r:id="rId3" imgW="3457956" imgH="19909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09725"/>
                        <a:ext cx="5867400" cy="337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62509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47700-3780-4136-BA0F-1EBE1F421825}" type="slidenum">
              <a:rPr lang="en-US" altLang="zh-CN"/>
              <a:pPr/>
              <a:t>40</a:t>
            </a:fld>
            <a:endParaRPr lang="en-US" altLang="zh-CN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线序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3236" name="Picture 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3581400" cy="254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323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34290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6096000" y="22098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0" lang="en-US" altLang="zh-CN" b="1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T568B</a:t>
            </a:r>
          </a:p>
        </p:txBody>
      </p:sp>
      <p:sp>
        <p:nvSpPr>
          <p:cNvPr id="223239" name="Rectangle 7"/>
          <p:cNvSpPr>
            <a:spLocks noChangeArrowheads="1"/>
          </p:cNvSpPr>
          <p:nvPr/>
        </p:nvSpPr>
        <p:spPr bwMode="auto">
          <a:xfrm>
            <a:off x="2330450" y="22098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 eaLnBrk="0" hangingPunct="0"/>
            <a:r>
              <a:rPr kumimoji="0" lang="en-US" altLang="zh-CN" b="1">
                <a:solidFill>
                  <a:srgbClr val="FF3300"/>
                </a:solidFill>
                <a:latin typeface="楷体" pitchFamily="49" charset="-122"/>
                <a:ea typeface="楷体" pitchFamily="49" charset="-122"/>
              </a:rPr>
              <a:t>T568A</a:t>
            </a:r>
          </a:p>
        </p:txBody>
      </p:sp>
    </p:spTree>
    <p:extLst>
      <p:ext uri="{BB962C8B-B14F-4D97-AF65-F5344CB8AC3E}">
        <p14:creationId xmlns:p14="http://schemas.microsoft.com/office/powerpoint/2010/main" val="3584546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79E1F-CBDB-47AE-B856-24BF77985EFE}" type="slidenum">
              <a:rPr lang="en-US" altLang="zh-CN"/>
              <a:pPr/>
              <a:t>41</a:t>
            </a:fld>
            <a:endParaRPr lang="en-US" altLang="zh-CN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压线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6852" name="Picture 4" descr="E:\wu\新建文件夹\安装\压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09713"/>
            <a:ext cx="5410200" cy="439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96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EA9AF-51BF-44FB-9402-EA51A83BC052}" type="slidenum">
              <a:rPr lang="en-US" altLang="zh-CN"/>
              <a:pPr/>
              <a:t>42</a:t>
            </a:fld>
            <a:endParaRPr lang="en-US" altLang="zh-CN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水晶头注意事项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7876" name="Picture 4" descr="E:\wu\新建文件夹\安装\水晶头正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3581400" cy="298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 descr="E:\wu\新建文件夹\安装\水晶头顶部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975100" cy="30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17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D1AD-DB02-408D-9F81-31BEC1ACAD8C}" type="slidenum">
              <a:rPr lang="en-US" altLang="zh-CN"/>
              <a:pPr/>
              <a:t>43</a:t>
            </a:fld>
            <a:endParaRPr lang="en-US" altLang="zh-CN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RJ45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水晶头制作方法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最保险的做法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5044" name="Picture 4" descr="E:\wu\新建文件夹\安装\跳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50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41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4D8A-C0BB-4B41-813D-CA0543D4775F}" type="slidenum">
              <a:rPr lang="en-US" altLang="zh-CN"/>
              <a:pPr/>
              <a:t>44</a:t>
            </a:fld>
            <a:endParaRPr lang="en-US" altLang="zh-CN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网络模块打接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排序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8900" name="Picture 4" descr="E:\wu\新建文件夹\安装\IMG_00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8115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457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2CD9-68D0-49BD-8E12-C7532C0778B7}" type="slidenum">
              <a:rPr lang="en-US" altLang="zh-CN"/>
              <a:pPr/>
              <a:t>45</a:t>
            </a:fld>
            <a:endParaRPr lang="en-US" altLang="zh-CN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网络模块打接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打线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09925" name="Picture 5" descr="E:\wu\新建文件夹\安装\打模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55626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612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500AE-0BA2-4EF8-B868-C06E83A3E398}" type="slidenum">
              <a:rPr lang="en-US" altLang="zh-CN"/>
              <a:pPr/>
              <a:t>46</a:t>
            </a:fld>
            <a:endParaRPr lang="en-US" altLang="zh-CN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网络模块打接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打线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0949" name="Picture 5" descr="E:\wu\新建文件夹\安装\模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54864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54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FF3E5-84DF-4031-A8D9-6D94C45A86B0}" type="slidenum">
              <a:rPr lang="en-US" altLang="zh-CN"/>
              <a:pPr/>
              <a:t>47</a:t>
            </a:fld>
            <a:endParaRPr lang="en-US" altLang="zh-CN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网络模块打接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完成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1973" name="Picture 5" descr="E:\wu\新建文件夹\安装\防尘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74838"/>
            <a:ext cx="5975350" cy="420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4614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24E7C-E2C5-4AA7-8AB7-45647CD54FC8}" type="slidenum">
              <a:rPr lang="en-US" altLang="zh-CN"/>
              <a:pPr/>
              <a:t>48</a:t>
            </a:fld>
            <a:endParaRPr lang="en-US" altLang="zh-CN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网络配线架打接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色标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2999" name="Picture 7" descr="E:\wu\新建文件夹\配线架背面 副本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00200"/>
            <a:ext cx="56642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723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0F290-EE35-42BD-BB8E-089FDA703019}" type="slidenum">
              <a:rPr lang="en-US" altLang="zh-CN"/>
              <a:pPr/>
              <a:t>49</a:t>
            </a:fld>
            <a:endParaRPr lang="en-US" altLang="zh-CN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网络配线架打接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打接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4022" name="Picture 6" descr="E:\wu\新建文件夹\安装\配线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3886200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4024" name="Picture 8" descr="E:\wu\新建文件夹\安装\IMG_0018 副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90750"/>
            <a:ext cx="37338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81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A98E8-EC6C-4E80-A018-9CF223A49DDB}" type="slidenum">
              <a:rPr lang="en-US" altLang="zh-CN"/>
              <a:pPr/>
              <a:t>5</a:t>
            </a:fld>
            <a:endParaRPr lang="en-US" altLang="zh-CN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综合布线系统等级的划分</a:t>
            </a:r>
          </a:p>
          <a:p>
            <a:pPr>
              <a:buFont typeface="Wingdings" pitchFamily="2" charset="2"/>
              <a:buNone/>
            </a:pPr>
            <a:endParaRPr lang="zh-CN" altLang="en-US" sz="18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1800">
                <a:effectLst/>
                <a:latin typeface="楷体_GB2312" pitchFamily="49" charset="-122"/>
                <a:ea typeface="楷体_GB2312" pitchFamily="49" charset="-122"/>
              </a:rPr>
              <a:t> 等级对应局域网传输距离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4191000" cy="838200"/>
          </a:xfrm>
          <a:noFill/>
          <a:ln/>
        </p:spPr>
        <p:txBody>
          <a:bodyPr/>
          <a:lstStyle/>
          <a:p>
            <a:pPr eaLnBrk="0" hangingPunct="0">
              <a:lnSpc>
                <a:spcPct val="135000"/>
              </a:lnSpc>
            </a:pPr>
            <a:r>
              <a:rPr kumimoji="0"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网络应用与综合布线系统</a:t>
            </a:r>
            <a:endParaRPr lang="zh-CN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graphicFrame>
        <p:nvGraphicFramePr>
          <p:cNvPr id="140293" name="Object 5"/>
          <p:cNvGraphicFramePr>
            <a:graphicFrameLocks noChangeAspect="1"/>
          </p:cNvGraphicFramePr>
          <p:nvPr/>
        </p:nvGraphicFramePr>
        <p:xfrm>
          <a:off x="1295400" y="2209800"/>
          <a:ext cx="6553200" cy="259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4401007" imgH="1743456" progId="Excel.Sheet.8">
                  <p:embed/>
                </p:oleObj>
              </mc:Choice>
              <mc:Fallback>
                <p:oleObj name="Worksheet" r:id="rId3" imgW="4401007" imgH="17434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6553200" cy="2595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6742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CD635-2292-440A-A880-09417E136E10}" type="slidenum">
              <a:rPr lang="en-US" altLang="zh-CN"/>
              <a:pPr/>
              <a:t>50</a:t>
            </a:fld>
            <a:endParaRPr lang="en-US" altLang="zh-CN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网络配线架打接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套上防尘盖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6070" name="Picture 6" descr="E:\wu\新建文件夹\安装\打好的配线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828800"/>
            <a:ext cx="54102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116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FC6F6-2E47-4643-AEA5-EE2C534FE556}" type="slidenum">
              <a:rPr lang="en-US" altLang="zh-CN"/>
              <a:pPr/>
              <a:t>51</a:t>
            </a:fld>
            <a:endParaRPr lang="en-US" altLang="zh-CN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配线架打接</a:t>
            </a:r>
          </a:p>
          <a:p>
            <a:r>
              <a:rPr lang="en-US" altLang="zh-CN" sz="2400">
                <a:effectLst/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配线架与大对数电缆  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7093" name="Picture 5" descr="E:\wu\新建文件夹\安装\110配线架与大对数电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65313"/>
            <a:ext cx="6883400" cy="381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60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7195-AEC4-4AF6-A134-A8E275305977}" type="slidenum">
              <a:rPr lang="en-US" altLang="zh-CN"/>
              <a:pPr/>
              <a:t>52</a:t>
            </a:fld>
            <a:endParaRPr lang="en-US" altLang="zh-CN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色码表  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8117" name="Picture 5" descr="E:\wu\新建文件夹\安装\分线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24000"/>
            <a:ext cx="5969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2179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98EFB-7CBA-4A83-AFFB-801E3324B6B7}" type="slidenum">
              <a:rPr lang="en-US" altLang="zh-CN"/>
              <a:pPr/>
              <a:t>53</a:t>
            </a:fld>
            <a:endParaRPr lang="en-US" altLang="zh-CN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色码表  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19141" name="Picture 5" descr="E:\wu\新建文件夹\安装\分线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57350"/>
            <a:ext cx="5969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514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EF80-7F4D-4B49-83A3-D31DF99A51EB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色码表  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0165" name="Picture 5" descr="E:\wu\新建文件夹\安装\分线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6045200" cy="453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394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CDE05-4349-4705-BFA1-9D4E01BAB7C6}" type="slidenum">
              <a:rPr lang="en-US" altLang="zh-CN"/>
              <a:pPr/>
              <a:t>55</a:t>
            </a:fld>
            <a:endParaRPr lang="en-US" altLang="zh-CN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底层打接完成  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1189" name="Picture 5" descr="E:\wu\新建文件夹\安装\打好的110配线架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56642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554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222BF-1EBE-47B7-BD7C-4F3376384D44}" type="slidenum">
              <a:rPr lang="en-US" altLang="zh-CN"/>
              <a:pPr/>
              <a:t>56</a:t>
            </a:fld>
            <a:endParaRPr lang="en-US" altLang="zh-CN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7772400" cy="41148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>
                <a:latin typeface="楷体_GB2312" pitchFamily="49" charset="-122"/>
                <a:ea typeface="楷体_GB2312" pitchFamily="49" charset="-122"/>
              </a:rPr>
              <a:t>110</a:t>
            </a:r>
            <a:r>
              <a:rPr lang="zh-CN" altLang="en-US" sz="2400">
                <a:latin typeface="楷体_GB2312" pitchFamily="49" charset="-122"/>
                <a:ea typeface="楷体_GB2312" pitchFamily="49" charset="-122"/>
              </a:rPr>
              <a:t>配线架打接</a:t>
            </a:r>
          </a:p>
          <a:p>
            <a:r>
              <a:rPr lang="zh-CN" altLang="en-US" sz="2400">
                <a:effectLst/>
                <a:latin typeface="楷体_GB2312" pitchFamily="49" charset="-122"/>
                <a:ea typeface="楷体_GB2312" pitchFamily="49" charset="-122"/>
              </a:rPr>
              <a:t>端子安装</a:t>
            </a:r>
          </a:p>
          <a:p>
            <a:endParaRPr lang="en-US" altLang="zh-CN" sz="2400">
              <a:effectLst/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2213" name="Picture 5" descr="E:\wu\新建文件夹\安装\110端子安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71650"/>
            <a:ext cx="58166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59084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谢谢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7977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5B460-7C26-4472-BC6D-B1CEA3FBBD01}" type="slidenum">
              <a:rPr lang="en-US" altLang="zh-CN"/>
              <a:pPr/>
              <a:t>6</a:t>
            </a:fld>
            <a:endParaRPr lang="en-US" altLang="zh-CN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43000" y="7620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z="2000">
              <a:latin typeface="黑体" pitchFamily="49" charset="-122"/>
              <a:ea typeface="黑体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1600" b="1">
                <a:effectLst/>
                <a:ea typeface="楷体_GB2312" pitchFamily="49" charset="-122"/>
              </a:rPr>
              <a:t>                                                    </a:t>
            </a:r>
            <a:r>
              <a:rPr lang="zh-CN" altLang="en-US" sz="1600" b="1">
                <a:effectLst/>
                <a:ea typeface="楷体_GB2312" pitchFamily="49" charset="-122"/>
              </a:rPr>
              <a:t>电气与电子工程师学会</a:t>
            </a:r>
            <a:endParaRPr lang="zh-CN" altLang="en-US" sz="1100">
              <a:effectLst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1100">
              <a:effectLst/>
            </a:endParaRP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000" b="1">
                <a:effectLst/>
                <a:cs typeface="Times New Roman" pitchFamily="18" charset="0"/>
              </a:rPr>
              <a:t>（</a:t>
            </a:r>
            <a:r>
              <a:rPr lang="en-US" altLang="zh-CN" sz="1000" b="1">
                <a:effectLst/>
              </a:rPr>
              <a:t>Institute of electrical and Electronic Engineers, IEEE</a:t>
            </a:r>
            <a:r>
              <a:rPr lang="zh-CN" altLang="en-US" sz="1000" b="1">
                <a:effectLst/>
                <a:cs typeface="Times New Roman" pitchFamily="18" charset="0"/>
              </a:rPr>
              <a:t>）</a:t>
            </a:r>
            <a:endParaRPr lang="zh-CN" altLang="en-US" sz="1800">
              <a:effectLst/>
              <a:latin typeface="楷体_GB2312" pitchFamily="49" charset="-122"/>
              <a:ea typeface="楷体_GB2312" pitchFamily="49" charset="-122"/>
            </a:endParaRP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effectLst/>
              </a:rPr>
              <a:t> </a:t>
            </a:r>
            <a:r>
              <a:rPr lang="zh-CN" altLang="en-US" sz="1200">
                <a:effectLst/>
              </a:rPr>
              <a:t>    </a:t>
            </a:r>
            <a:r>
              <a:rPr lang="en-US" altLang="zh-CN" sz="1300">
                <a:effectLst/>
              </a:rPr>
              <a:t>1963</a:t>
            </a:r>
            <a:r>
              <a:rPr lang="zh-CN" altLang="en-US" sz="1300">
                <a:effectLst/>
              </a:rPr>
              <a:t>年由美国电气工程师学会（</a:t>
            </a:r>
            <a:r>
              <a:rPr lang="en-US" altLang="zh-CN" sz="1300">
                <a:effectLst/>
              </a:rPr>
              <a:t>AIEE</a:t>
            </a:r>
            <a:r>
              <a:rPr lang="zh-CN" altLang="en-US" sz="1300">
                <a:effectLst/>
              </a:rPr>
              <a:t>，成立于</a:t>
            </a:r>
            <a:r>
              <a:rPr lang="en-US" altLang="zh-CN" sz="1300">
                <a:effectLst/>
              </a:rPr>
              <a:t>1884</a:t>
            </a:r>
            <a:r>
              <a:rPr lang="zh-CN" altLang="en-US" sz="1300">
                <a:effectLst/>
              </a:rPr>
              <a:t>年）和无线电工程师学会（</a:t>
            </a:r>
            <a:r>
              <a:rPr lang="en-US" altLang="zh-CN" sz="1300">
                <a:effectLst/>
              </a:rPr>
              <a:t>IRE</a:t>
            </a:r>
            <a:r>
              <a:rPr lang="zh-CN" altLang="en-US" sz="1300">
                <a:effectLst/>
              </a:rPr>
              <a:t>，成立于</a:t>
            </a:r>
            <a:r>
              <a:rPr lang="en-US" altLang="zh-CN" sz="1300">
                <a:effectLst/>
              </a:rPr>
              <a:t>1912</a:t>
            </a:r>
            <a:r>
              <a:rPr lang="zh-CN" altLang="en-US" sz="1300">
                <a:effectLst/>
              </a:rPr>
              <a:t>年）合并组成。总部设在美国纽约。</a:t>
            </a:r>
            <a:r>
              <a:rPr lang="en-US" altLang="zh-CN" sz="1300">
                <a:effectLst/>
              </a:rPr>
              <a:t>1999</a:t>
            </a:r>
            <a:r>
              <a:rPr lang="zh-CN" altLang="en-US" sz="1300">
                <a:effectLst/>
              </a:rPr>
              <a:t>年会员达</a:t>
            </a:r>
            <a:r>
              <a:rPr lang="en-US" altLang="zh-CN" sz="1300">
                <a:effectLst/>
              </a:rPr>
              <a:t>35</a:t>
            </a:r>
            <a:r>
              <a:rPr lang="zh-CN" altLang="en-US" sz="1300">
                <a:effectLst/>
              </a:rPr>
              <a:t>万人，分布在</a:t>
            </a:r>
            <a:r>
              <a:rPr lang="en-US" altLang="zh-CN" sz="1300">
                <a:effectLst/>
              </a:rPr>
              <a:t>150</a:t>
            </a:r>
            <a:r>
              <a:rPr lang="zh-CN" altLang="en-US" sz="1300">
                <a:effectLst/>
              </a:rPr>
              <a:t>个国家和地区，是一个国际性学术组织。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00">
                <a:effectLst/>
              </a:rPr>
              <a:t>    </a:t>
            </a:r>
            <a:r>
              <a:rPr lang="zh-CN" altLang="en-US" sz="1300" b="1">
                <a:effectLst/>
                <a:ea typeface="楷体_GB2312" pitchFamily="49" charset="-122"/>
              </a:rPr>
              <a:t>宗旨</a:t>
            </a:r>
            <a:r>
              <a:rPr lang="zh-CN" altLang="en-US" sz="1300">
                <a:effectLst/>
              </a:rPr>
              <a:t>  促进从计算机工程、生物医学、通信到电力、航天、用户电子学等技术领域的科技和信息交流，开展教育培训，制定和推荐电气、电子技术标准，奖励有科技成就的会员等。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00">
                <a:effectLst/>
              </a:rPr>
              <a:t>    </a:t>
            </a:r>
            <a:r>
              <a:rPr lang="zh-CN" altLang="en-US" sz="1300" b="1">
                <a:effectLst/>
                <a:ea typeface="楷体_GB2312" pitchFamily="49" charset="-122"/>
              </a:rPr>
              <a:t>机构</a:t>
            </a:r>
            <a:r>
              <a:rPr lang="zh-CN" altLang="en-US" sz="1300">
                <a:effectLst/>
              </a:rPr>
              <a:t>  学会设主席一人，副主席若干人，任期一年。学会的重大事项由理事会和代表会进行决策，日常事务由执行委员会负责完成。学会设有超导，智能运输系统，神经网络和传感器四个委员会和</a:t>
            </a:r>
            <a:r>
              <a:rPr lang="en-US" altLang="zh-CN" sz="1300">
                <a:effectLst/>
              </a:rPr>
              <a:t>36</a:t>
            </a:r>
            <a:r>
              <a:rPr lang="zh-CN" altLang="en-US" sz="1300">
                <a:effectLst/>
              </a:rPr>
              <a:t>个专业分学会，如动力工程、航天和电子系统、计算机、通信、广播、电路与系统、控制系统、电子装置、电磁兼容、工业电子学、信息理论、工程管理、微波理论和技术、核和等离子科学、海洋工程、电力电子学、可靠性、用户电子学等。学会还按</a:t>
            </a:r>
            <a:r>
              <a:rPr lang="en-US" altLang="zh-CN" sz="1300">
                <a:effectLst/>
              </a:rPr>
              <a:t>10</a:t>
            </a:r>
            <a:r>
              <a:rPr lang="zh-CN" altLang="en-US" sz="1300">
                <a:effectLst/>
              </a:rPr>
              <a:t>个地区划分，共有</a:t>
            </a:r>
            <a:r>
              <a:rPr lang="en-US" altLang="zh-CN" sz="1300">
                <a:effectLst/>
              </a:rPr>
              <a:t>300</a:t>
            </a:r>
            <a:r>
              <a:rPr lang="zh-CN" altLang="en-US" sz="1300">
                <a:effectLst/>
              </a:rPr>
              <a:t>多个地方分部。</a:t>
            </a:r>
            <a:r>
              <a:rPr lang="en-US" altLang="zh-CN" sz="1300">
                <a:effectLst/>
              </a:rPr>
              <a:t>IEEE</a:t>
            </a:r>
            <a:r>
              <a:rPr lang="zh-CN" altLang="en-US" sz="1300">
                <a:effectLst/>
              </a:rPr>
              <a:t>北京分部于</a:t>
            </a:r>
            <a:r>
              <a:rPr lang="en-US" altLang="zh-CN" sz="1300">
                <a:effectLst/>
              </a:rPr>
              <a:t>1985</a:t>
            </a:r>
            <a:r>
              <a:rPr lang="zh-CN" altLang="en-US" sz="1300">
                <a:effectLst/>
              </a:rPr>
              <a:t>年成立。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00">
                <a:effectLst/>
              </a:rPr>
              <a:t>   </a:t>
            </a:r>
            <a:r>
              <a:rPr lang="zh-CN" altLang="en-US" sz="1300" b="1">
                <a:effectLst/>
                <a:ea typeface="楷体_GB2312" pitchFamily="49" charset="-122"/>
              </a:rPr>
              <a:t>活动</a:t>
            </a:r>
            <a:r>
              <a:rPr lang="zh-CN" altLang="en-US" sz="1300" b="1">
                <a:effectLst/>
                <a:latin typeface="宋体" pitchFamily="2" charset="-122"/>
              </a:rPr>
              <a:t> </a:t>
            </a:r>
            <a:r>
              <a:rPr lang="zh-CN" altLang="en-US" sz="1300">
                <a:effectLst/>
              </a:rPr>
              <a:t>学术活动主要由各专业分学会组织，每年由各技术委员会、专业分学会以及标准协会举办的专业学术会议达</a:t>
            </a:r>
            <a:r>
              <a:rPr lang="en-US" altLang="zh-CN" sz="1300">
                <a:effectLst/>
              </a:rPr>
              <a:t>300</a:t>
            </a:r>
            <a:r>
              <a:rPr lang="zh-CN" altLang="en-US" sz="1300">
                <a:effectLst/>
              </a:rPr>
              <a:t>余次。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00">
                <a:effectLst/>
              </a:rPr>
              <a:t>    </a:t>
            </a:r>
            <a:r>
              <a:rPr lang="zh-CN" altLang="en-US" sz="1300" b="1">
                <a:effectLst/>
                <a:ea typeface="楷体_GB2312" pitchFamily="49" charset="-122"/>
              </a:rPr>
              <a:t>语言</a:t>
            </a:r>
            <a:r>
              <a:rPr lang="zh-CN" altLang="en-US" sz="1300">
                <a:effectLst/>
              </a:rPr>
              <a:t>  英语。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300">
                <a:effectLst/>
              </a:rPr>
              <a:t>    </a:t>
            </a:r>
            <a:r>
              <a:rPr lang="zh-CN" altLang="en-US" sz="1300" b="1">
                <a:effectLst/>
                <a:ea typeface="楷体_GB2312" pitchFamily="49" charset="-122"/>
              </a:rPr>
              <a:t>出版物</a:t>
            </a:r>
            <a:r>
              <a:rPr lang="zh-CN" altLang="en-US" sz="1300">
                <a:effectLst/>
              </a:rPr>
              <a:t> </a:t>
            </a:r>
            <a:r>
              <a:rPr lang="en-US" altLang="zh-CN" sz="1300">
                <a:effectLst/>
              </a:rPr>
              <a:t>《IEEE</a:t>
            </a:r>
            <a:r>
              <a:rPr lang="zh-CN" altLang="en-US" sz="1300">
                <a:effectLst/>
              </a:rPr>
              <a:t>学报</a:t>
            </a:r>
            <a:r>
              <a:rPr lang="en-US" altLang="zh-CN" sz="1300">
                <a:effectLst/>
              </a:rPr>
              <a:t>》</a:t>
            </a:r>
            <a:r>
              <a:rPr lang="zh-CN" altLang="en-US" sz="1300">
                <a:effectLst/>
              </a:rPr>
              <a:t>（月刊）、</a:t>
            </a:r>
            <a:r>
              <a:rPr lang="en-US" altLang="zh-CN" sz="1300">
                <a:effectLst/>
              </a:rPr>
              <a:t>《IEEE</a:t>
            </a:r>
            <a:r>
              <a:rPr lang="zh-CN" altLang="en-US" sz="1300">
                <a:effectLst/>
              </a:rPr>
              <a:t>杂志</a:t>
            </a:r>
            <a:r>
              <a:rPr lang="en-US" altLang="zh-CN" sz="1300">
                <a:effectLst/>
              </a:rPr>
              <a:t>》</a:t>
            </a:r>
            <a:r>
              <a:rPr lang="zh-CN" altLang="en-US" sz="1300">
                <a:effectLst/>
              </a:rPr>
              <a:t>（月刊）、</a:t>
            </a:r>
            <a:r>
              <a:rPr lang="en-US" altLang="zh-CN" sz="1300">
                <a:effectLst/>
              </a:rPr>
              <a:t>《IEEE</a:t>
            </a:r>
            <a:r>
              <a:rPr lang="zh-CN" altLang="en-US" sz="1300">
                <a:effectLst/>
              </a:rPr>
              <a:t>综论</a:t>
            </a:r>
            <a:r>
              <a:rPr lang="en-US" altLang="zh-CN" sz="1300">
                <a:effectLst/>
              </a:rPr>
              <a:t>》</a:t>
            </a:r>
            <a:r>
              <a:rPr lang="zh-CN" altLang="en-US" sz="1300">
                <a:effectLst/>
              </a:rPr>
              <a:t>（月刊）、</a:t>
            </a:r>
            <a:r>
              <a:rPr lang="en-US" altLang="zh-CN" sz="1300">
                <a:effectLst/>
              </a:rPr>
              <a:t>《IEEE</a:t>
            </a:r>
            <a:r>
              <a:rPr lang="zh-CN" altLang="en-US" sz="1300">
                <a:effectLst/>
              </a:rPr>
              <a:t>指南</a:t>
            </a:r>
            <a:r>
              <a:rPr lang="en-US" altLang="zh-CN" sz="1300">
                <a:effectLst/>
              </a:rPr>
              <a:t>》(</a:t>
            </a:r>
            <a:r>
              <a:rPr lang="zh-CN" altLang="en-US" sz="1300">
                <a:effectLst/>
              </a:rPr>
              <a:t>每年出版一次</a:t>
            </a:r>
            <a:r>
              <a:rPr lang="en-US" altLang="zh-CN" sz="1300">
                <a:effectLst/>
              </a:rPr>
              <a:t>)</a:t>
            </a:r>
            <a:r>
              <a:rPr lang="zh-CN" altLang="en-US" sz="1300">
                <a:effectLst/>
              </a:rPr>
              <a:t>；还有</a:t>
            </a:r>
            <a:r>
              <a:rPr lang="en-US" altLang="zh-CN" sz="1300">
                <a:effectLst/>
              </a:rPr>
              <a:t>800</a:t>
            </a:r>
            <a:r>
              <a:rPr lang="zh-CN" altLang="en-US" sz="1300">
                <a:effectLst/>
              </a:rPr>
              <a:t>多种已经颁发或正在制订的各种标准；各专业分学会还出版各种期刊杂志和会议论文集。</a:t>
            </a:r>
          </a:p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endParaRPr lang="zh-CN" altLang="en-US" sz="1300">
              <a:effectLst/>
            </a:endParaRPr>
          </a:p>
          <a:p>
            <a:pPr>
              <a:buFont typeface="Wingdings" pitchFamily="2" charset="2"/>
              <a:buNone/>
            </a:pPr>
            <a:endParaRPr lang="zh-CN" altLang="en-US" sz="1300">
              <a:effectLst/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800" y="476672"/>
            <a:ext cx="4191000" cy="838200"/>
          </a:xfrm>
          <a:noFill/>
          <a:ln/>
        </p:spPr>
        <p:txBody>
          <a:bodyPr/>
          <a:lstStyle/>
          <a:p>
            <a:pPr eaLnBrk="0" hangingPunct="0">
              <a:lnSpc>
                <a:spcPct val="135000"/>
              </a:lnSpc>
            </a:pPr>
            <a:r>
              <a:rPr kumimoji="0" lang="zh-CN" alt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网络应用与综合布线系统</a:t>
            </a:r>
            <a:endParaRPr lang="zh-CN" alt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132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9236-4FFD-4DA8-AFBF-DA9F4D3E79AE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应用系统与综合布线系统的对应关系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2171700" y="1181100"/>
          <a:ext cx="56134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Worksheet" r:id="rId3" imgW="4896307" imgH="4486656" progId="Excel.Sheet.8">
                  <p:embed/>
                </p:oleObj>
              </mc:Choice>
              <mc:Fallback>
                <p:oleObj name="Worksheet" r:id="rId3" imgW="4896307" imgH="448665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1181100"/>
                        <a:ext cx="5613400" cy="514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24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27FE9F-3216-4AF3-A0FB-271A5F614E29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应用系统与综合布线系统的对应关系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graphicFrame>
        <p:nvGraphicFramePr>
          <p:cNvPr id="143365" name="Object 5"/>
          <p:cNvGraphicFramePr>
            <a:graphicFrameLocks noChangeAspect="1"/>
          </p:cNvGraphicFramePr>
          <p:nvPr/>
        </p:nvGraphicFramePr>
        <p:xfrm>
          <a:off x="1371600" y="1371600"/>
          <a:ext cx="7205663" cy="479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Worksheet" r:id="rId3" imgW="6029554" imgH="4010254" progId="Excel.Sheet.8">
                  <p:embed/>
                </p:oleObj>
              </mc:Choice>
              <mc:Fallback>
                <p:oleObj name="Worksheet" r:id="rId3" imgW="6029554" imgH="40102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7205663" cy="4792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54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广州市唯康通信技术有限公司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97D4C-BD9A-4BED-83E9-A676164FCF56}" type="slidenum">
              <a:rPr lang="en-US" altLang="zh-CN"/>
              <a:pPr/>
              <a:t>9</a:t>
            </a:fld>
            <a:endParaRPr lang="en-US" altLang="zh-CN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6800" y="762000"/>
            <a:ext cx="7772400" cy="5486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00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000">
                <a:latin typeface="楷体_GB2312" pitchFamily="49" charset="-122"/>
                <a:ea typeface="楷体_GB2312" pitchFamily="49" charset="-122"/>
              </a:rPr>
              <a:t>应用系统与综合布线系统的对应关系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  <a:p>
            <a:pPr>
              <a:buFont typeface="Wingdings" pitchFamily="2" charset="2"/>
              <a:buNone/>
            </a:pPr>
            <a:r>
              <a:rPr lang="zh-CN" altLang="en-US" sz="2000">
                <a:latin typeface="黑体" pitchFamily="49" charset="-122"/>
                <a:ea typeface="黑体" pitchFamily="49" charset="-122"/>
              </a:rPr>
              <a:t>     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4191000" cy="838200"/>
          </a:xfrm>
          <a:noFill/>
          <a:ln/>
        </p:spPr>
        <p:txBody>
          <a:bodyPr/>
          <a:lstStyle/>
          <a:p>
            <a:pPr eaLnBrk="0" hangingPunct="0">
              <a:lnSpc>
                <a:spcPct val="135000"/>
              </a:lnSpc>
            </a:pPr>
            <a:r>
              <a:rPr kumimoji="0" lang="zh-CN" altLang="en-US" sz="2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网络应用与综合布线系统</a:t>
            </a:r>
            <a:endParaRPr lang="zh-CN" altLang="en-US" sz="28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itchFamily="2" charset="-122"/>
            </a:endParaRPr>
          </a:p>
        </p:txBody>
      </p:sp>
      <p:graphicFrame>
        <p:nvGraphicFramePr>
          <p:cNvPr id="144389" name="Object 5"/>
          <p:cNvGraphicFramePr>
            <a:graphicFrameLocks noChangeAspect="1"/>
          </p:cNvGraphicFramePr>
          <p:nvPr/>
        </p:nvGraphicFramePr>
        <p:xfrm>
          <a:off x="1295400" y="1371600"/>
          <a:ext cx="7324725" cy="485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Worksheet" r:id="rId3" imgW="6267907" imgH="4153205" progId="Excel.Sheet.8">
                  <p:embed/>
                </p:oleObj>
              </mc:Choice>
              <mc:Fallback>
                <p:oleObj name="Worksheet" r:id="rId3" imgW="6267907" imgH="41532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371600"/>
                        <a:ext cx="7324725" cy="4852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960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1558</Words>
  <Application>Microsoft Office PowerPoint</Application>
  <PresentationFormat>全屏显示(4:3)</PresentationFormat>
  <Paragraphs>384</Paragraphs>
  <Slides>57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57</vt:i4>
      </vt:variant>
    </vt:vector>
  </HeadingPairs>
  <TitlesOfParts>
    <vt:vector size="60" baseType="lpstr">
      <vt:lpstr>Office 主题</vt:lpstr>
      <vt:lpstr>Visio</vt:lpstr>
      <vt:lpstr>Worksheet</vt:lpstr>
      <vt:lpstr>  </vt:lpstr>
      <vt:lpstr>网络应用与综合布线系统</vt:lpstr>
      <vt:lpstr>网络应用与综合布线系统</vt:lpstr>
      <vt:lpstr>网络应用与综合布线系统</vt:lpstr>
      <vt:lpstr>网络应用与综合布线系统</vt:lpstr>
      <vt:lpstr>网络应用与综合布线系统</vt:lpstr>
      <vt:lpstr>PowerPoint 演示文稿</vt:lpstr>
      <vt:lpstr>PowerPoint 演示文稿</vt:lpstr>
      <vt:lpstr>网络应用与综合布线系统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vincent</dc:creator>
  <cp:lastModifiedBy>vincent</cp:lastModifiedBy>
  <cp:revision>5</cp:revision>
  <dcterms:created xsi:type="dcterms:W3CDTF">2016-09-19T08:04:04Z</dcterms:created>
  <dcterms:modified xsi:type="dcterms:W3CDTF">2016-09-21T07:59:01Z</dcterms:modified>
</cp:coreProperties>
</file>