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8" r:id="rId2"/>
    <p:sldId id="351" r:id="rId3"/>
    <p:sldId id="376" r:id="rId4"/>
    <p:sldId id="353" r:id="rId5"/>
    <p:sldId id="362" r:id="rId6"/>
    <p:sldId id="377" r:id="rId7"/>
    <p:sldId id="365" r:id="rId8"/>
    <p:sldId id="369" r:id="rId9"/>
    <p:sldId id="371" r:id="rId10"/>
    <p:sldId id="374" r:id="rId11"/>
    <p:sldId id="375" r:id="rId12"/>
    <p:sldId id="319" r:id="rId13"/>
    <p:sldId id="378" r:id="rId14"/>
    <p:sldId id="292" r:id="rId15"/>
    <p:sldId id="271" r:id="rId16"/>
    <p:sldId id="285" r:id="rId17"/>
    <p:sldId id="287" r:id="rId18"/>
    <p:sldId id="286" r:id="rId19"/>
    <p:sldId id="288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66FF"/>
    <a:srgbClr val="FF0066"/>
    <a:srgbClr val="FF9900"/>
    <a:srgbClr val="FF3300"/>
    <a:srgbClr val="BEB7E7"/>
    <a:srgbClr val="B7AEF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509" autoAdjust="0"/>
  </p:normalViewPr>
  <p:slideViewPr>
    <p:cSldViewPr>
      <p:cViewPr>
        <p:scale>
          <a:sx n="75" d="100"/>
          <a:sy n="75" d="100"/>
        </p:scale>
        <p:origin x="-2694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基础部分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25425"/>
            <a:ext cx="77152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基础部分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5876925"/>
            <a:ext cx="8207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5750" y="1052513"/>
            <a:ext cx="2062163" cy="48244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6088" y="1052513"/>
            <a:ext cx="6037262" cy="48244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088" y="1052513"/>
            <a:ext cx="8229600" cy="7254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68313" y="1916113"/>
            <a:ext cx="4038600" cy="39608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916113"/>
            <a:ext cx="4038600" cy="39608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标题，内容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088" y="1052513"/>
            <a:ext cx="8229600" cy="7254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916113"/>
            <a:ext cx="4038600" cy="39608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659313" y="1916113"/>
            <a:ext cx="4038600" cy="39608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088" y="1052513"/>
            <a:ext cx="8229600" cy="7254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68313" y="1916113"/>
            <a:ext cx="8229600" cy="19034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3" y="3971925"/>
            <a:ext cx="8229600" cy="1905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916113"/>
            <a:ext cx="4038600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916113"/>
            <a:ext cx="4038600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052513"/>
            <a:ext cx="82296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16113"/>
            <a:ext cx="822960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pic>
        <p:nvPicPr>
          <p:cNvPr id="4100" name="Picture 7" descr="基础部分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96875" y="225425"/>
            <a:ext cx="82073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8" descr="基础部分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68313" y="5876925"/>
            <a:ext cx="8207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  <p:sldLayoutId id="2147483667" r:id="rId12"/>
    <p:sldLayoutId id="2147483666" r:id="rId13"/>
    <p:sldLayoutId id="214748366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7224" y="1500174"/>
            <a:ext cx="757242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广州市唯康通信技术有限公司</a:t>
            </a: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2124075" y="2997200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000" b="1" dirty="0" smtClean="0">
                <a:ea typeface="华文行楷" pitchFamily="2" charset="-122"/>
              </a:rPr>
              <a:t>线</a:t>
            </a:r>
            <a:r>
              <a:rPr lang="zh-CN" altLang="en-US" sz="4000" b="1" dirty="0">
                <a:ea typeface="华文行楷" pitchFamily="2" charset="-122"/>
              </a:rPr>
              <a:t>缆产品介绍及</a:t>
            </a:r>
            <a:r>
              <a:rPr lang="zh-CN" altLang="en-US" sz="4000" b="1" dirty="0" smtClean="0">
                <a:ea typeface="华文行楷" pitchFamily="2" charset="-122"/>
              </a:rPr>
              <a:t>应用</a:t>
            </a:r>
            <a:endParaRPr lang="zh-CN" altLang="en-US" sz="4000" b="1" dirty="0"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2285984" y="1071546"/>
            <a:ext cx="4286280" cy="441319"/>
          </a:xfrm>
        </p:spPr>
        <p:txBody>
          <a:bodyPr/>
          <a:lstStyle/>
          <a:p>
            <a:r>
              <a:rPr lang="en-US" altLang="zh-CN" sz="24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B</a:t>
            </a:r>
            <a:r>
              <a:rPr lang="zh-CN" altLang="en-US" sz="24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系列聚氯乙烯绝缘电线电缆</a:t>
            </a:r>
            <a:endParaRPr lang="zh-CN" altLang="en-US" sz="2400" dirty="0"/>
          </a:p>
        </p:txBody>
      </p:sp>
      <p:sp>
        <p:nvSpPr>
          <p:cNvPr id="10" name="副标题 9"/>
          <p:cNvSpPr>
            <a:spLocks noGrp="1"/>
          </p:cNvSpPr>
          <p:nvPr>
            <p:ph type="subTitle" idx="1"/>
          </p:nvPr>
        </p:nvSpPr>
        <p:spPr>
          <a:xfrm>
            <a:off x="428596" y="1643050"/>
            <a:ext cx="8572560" cy="3286148"/>
          </a:xfrm>
        </p:spPr>
        <p:txBody>
          <a:bodyPr/>
          <a:lstStyle/>
          <a:p>
            <a:pPr algn="l"/>
            <a:r>
              <a:rPr lang="zh-CN" altLang="en-US" sz="1600" dirty="0"/>
              <a:t>主要型号：</a:t>
            </a:r>
            <a:r>
              <a:rPr lang="en-US" altLang="zh-CN" sz="1600" dirty="0"/>
              <a:t>BV</a:t>
            </a:r>
            <a:r>
              <a:rPr lang="zh-CN" altLang="en-US" sz="1600" dirty="0"/>
              <a:t>型铜芯聚氯乙烯绝缘电缆</a:t>
            </a:r>
            <a:endParaRPr lang="en-US" altLang="zh-CN" sz="1600" dirty="0"/>
          </a:p>
          <a:p>
            <a:pPr algn="l"/>
            <a:r>
              <a:rPr lang="en-US" altLang="zh-CN" sz="1600" dirty="0"/>
              <a:t>          BVR</a:t>
            </a:r>
            <a:r>
              <a:rPr lang="zh-CN" altLang="en-US" sz="1600" dirty="0"/>
              <a:t>型铜芯聚氯乙烯绝缘软电缆</a:t>
            </a:r>
            <a:endParaRPr lang="en-US" altLang="zh-CN" sz="1600" dirty="0"/>
          </a:p>
          <a:p>
            <a:pPr algn="l"/>
            <a:r>
              <a:rPr lang="en-US" altLang="zh-CN" sz="1600" dirty="0"/>
              <a:t>          BVV</a:t>
            </a:r>
            <a:r>
              <a:rPr lang="zh-CN" altLang="en-US" sz="1600" dirty="0"/>
              <a:t>型铜芯聚氯乙烯绝缘聚氯乙烯护套圆形电缆</a:t>
            </a:r>
            <a:endParaRPr lang="en-US" altLang="zh-CN" sz="1600" dirty="0"/>
          </a:p>
          <a:p>
            <a:pPr algn="l"/>
            <a:r>
              <a:rPr lang="en-US" altLang="zh-CN" sz="1600" dirty="0"/>
              <a:t>          60227 IEC 05</a:t>
            </a:r>
            <a:r>
              <a:rPr lang="zh-CN" altLang="en-US" sz="1600" dirty="0"/>
              <a:t>（</a:t>
            </a:r>
            <a:r>
              <a:rPr lang="en-US" altLang="zh-CN" sz="1600" dirty="0"/>
              <a:t>BV</a:t>
            </a:r>
            <a:r>
              <a:rPr lang="zh-CN" altLang="en-US" sz="1600" dirty="0"/>
              <a:t>）内部布线用导体温度为</a:t>
            </a:r>
            <a:r>
              <a:rPr lang="en-US" altLang="zh-CN" sz="1600" dirty="0"/>
              <a:t>70</a:t>
            </a:r>
            <a:r>
              <a:rPr lang="zh-CN" altLang="en-US" sz="1600" dirty="0"/>
              <a:t>度的单芯实芯导体无护套电缆</a:t>
            </a:r>
            <a:endParaRPr lang="en-US" altLang="zh-CN" sz="1600" dirty="0"/>
          </a:p>
          <a:p>
            <a:pPr algn="l"/>
            <a:r>
              <a:rPr lang="en-US" altLang="zh-CN" sz="1600" dirty="0"/>
              <a:t>          60227 IEC 01</a:t>
            </a:r>
            <a:r>
              <a:rPr lang="zh-CN" altLang="en-US" sz="1600" dirty="0"/>
              <a:t>（</a:t>
            </a:r>
            <a:r>
              <a:rPr lang="en-US" altLang="zh-CN" sz="1600" dirty="0"/>
              <a:t>BV</a:t>
            </a:r>
            <a:r>
              <a:rPr lang="zh-CN" altLang="en-US" sz="1600" dirty="0"/>
              <a:t>）一般用途单芯硬导体无护套电缆</a:t>
            </a:r>
            <a:endParaRPr lang="en-US" altLang="zh-CN" sz="1600" dirty="0"/>
          </a:p>
          <a:p>
            <a:pPr algn="l"/>
            <a:r>
              <a:rPr lang="en-US" altLang="zh-CN" sz="1600" dirty="0"/>
              <a:t>          60227 IEC 07</a:t>
            </a:r>
            <a:r>
              <a:rPr lang="zh-CN" altLang="en-US" sz="1600" dirty="0"/>
              <a:t>（</a:t>
            </a:r>
            <a:r>
              <a:rPr lang="en-US" altLang="zh-CN" sz="1600" dirty="0"/>
              <a:t>BV-90</a:t>
            </a:r>
            <a:r>
              <a:rPr lang="zh-CN" altLang="en-US" sz="1600" dirty="0"/>
              <a:t>）内部布线用导体温度为</a:t>
            </a:r>
            <a:r>
              <a:rPr lang="en-US" altLang="zh-CN" sz="1600" dirty="0"/>
              <a:t>90</a:t>
            </a:r>
            <a:r>
              <a:rPr lang="zh-CN" altLang="en-US" sz="1600" dirty="0"/>
              <a:t>度的单芯实芯导体无护套电缆</a:t>
            </a:r>
            <a:endParaRPr lang="en-US" altLang="zh-CN" sz="1600" dirty="0"/>
          </a:p>
          <a:p>
            <a:pPr algn="l"/>
            <a:endParaRPr lang="en-US" altLang="zh-CN" sz="1600" b="1" dirty="0" smtClean="0">
              <a:latin typeface="宋体" pitchFamily="2" charset="-122"/>
            </a:endParaRPr>
          </a:p>
          <a:p>
            <a:pPr algn="l"/>
            <a:r>
              <a:rPr lang="zh-CN" altLang="en-US" sz="1600" dirty="0" smtClean="0">
                <a:latin typeface="宋体" pitchFamily="2" charset="-122"/>
              </a:rPr>
              <a:t>产品用途</a:t>
            </a:r>
            <a:r>
              <a:rPr lang="zh-CN" altLang="en-US" sz="1600" b="1" dirty="0" smtClean="0">
                <a:solidFill>
                  <a:srgbClr val="FF3300"/>
                </a:solidFill>
                <a:latin typeface="宋体" pitchFamily="2" charset="-122"/>
              </a:rPr>
              <a:t>：</a:t>
            </a:r>
            <a:endParaRPr lang="en-US" altLang="zh-CN" sz="1600" b="1" dirty="0" smtClean="0">
              <a:solidFill>
                <a:srgbClr val="FF3300"/>
              </a:solidFill>
              <a:latin typeface="宋体" pitchFamily="2" charset="-122"/>
            </a:endParaRPr>
          </a:p>
          <a:p>
            <a:pPr algn="l">
              <a:buClr>
                <a:schemeClr val="accent2"/>
              </a:buClr>
            </a:pPr>
            <a:r>
              <a:rPr lang="zh-CN" altLang="en-US" sz="1600" dirty="0" smtClean="0"/>
              <a:t>          适用于交流额定电压</a:t>
            </a:r>
            <a:r>
              <a:rPr lang="en-US" altLang="zh-CN" sz="1600" dirty="0" err="1" smtClean="0"/>
              <a:t>Uo</a:t>
            </a:r>
            <a:r>
              <a:rPr lang="en-US" altLang="zh-CN" sz="1600" dirty="0" smtClean="0"/>
              <a:t>/U</a:t>
            </a:r>
            <a:r>
              <a:rPr lang="zh-CN" altLang="en-US" sz="1600" dirty="0" smtClean="0"/>
              <a:t>为</a:t>
            </a:r>
            <a:r>
              <a:rPr lang="en-US" altLang="zh-CN" sz="1600" dirty="0" smtClean="0"/>
              <a:t>450/750V</a:t>
            </a:r>
            <a:r>
              <a:rPr lang="zh-CN" altLang="en-US" sz="1600" dirty="0" smtClean="0"/>
              <a:t>及以下，动力装置做固定布线（敷设）用。</a:t>
            </a:r>
            <a:endParaRPr lang="en-US" altLang="zh-CN" sz="1600" dirty="0" smtClean="0"/>
          </a:p>
          <a:p>
            <a:pPr algn="l">
              <a:buClr>
                <a:schemeClr val="accent2"/>
              </a:buClr>
            </a:pPr>
            <a:endParaRPr lang="en-US" altLang="zh-CN" sz="1600" dirty="0" smtClean="0"/>
          </a:p>
          <a:p>
            <a:pPr lvl="0" algn="l" eaLnBrk="1" hangingPunct="1">
              <a:buClr>
                <a:srgbClr val="333399"/>
              </a:buClr>
            </a:pPr>
            <a:r>
              <a:rPr lang="zh-CN" altLang="en-US" sz="1600" dirty="0" smtClean="0">
                <a:solidFill>
                  <a:srgbClr val="009999"/>
                </a:solidFill>
                <a:latin typeface="宋体" pitchFamily="2" charset="-122"/>
              </a:rPr>
              <a:t> </a:t>
            </a:r>
            <a:r>
              <a:rPr lang="zh-CN" altLang="en-US" sz="1600" dirty="0" smtClean="0">
                <a:latin typeface="宋体" pitchFamily="2" charset="-122"/>
              </a:rPr>
              <a:t>执行标准：</a:t>
            </a:r>
            <a:r>
              <a:rPr lang="en-US" altLang="zh-CN" sz="1600" dirty="0" smtClean="0">
                <a:latin typeface="宋体" pitchFamily="2" charset="-122"/>
              </a:rPr>
              <a:t>BV  GB5023-2008   BVR</a:t>
            </a:r>
            <a:r>
              <a:rPr lang="zh-CN" altLang="en-US" sz="1600" dirty="0" smtClean="0">
                <a:latin typeface="宋体" pitchFamily="2" charset="-122"/>
              </a:rPr>
              <a:t>、</a:t>
            </a:r>
            <a:r>
              <a:rPr lang="en-US" altLang="zh-CN" sz="1600" dirty="0" smtClean="0">
                <a:latin typeface="宋体" pitchFamily="2" charset="-122"/>
              </a:rPr>
              <a:t>BVV   JB8734-1998</a:t>
            </a:r>
            <a:endParaRPr lang="zh-CN" altLang="en-US" sz="1600" dirty="0" smtClean="0">
              <a:solidFill>
                <a:srgbClr val="009999"/>
              </a:solidFill>
              <a:latin typeface="宋体" pitchFamily="2" charset="-122"/>
            </a:endParaRPr>
          </a:p>
          <a:p>
            <a:pPr algn="l"/>
            <a:endParaRPr lang="en-US" altLang="zh-CN" sz="1600" b="1" dirty="0" smtClean="0">
              <a:latin typeface="宋体" pitchFamily="2" charset="-122"/>
            </a:endParaRPr>
          </a:p>
          <a:p>
            <a:pPr algn="l"/>
            <a:endParaRPr lang="en-US" altLang="zh-CN" sz="1600" b="1" dirty="0" smtClean="0">
              <a:latin typeface="宋体" pitchFamily="2" charset="-122"/>
            </a:endParaRPr>
          </a:p>
          <a:p>
            <a:pPr algn="l"/>
            <a:endParaRPr lang="en-US" altLang="zh-CN" sz="1600" b="1" dirty="0" smtClean="0">
              <a:latin typeface="宋体" pitchFamily="2" charset="-122"/>
            </a:endParaRPr>
          </a:p>
          <a:p>
            <a:pPr algn="l"/>
            <a:endParaRPr lang="en-US" altLang="zh-CN" sz="1600" b="1" dirty="0" smtClean="0">
              <a:latin typeface="宋体" pitchFamily="2" charset="-122"/>
            </a:endParaRPr>
          </a:p>
          <a:p>
            <a:pPr algn="l"/>
            <a:endParaRPr lang="en-US" altLang="zh-CN" sz="1600" b="1" dirty="0" smtClean="0">
              <a:latin typeface="宋体" pitchFamily="2" charset="-122"/>
            </a:endParaRPr>
          </a:p>
          <a:p>
            <a:pPr algn="l"/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027"/>
          <p:cNvSpPr>
            <a:spLocks noChangeArrowheads="1"/>
          </p:cNvSpPr>
          <p:nvPr/>
        </p:nvSpPr>
        <p:spPr bwMode="auto">
          <a:xfrm>
            <a:off x="428596" y="1052513"/>
            <a:ext cx="8572560" cy="4876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altLang="zh-CN" sz="2000" b="1" dirty="0" smtClean="0">
                <a:latin typeface="宋体" pitchFamily="2" charset="-122"/>
              </a:rPr>
              <a:t>BV</a:t>
            </a:r>
            <a:r>
              <a:rPr lang="zh-CN" altLang="en-US" sz="2000" b="1" dirty="0" smtClean="0">
                <a:latin typeface="宋体" pitchFamily="2" charset="-122"/>
              </a:rPr>
              <a:t>型铜芯聚氯乙烯绝缘电缆</a:t>
            </a:r>
          </a:p>
          <a:p>
            <a:r>
              <a:rPr lang="en-US" altLang="zh-CN" sz="2000" b="1" dirty="0">
                <a:latin typeface="宋体" pitchFamily="2" charset="-122"/>
              </a:rPr>
              <a:t>BVR</a:t>
            </a:r>
            <a:r>
              <a:rPr lang="zh-CN" altLang="en-US" sz="2000" b="1" dirty="0">
                <a:latin typeface="宋体" pitchFamily="2" charset="-122"/>
              </a:rPr>
              <a:t>型铜芯聚氯乙烯绝缘软电缆</a:t>
            </a:r>
          </a:p>
          <a:p>
            <a:r>
              <a:rPr lang="en-US" altLang="zh-CN" sz="2000" b="1" dirty="0">
                <a:latin typeface="宋体" pitchFamily="2" charset="-122"/>
              </a:rPr>
              <a:t>BVV</a:t>
            </a:r>
            <a:r>
              <a:rPr lang="zh-CN" altLang="en-US" sz="2000" b="1" dirty="0">
                <a:latin typeface="宋体" pitchFamily="2" charset="-122"/>
              </a:rPr>
              <a:t>型铜芯聚氯乙烯绝缘聚氯乙烯护套圆形电缆</a:t>
            </a:r>
          </a:p>
          <a:p>
            <a:pPr>
              <a:buNone/>
            </a:pPr>
            <a:r>
              <a:rPr lang="zh-CN" altLang="en-US" sz="2000" b="1" dirty="0" smtClean="0">
                <a:latin typeface="宋体" pitchFamily="2" charset="-122"/>
              </a:rPr>
              <a:t>技术性能</a:t>
            </a:r>
            <a:r>
              <a:rPr lang="zh-CN" altLang="en-US" sz="2000" b="1" dirty="0">
                <a:latin typeface="宋体" pitchFamily="2" charset="-122"/>
              </a:rPr>
              <a:t>：</a:t>
            </a:r>
            <a:endParaRPr lang="en-US" altLang="zh-CN" sz="2000" b="1" dirty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2000" b="1" dirty="0" smtClean="0">
                <a:latin typeface="宋体" pitchFamily="2" charset="-122"/>
              </a:rPr>
              <a:t>    额定电压</a:t>
            </a:r>
            <a:r>
              <a:rPr lang="zh-CN" altLang="en-US" sz="2000" b="1" dirty="0">
                <a:latin typeface="宋体" pitchFamily="2" charset="-122"/>
              </a:rPr>
              <a:t>：</a:t>
            </a:r>
            <a:r>
              <a:rPr lang="en-US" altLang="zh-CN" sz="2000" b="1" dirty="0">
                <a:latin typeface="宋体" pitchFamily="2" charset="-122"/>
              </a:rPr>
              <a:t>450V / 750V    450/750V          AC 300/500V </a:t>
            </a: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sz="2000" b="1" dirty="0">
              <a:latin typeface="宋体" pitchFamily="2" charset="-122"/>
            </a:endParaRPr>
          </a:p>
          <a:p>
            <a:pPr lvl="0" eaLnBrk="1" hangingPunct="1">
              <a:lnSpc>
                <a:spcPct val="150000"/>
              </a:lnSpc>
              <a:buClr>
                <a:srgbClr val="333399"/>
              </a:buClr>
              <a:buNone/>
            </a:pPr>
            <a:r>
              <a:rPr lang="zh-CN" altLang="en-US" sz="2000" b="1" dirty="0">
                <a:latin typeface="宋体" pitchFamily="2" charset="-122"/>
              </a:rPr>
              <a:t>    </a:t>
            </a:r>
            <a:r>
              <a:rPr lang="zh-CN" altLang="en-US" sz="2000" b="1" dirty="0" smtClean="0">
                <a:latin typeface="宋体" pitchFamily="2" charset="-122"/>
              </a:rPr>
              <a:t>试验</a:t>
            </a:r>
            <a:r>
              <a:rPr lang="zh-CN" altLang="en-US" sz="2000" b="1" dirty="0">
                <a:latin typeface="宋体" pitchFamily="2" charset="-122"/>
              </a:rPr>
              <a:t>电压：浸水</a:t>
            </a:r>
            <a:r>
              <a:rPr lang="en-US" altLang="zh-CN" sz="2000" b="1" dirty="0">
                <a:latin typeface="宋体" pitchFamily="2" charset="-122"/>
              </a:rPr>
              <a:t>AC 50Hz-2500V  </a:t>
            </a:r>
            <a:endParaRPr lang="en-US" altLang="zh-CN" sz="2000" b="1" dirty="0" smtClean="0">
              <a:latin typeface="宋体" pitchFamily="2" charset="-122"/>
            </a:endParaRPr>
          </a:p>
          <a:p>
            <a:pPr lvl="0" eaLnBrk="1" hangingPunct="1">
              <a:lnSpc>
                <a:spcPct val="150000"/>
              </a:lnSpc>
              <a:buClr>
                <a:srgbClr val="333399"/>
              </a:buClr>
              <a:buNone/>
            </a:pPr>
            <a:r>
              <a:rPr lang="en-US" altLang="zh-CN" sz="2000" b="1" dirty="0" smtClean="0">
                <a:latin typeface="宋体" pitchFamily="2" charset="-122"/>
              </a:rPr>
              <a:t>              </a:t>
            </a:r>
            <a:r>
              <a:rPr lang="zh-CN" altLang="en-US" sz="2000" b="1" dirty="0" smtClean="0">
                <a:latin typeface="宋体" pitchFamily="2" charset="-122"/>
              </a:rPr>
              <a:t>浸水</a:t>
            </a:r>
            <a:r>
              <a:rPr lang="en-US" altLang="zh-CN" sz="2000" b="1" dirty="0">
                <a:latin typeface="宋体" pitchFamily="2" charset="-122"/>
              </a:rPr>
              <a:t>AC 50Hz-2500V  </a:t>
            </a:r>
            <a:endParaRPr lang="en-US" altLang="zh-CN" sz="2000" b="1" dirty="0" smtClean="0">
              <a:latin typeface="宋体" pitchFamily="2" charset="-122"/>
            </a:endParaRPr>
          </a:p>
          <a:p>
            <a:pPr lvl="0" eaLnBrk="1" hangingPunct="1">
              <a:lnSpc>
                <a:spcPct val="150000"/>
              </a:lnSpc>
              <a:buClr>
                <a:srgbClr val="333399"/>
              </a:buClr>
              <a:buNone/>
            </a:pPr>
            <a:r>
              <a:rPr lang="zh-CN" altLang="en-US" sz="2000" b="1" dirty="0" smtClean="0">
                <a:latin typeface="宋体" pitchFamily="2" charset="-122"/>
              </a:rPr>
              <a:t>              浸水</a:t>
            </a:r>
            <a:r>
              <a:rPr lang="en-US" altLang="zh-CN" sz="2000" b="1" dirty="0">
                <a:latin typeface="宋体" pitchFamily="2" charset="-122"/>
              </a:rPr>
              <a:t>AC 50Hz-2000V</a:t>
            </a: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sz="2000" b="1" dirty="0">
              <a:latin typeface="宋体" pitchFamily="2" charset="-122"/>
            </a:endParaRPr>
          </a:p>
          <a:p>
            <a:pPr marL="342900" indent="-342900"/>
            <a:endParaRPr lang="en-US" altLang="zh-CN" sz="2000" b="1" dirty="0">
              <a:solidFill>
                <a:srgbClr val="009999"/>
              </a:solidFill>
              <a:latin typeface="方正隶变简体"/>
              <a:ea typeface="方正隶变简体"/>
              <a:cs typeface="方正隶变简体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490921"/>
            <a:ext cx="3240360" cy="2414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71472" y="1182231"/>
            <a:ext cx="8072494" cy="373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</a:pPr>
            <a:r>
              <a:rPr lang="en-US" altLang="zh-CN" sz="1600" b="1" kern="0" dirty="0" smtClean="0">
                <a:solidFill>
                  <a:srgbClr val="000000"/>
                </a:solidFill>
                <a:latin typeface="宋体" pitchFamily="2" charset="-122"/>
                <a:ea typeface="宋体"/>
              </a:rPr>
              <a:t>60227 IEC 05</a:t>
            </a:r>
            <a:r>
              <a:rPr lang="zh-CN" altLang="en-US" sz="1600" b="1" kern="0" dirty="0" smtClean="0">
                <a:solidFill>
                  <a:srgbClr val="000000"/>
                </a:solidFill>
                <a:latin typeface="宋体" pitchFamily="2" charset="-122"/>
                <a:ea typeface="宋体"/>
              </a:rPr>
              <a:t>（</a:t>
            </a:r>
            <a:r>
              <a:rPr lang="en-US" altLang="zh-CN" sz="1600" b="1" kern="0" dirty="0" smtClean="0">
                <a:solidFill>
                  <a:srgbClr val="000000"/>
                </a:solidFill>
                <a:latin typeface="宋体" pitchFamily="2" charset="-122"/>
                <a:ea typeface="宋体"/>
              </a:rPr>
              <a:t>BV</a:t>
            </a:r>
            <a:r>
              <a:rPr lang="zh-CN" altLang="en-US" sz="1600" b="1" kern="0" dirty="0" smtClean="0">
                <a:solidFill>
                  <a:srgbClr val="000000"/>
                </a:solidFill>
                <a:latin typeface="宋体" pitchFamily="2" charset="-122"/>
                <a:ea typeface="宋体"/>
              </a:rPr>
              <a:t>）内部布线用导体温度为</a:t>
            </a:r>
            <a:r>
              <a:rPr lang="en-US" altLang="zh-CN" sz="1600" b="1" kern="0" dirty="0" smtClean="0">
                <a:solidFill>
                  <a:srgbClr val="000000"/>
                </a:solidFill>
                <a:latin typeface="宋体" pitchFamily="2" charset="-122"/>
                <a:ea typeface="宋体"/>
              </a:rPr>
              <a:t>70</a:t>
            </a:r>
            <a:r>
              <a:rPr lang="zh-CN" altLang="en-US" sz="1600" b="1" kern="0" dirty="0" smtClean="0">
                <a:solidFill>
                  <a:srgbClr val="000000"/>
                </a:solidFill>
                <a:latin typeface="宋体" pitchFamily="2" charset="-122"/>
                <a:ea typeface="宋体"/>
              </a:rPr>
              <a:t>度的单芯实芯导体无护套电缆</a:t>
            </a:r>
            <a:endParaRPr lang="en-US" altLang="zh-CN" sz="1600" b="1" kern="0" dirty="0" smtClean="0">
              <a:solidFill>
                <a:srgbClr val="000000"/>
              </a:solidFill>
              <a:latin typeface="宋体" pitchFamily="2" charset="-122"/>
              <a:ea typeface="宋体"/>
            </a:endParaRPr>
          </a:p>
          <a:p>
            <a:pPr lvl="0" eaLnBrk="0" hangingPunct="0">
              <a:spcBef>
                <a:spcPct val="20000"/>
              </a:spcBef>
            </a:pPr>
            <a:r>
              <a:rPr lang="en-US" altLang="zh-CN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60227 IEC 01</a:t>
            </a:r>
            <a:r>
              <a:rPr lang="zh-CN" altLang="en-US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（</a:t>
            </a:r>
            <a:r>
              <a:rPr lang="en-US" altLang="zh-CN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BV</a:t>
            </a:r>
            <a:r>
              <a:rPr lang="zh-CN" altLang="en-US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）一般用途单芯硬导体无护套电缆</a:t>
            </a:r>
            <a:endParaRPr lang="en-US" altLang="zh-CN" sz="1600" b="1" kern="0" dirty="0">
              <a:solidFill>
                <a:srgbClr val="000000"/>
              </a:solidFill>
              <a:latin typeface="宋体" pitchFamily="2" charset="-122"/>
              <a:ea typeface="宋体"/>
            </a:endParaRPr>
          </a:p>
          <a:p>
            <a:pPr lvl="0" eaLnBrk="0" hangingPunct="0">
              <a:spcBef>
                <a:spcPct val="20000"/>
              </a:spcBef>
            </a:pPr>
            <a:r>
              <a:rPr lang="en-US" altLang="zh-CN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60227 IEC 07</a:t>
            </a:r>
            <a:r>
              <a:rPr lang="zh-CN" altLang="en-US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（</a:t>
            </a:r>
            <a:r>
              <a:rPr lang="en-US" altLang="zh-CN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BV-90</a:t>
            </a:r>
            <a:r>
              <a:rPr lang="zh-CN" altLang="en-US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）内部布线用导体温度为</a:t>
            </a:r>
            <a:r>
              <a:rPr lang="en-US" altLang="zh-CN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90</a:t>
            </a:r>
            <a:r>
              <a:rPr lang="zh-CN" altLang="en-US" sz="16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度的单芯实芯导体无护套电缆</a:t>
            </a:r>
          </a:p>
          <a:p>
            <a:pPr>
              <a:buNone/>
            </a:pPr>
            <a:r>
              <a:rPr lang="zh-CN" altLang="en-US" sz="2000" dirty="0" smtClean="0">
                <a:latin typeface="宋体" pitchFamily="2" charset="-122"/>
              </a:rPr>
              <a:t> </a:t>
            </a:r>
            <a:r>
              <a:rPr lang="zh-CN" altLang="en-US" sz="2000" dirty="0" smtClean="0">
                <a:solidFill>
                  <a:srgbClr val="000000"/>
                </a:solidFill>
                <a:latin typeface="宋体" pitchFamily="2" charset="-122"/>
              </a:rPr>
              <a:t> </a:t>
            </a: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</a:rPr>
              <a:t>技术性能：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</a:rPr>
              <a:t>         </a:t>
            </a:r>
            <a:r>
              <a:rPr lang="zh-CN" altLang="en-US" dirty="0">
                <a:solidFill>
                  <a:srgbClr val="000000"/>
                </a:solidFill>
              </a:rPr>
              <a:t>额定电压：</a:t>
            </a:r>
            <a:r>
              <a:rPr lang="en-US" altLang="zh-CN" dirty="0">
                <a:solidFill>
                  <a:srgbClr val="000000"/>
                </a:solidFill>
              </a:rPr>
              <a:t>AC450V / 750V    AC450/750V          AC 300/500V </a:t>
            </a: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>
                <a:solidFill>
                  <a:srgbClr val="000000"/>
                </a:solidFill>
              </a:rPr>
              <a:t>         试验电压：</a:t>
            </a:r>
            <a:r>
              <a:rPr lang="en-US" altLang="zh-CN" dirty="0">
                <a:solidFill>
                  <a:srgbClr val="000000"/>
                </a:solidFill>
              </a:rPr>
              <a:t>AC 50Hz-2500V   AC 50Hz-2500V    </a:t>
            </a:r>
            <a:r>
              <a:rPr lang="zh-CN" altLang="en-US" dirty="0">
                <a:solidFill>
                  <a:srgbClr val="000000"/>
                </a:solidFill>
              </a:rPr>
              <a:t>浸水</a:t>
            </a:r>
            <a:r>
              <a:rPr lang="en-US" altLang="zh-CN" dirty="0">
                <a:solidFill>
                  <a:srgbClr val="000000"/>
                </a:solidFill>
              </a:rPr>
              <a:t>AC 50Hz-2000V</a:t>
            </a: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>
                <a:solidFill>
                  <a:srgbClr val="000000"/>
                </a:solidFill>
              </a:rPr>
              <a:t>     导体温度：  </a:t>
            </a:r>
            <a:r>
              <a:rPr lang="en-US" altLang="zh-CN" dirty="0">
                <a:solidFill>
                  <a:srgbClr val="000000"/>
                </a:solidFill>
              </a:rPr>
              <a:t>70</a:t>
            </a:r>
            <a:r>
              <a:rPr lang="zh-CN" altLang="en-US" dirty="0">
                <a:solidFill>
                  <a:srgbClr val="000000"/>
                </a:solidFill>
              </a:rPr>
              <a:t>度     </a:t>
            </a:r>
            <a:r>
              <a:rPr lang="en-US" altLang="zh-CN" dirty="0">
                <a:solidFill>
                  <a:srgbClr val="000000"/>
                </a:solidFill>
              </a:rPr>
              <a:t>90</a:t>
            </a:r>
            <a:r>
              <a:rPr lang="zh-CN" altLang="en-US" dirty="0">
                <a:solidFill>
                  <a:srgbClr val="000000"/>
                </a:solidFill>
              </a:rPr>
              <a:t>度</a:t>
            </a:r>
            <a:endParaRPr lang="en-US" altLang="zh-CN" dirty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FFC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FFC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FFC000"/>
              </a:solidFill>
              <a:latin typeface="宋体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645024"/>
            <a:ext cx="3528392" cy="23459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584195"/>
          </a:xfrm>
        </p:spPr>
        <p:txBody>
          <a:bodyPr/>
          <a:lstStyle/>
          <a:p>
            <a:r>
              <a:rPr lang="en-US" altLang="zh-CN" sz="24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K</a:t>
            </a:r>
            <a:r>
              <a:rPr lang="zh-CN" altLang="en-US" sz="24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系列聚氯乙烯绝缘聚氯乙烯护套软结构控制电缆</a:t>
            </a:r>
            <a:endParaRPr lang="zh-CN" altLang="en-US" sz="2400" dirty="0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>
          <a:xfrm>
            <a:off x="1071538" y="1857364"/>
            <a:ext cx="6400800" cy="3500462"/>
          </a:xfrm>
        </p:spPr>
        <p:txBody>
          <a:bodyPr/>
          <a:lstStyle/>
          <a:p>
            <a:pPr lvl="0" algn="l"/>
            <a:r>
              <a:rPr lang="zh-CN" altLang="en-US" sz="1600" b="1" dirty="0" smtClean="0">
                <a:solidFill>
                  <a:srgbClr val="000000"/>
                </a:solidFill>
                <a:latin typeface="宋体" pitchFamily="2" charset="-122"/>
              </a:rPr>
              <a:t>主要型号：</a:t>
            </a:r>
            <a:r>
              <a:rPr lang="en-US" altLang="zh-CN" sz="1600" b="1" dirty="0" smtClean="0">
                <a:solidFill>
                  <a:srgbClr val="000000"/>
                </a:solidFill>
                <a:latin typeface="宋体" pitchFamily="2" charset="-122"/>
              </a:rPr>
              <a:t>KVV</a:t>
            </a:r>
            <a:r>
              <a:rPr lang="zh-CN" altLang="en-US" sz="1600" b="1" dirty="0" smtClean="0">
                <a:solidFill>
                  <a:srgbClr val="000000"/>
                </a:solidFill>
                <a:latin typeface="宋体" pitchFamily="2" charset="-122"/>
              </a:rPr>
              <a:t>型聚氯乙烯绝缘聚氯乙烯护套控制电缆</a:t>
            </a:r>
            <a:endParaRPr lang="en-US" altLang="zh-CN" sz="16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algn="l"/>
            <a:endParaRPr lang="en-US" altLang="zh-CN" sz="16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algn="l"/>
            <a:r>
              <a:rPr lang="en-US" altLang="zh-CN" sz="1600" b="1" dirty="0" smtClean="0">
                <a:solidFill>
                  <a:srgbClr val="000000"/>
                </a:solidFill>
                <a:latin typeface="宋体" pitchFamily="2" charset="-122"/>
              </a:rPr>
              <a:t>           KVVR</a:t>
            </a:r>
            <a:r>
              <a:rPr lang="zh-CN" altLang="en-US" sz="1600" b="1" dirty="0" smtClean="0">
                <a:solidFill>
                  <a:srgbClr val="000000"/>
                </a:solidFill>
                <a:latin typeface="宋体" pitchFamily="2" charset="-122"/>
              </a:rPr>
              <a:t>型聚氯乙烯绝缘聚氯乙烯护套软结构控制电缆</a:t>
            </a:r>
            <a:endParaRPr lang="en-US" altLang="zh-CN" sz="16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algn="l"/>
            <a:endParaRPr lang="en-US" altLang="zh-CN" sz="16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algn="l"/>
            <a:r>
              <a:rPr lang="en-US" altLang="zh-CN" sz="1600" b="1" dirty="0" smtClean="0">
                <a:solidFill>
                  <a:srgbClr val="000000"/>
                </a:solidFill>
                <a:latin typeface="宋体" pitchFamily="2" charset="-122"/>
              </a:rPr>
              <a:t>           KVVP</a:t>
            </a:r>
            <a:r>
              <a:rPr lang="zh-CN" altLang="en-US" sz="1600" b="1" dirty="0" smtClean="0">
                <a:solidFill>
                  <a:srgbClr val="000000"/>
                </a:solidFill>
                <a:latin typeface="宋体" pitchFamily="2" charset="-122"/>
              </a:rPr>
              <a:t>型聚氯乙烯绝缘聚氯乙烯护套屏蔽软结构控制电缆</a:t>
            </a:r>
            <a:endParaRPr lang="en-US" altLang="zh-CN" sz="16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endParaRPr lang="en-US" altLang="zh-CN" dirty="0" smtClean="0"/>
          </a:p>
          <a:p>
            <a:pPr algn="l">
              <a:buClr>
                <a:schemeClr val="accent2"/>
              </a:buClr>
            </a:pPr>
            <a:endParaRPr lang="en-US" altLang="zh-CN" sz="16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214422"/>
            <a:ext cx="8429684" cy="4572032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2000" b="1" dirty="0" smtClean="0">
                <a:solidFill>
                  <a:srgbClr val="000000"/>
                </a:solidFill>
                <a:latin typeface="宋体" pitchFamily="2" charset="-122"/>
              </a:rPr>
              <a:t>KVV</a:t>
            </a:r>
            <a:r>
              <a:rPr lang="zh-CN" altLang="en-US" sz="2000" b="1" dirty="0" smtClean="0">
                <a:solidFill>
                  <a:srgbClr val="000000"/>
                </a:solidFill>
                <a:latin typeface="宋体" pitchFamily="2" charset="-122"/>
              </a:rPr>
              <a:t>型聚氯乙烯绝缘聚氯乙烯护套控制电缆</a:t>
            </a:r>
            <a:endParaRPr lang="en-US" altLang="zh-CN" sz="20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eaLnBrk="1" hangingPunct="1">
              <a:buNone/>
            </a:pPr>
            <a:endParaRPr lang="en-US" altLang="zh-CN" sz="20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marL="0" lvl="0" indent="0"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产品用途</a:t>
            </a:r>
            <a:r>
              <a:rPr lang="zh-CN" altLang="en-US" sz="1600" b="1" dirty="0" smtClean="0">
                <a:solidFill>
                  <a:srgbClr val="FF3300"/>
                </a:solidFill>
                <a:latin typeface="宋体" pitchFamily="2" charset="-122"/>
              </a:rPr>
              <a:t>：</a:t>
            </a:r>
            <a:endParaRPr lang="en-US" altLang="zh-CN" sz="1600" b="1" dirty="0" smtClean="0">
              <a:solidFill>
                <a:srgbClr val="FF3300"/>
              </a:solidFill>
              <a:latin typeface="宋体" pitchFamily="2" charset="-122"/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  适用于直流或交流</a:t>
            </a:r>
            <a:r>
              <a:rPr lang="en-US" altLang="zh-CN" sz="1600" dirty="0" smtClean="0">
                <a:solidFill>
                  <a:srgbClr val="000000"/>
                </a:solidFill>
              </a:rPr>
              <a:t>50-60Hz</a:t>
            </a:r>
            <a:r>
              <a:rPr lang="zh-CN" altLang="en-US" sz="1600" dirty="0" smtClean="0">
                <a:solidFill>
                  <a:srgbClr val="000000"/>
                </a:solidFill>
              </a:rPr>
              <a:t>、额定</a:t>
            </a:r>
            <a:r>
              <a:rPr lang="en-US" altLang="zh-CN" sz="1600" dirty="0" smtClean="0">
                <a:solidFill>
                  <a:srgbClr val="000000"/>
                </a:solidFill>
              </a:rPr>
              <a:t>600V / 1000V </a:t>
            </a:r>
            <a:r>
              <a:rPr lang="zh-CN" altLang="en-US" sz="1600" dirty="0" smtClean="0">
                <a:solidFill>
                  <a:srgbClr val="000000"/>
                </a:solidFill>
              </a:rPr>
              <a:t>及以下，有外电滋干扰的控制信号和测量路线，可固定敷设在室内、电缆沟、管道内以及地下。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endParaRPr lang="en-US" altLang="zh-CN" sz="1600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>
                <a:solidFill>
                  <a:srgbClr val="000000"/>
                </a:solidFill>
              </a:rPr>
              <a:t>执行标准：</a:t>
            </a:r>
            <a:r>
              <a:rPr lang="en-US" altLang="zh-CN" sz="1600" dirty="0">
                <a:solidFill>
                  <a:srgbClr val="000000"/>
                </a:solidFill>
              </a:rPr>
              <a:t>GB9330-2008</a:t>
            </a:r>
          </a:p>
          <a:p>
            <a:pPr marL="0" lvl="0" indent="0">
              <a:buClr>
                <a:srgbClr val="333399"/>
              </a:buClr>
              <a:buNone/>
            </a:pPr>
            <a:endParaRPr lang="en-US" altLang="zh-CN" sz="1600" dirty="0" smtClean="0">
              <a:solidFill>
                <a:srgbClr val="009999"/>
              </a:solidFill>
              <a:latin typeface="宋体" pitchFamily="2" charset="-122"/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 smtClean="0">
                <a:latin typeface="宋体" pitchFamily="2" charset="-122"/>
              </a:rPr>
              <a:t>使用条件：</a:t>
            </a:r>
            <a:endParaRPr lang="en-US" altLang="zh-CN" sz="1600" dirty="0" smtClean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长期允许工作温度：</a:t>
            </a:r>
            <a:r>
              <a:rPr lang="en-US" altLang="zh-CN" sz="1600" dirty="0" smtClean="0">
                <a:solidFill>
                  <a:srgbClr val="000000"/>
                </a:solidFill>
              </a:rPr>
              <a:t>+70</a:t>
            </a:r>
            <a:r>
              <a:rPr lang="zh-CN" altLang="en-US" sz="1600" dirty="0" smtClean="0">
                <a:solidFill>
                  <a:srgbClr val="000000"/>
                </a:solidFill>
              </a:rPr>
              <a:t>度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敷设温度不低于：</a:t>
            </a:r>
            <a:r>
              <a:rPr lang="en-US" altLang="zh-CN" sz="1600" dirty="0" smtClean="0">
                <a:solidFill>
                  <a:srgbClr val="000000"/>
                </a:solidFill>
              </a:rPr>
              <a:t>-10</a:t>
            </a:r>
            <a:r>
              <a:rPr lang="zh-CN" altLang="en-US" sz="1600" dirty="0" smtClean="0">
                <a:solidFill>
                  <a:srgbClr val="000000"/>
                </a:solidFill>
              </a:rPr>
              <a:t>度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 技术性能：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 试验电压：</a:t>
            </a:r>
            <a:r>
              <a:rPr lang="en-US" altLang="zh-CN" sz="1600" dirty="0" smtClean="0">
                <a:solidFill>
                  <a:srgbClr val="000000"/>
                </a:solidFill>
              </a:rPr>
              <a:t>AC 50Hz-2000V</a:t>
            </a:r>
            <a:endParaRPr lang="en-US" altLang="zh-CN" sz="1600" dirty="0" smtClean="0">
              <a:solidFill>
                <a:srgbClr val="009999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     绝缘电阻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：（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20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度）不小于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2M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欧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/Km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 eaLnBrk="1" hangingPunct="1">
              <a:buNone/>
            </a:pPr>
            <a:endParaRPr lang="zh-CN" altLang="en-US" sz="2000" dirty="0" smtClean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852936"/>
            <a:ext cx="3114286" cy="311428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981075"/>
            <a:ext cx="7129463" cy="48958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</a:t>
            </a:r>
          </a:p>
          <a:p>
            <a:pPr eaLnBrk="1" hangingPunct="1">
              <a:defRPr/>
            </a:pPr>
            <a:endParaRPr lang="en-US" altLang="zh-CN" sz="1800" dirty="0"/>
          </a:p>
        </p:txBody>
      </p:sp>
      <p:sp>
        <p:nvSpPr>
          <p:cNvPr id="13" name="矩形 12"/>
          <p:cNvSpPr/>
          <p:nvPr/>
        </p:nvSpPr>
        <p:spPr>
          <a:xfrm>
            <a:off x="571472" y="1142984"/>
            <a:ext cx="807249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en-US" altLang="zh-CN" sz="2400" b="1" dirty="0" smtClean="0">
                <a:solidFill>
                  <a:srgbClr val="000000"/>
                </a:solidFill>
                <a:latin typeface="宋体" pitchFamily="2" charset="-122"/>
              </a:rPr>
              <a:t>KVVR</a:t>
            </a:r>
            <a:r>
              <a:rPr lang="zh-CN" altLang="en-US" sz="2400" b="1" dirty="0" smtClean="0">
                <a:solidFill>
                  <a:srgbClr val="000000"/>
                </a:solidFill>
                <a:latin typeface="宋体" pitchFamily="2" charset="-122"/>
              </a:rPr>
              <a:t>型聚氯乙烯绝缘聚氯乙烯护套软结构控制电缆</a:t>
            </a:r>
            <a:endParaRPr lang="en-US" altLang="zh-CN" sz="24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eaLnBrk="1" hangingPunct="1">
              <a:buNone/>
            </a:pPr>
            <a:endParaRPr lang="en-US" altLang="zh-CN" sz="24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marL="0" lvl="0" indent="0">
              <a:buNone/>
            </a:pP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</a:rPr>
              <a:t>产品用途</a:t>
            </a:r>
            <a:r>
              <a:rPr lang="zh-CN" altLang="en-US" b="1" dirty="0" smtClean="0">
                <a:solidFill>
                  <a:srgbClr val="FF3300"/>
                </a:solidFill>
                <a:latin typeface="宋体" pitchFamily="2" charset="-122"/>
              </a:rPr>
              <a:t>：</a:t>
            </a:r>
            <a:endParaRPr lang="en-US" altLang="zh-CN" b="1" dirty="0" smtClean="0">
              <a:solidFill>
                <a:srgbClr val="FF3300"/>
              </a:solidFill>
              <a:latin typeface="宋体" pitchFamily="2" charset="-122"/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</a:rPr>
              <a:t>          适用于直流或交流</a:t>
            </a:r>
            <a:r>
              <a:rPr lang="en-US" altLang="zh-CN" dirty="0" smtClean="0">
                <a:solidFill>
                  <a:srgbClr val="000000"/>
                </a:solidFill>
              </a:rPr>
              <a:t>50-60Hz</a:t>
            </a:r>
            <a:r>
              <a:rPr lang="zh-CN" altLang="en-US" dirty="0" smtClean="0">
                <a:solidFill>
                  <a:srgbClr val="000000"/>
                </a:solidFill>
              </a:rPr>
              <a:t>、额定</a:t>
            </a:r>
            <a:r>
              <a:rPr lang="en-US" altLang="zh-CN" dirty="0" smtClean="0">
                <a:solidFill>
                  <a:srgbClr val="000000"/>
                </a:solidFill>
              </a:rPr>
              <a:t>600V / 1000V </a:t>
            </a:r>
            <a:r>
              <a:rPr lang="zh-CN" altLang="en-US" dirty="0" smtClean="0">
                <a:solidFill>
                  <a:srgbClr val="000000"/>
                </a:solidFill>
              </a:rPr>
              <a:t>及以下，配置装置中的电器仪表做控制信号和保护测量作用。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dirty="0">
                <a:solidFill>
                  <a:srgbClr val="000000"/>
                </a:solidFill>
              </a:rPr>
              <a:t>执行标准：</a:t>
            </a:r>
            <a:r>
              <a:rPr lang="en-US" altLang="zh-CN" dirty="0">
                <a:solidFill>
                  <a:srgbClr val="000000"/>
                </a:solidFill>
              </a:rPr>
              <a:t>GB9330-2008</a:t>
            </a:r>
          </a:p>
          <a:p>
            <a:pPr marL="0" lvl="0" indent="0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9999"/>
              </a:solidFill>
              <a:latin typeface="宋体" pitchFamily="2" charset="-122"/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dirty="0" smtClean="0">
                <a:latin typeface="宋体" pitchFamily="2" charset="-122"/>
              </a:rPr>
              <a:t>使用条件：</a:t>
            </a:r>
            <a:endParaRPr lang="en-US" altLang="zh-CN" dirty="0" smtClean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</a:rPr>
              <a:t>       长期允许工作温度：</a:t>
            </a:r>
            <a:r>
              <a:rPr lang="en-US" altLang="zh-CN" dirty="0" smtClean="0">
                <a:solidFill>
                  <a:srgbClr val="000000"/>
                </a:solidFill>
              </a:rPr>
              <a:t>+70</a:t>
            </a:r>
            <a:r>
              <a:rPr lang="zh-CN" altLang="en-US" dirty="0" smtClean="0">
                <a:solidFill>
                  <a:srgbClr val="000000"/>
                </a:solidFill>
              </a:rPr>
              <a:t>度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</a:rPr>
              <a:t>        敷设温度不低于：</a:t>
            </a:r>
            <a:r>
              <a:rPr lang="en-US" altLang="zh-CN" dirty="0" smtClean="0">
                <a:solidFill>
                  <a:srgbClr val="000000"/>
                </a:solidFill>
              </a:rPr>
              <a:t>-10</a:t>
            </a:r>
            <a:r>
              <a:rPr lang="zh-CN" altLang="en-US" dirty="0" smtClean="0">
                <a:solidFill>
                  <a:srgbClr val="000000"/>
                </a:solidFill>
              </a:rPr>
              <a:t>度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</a:rPr>
              <a:t> 技术性能：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</a:rPr>
              <a:t>         试验电压：</a:t>
            </a:r>
            <a:r>
              <a:rPr lang="en-US" altLang="zh-CN" dirty="0" smtClean="0">
                <a:solidFill>
                  <a:srgbClr val="000000"/>
                </a:solidFill>
              </a:rPr>
              <a:t>AC 50Hz-2000V</a:t>
            </a:r>
            <a:endParaRPr lang="en-US" altLang="zh-CN" dirty="0" smtClean="0">
              <a:solidFill>
                <a:srgbClr val="009999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</a:rPr>
              <a:t>     绝缘电阻</a:t>
            </a: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：（</a:t>
            </a:r>
            <a:r>
              <a:rPr lang="en-US" altLang="zh-CN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20</a:t>
            </a: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度）不小于</a:t>
            </a:r>
            <a:r>
              <a:rPr lang="en-US" altLang="zh-CN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2M</a:t>
            </a: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欧</a:t>
            </a:r>
            <a:r>
              <a:rPr lang="en-US" altLang="zh-CN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/Km</a:t>
            </a:r>
            <a:endParaRPr lang="en-US" altLang="zh-CN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071546"/>
            <a:ext cx="7993063" cy="4857784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2000" b="1" dirty="0" smtClean="0">
                <a:solidFill>
                  <a:srgbClr val="000000"/>
                </a:solidFill>
                <a:latin typeface="宋体" pitchFamily="2" charset="-122"/>
              </a:rPr>
              <a:t>KVVP</a:t>
            </a:r>
            <a:r>
              <a:rPr lang="zh-CN" altLang="en-US" sz="2000" b="1" dirty="0" smtClean="0">
                <a:solidFill>
                  <a:srgbClr val="000000"/>
                </a:solidFill>
                <a:latin typeface="宋体" pitchFamily="2" charset="-122"/>
              </a:rPr>
              <a:t>型聚氯乙烯绝缘聚氯乙烯护套屏蔽软结构控制电缆</a:t>
            </a:r>
            <a:endParaRPr lang="en-US" altLang="zh-CN" sz="20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eaLnBrk="1" hangingPunct="1">
              <a:buNone/>
            </a:pPr>
            <a:endParaRPr lang="en-US" altLang="zh-CN" sz="28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marL="0" lvl="0" indent="0"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产品用途</a:t>
            </a:r>
            <a:r>
              <a:rPr lang="zh-CN" altLang="en-US" sz="1600" b="1" dirty="0" smtClean="0">
                <a:solidFill>
                  <a:srgbClr val="FF3300"/>
                </a:solidFill>
                <a:latin typeface="宋体" pitchFamily="2" charset="-122"/>
              </a:rPr>
              <a:t>：</a:t>
            </a:r>
            <a:endParaRPr lang="en-US" altLang="zh-CN" sz="1600" b="1" dirty="0" smtClean="0">
              <a:solidFill>
                <a:srgbClr val="FF3300"/>
              </a:solidFill>
              <a:latin typeface="宋体" pitchFamily="2" charset="-122"/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  适用于直流或交流</a:t>
            </a:r>
            <a:r>
              <a:rPr lang="en-US" altLang="zh-CN" sz="1600" dirty="0" smtClean="0">
                <a:solidFill>
                  <a:srgbClr val="000000"/>
                </a:solidFill>
              </a:rPr>
              <a:t>50-60Hz</a:t>
            </a:r>
            <a:r>
              <a:rPr lang="zh-CN" altLang="en-US" sz="1600" dirty="0" smtClean="0">
                <a:solidFill>
                  <a:srgbClr val="000000"/>
                </a:solidFill>
              </a:rPr>
              <a:t>、额定</a:t>
            </a:r>
            <a:r>
              <a:rPr lang="en-US" altLang="zh-CN" sz="1600" dirty="0" smtClean="0">
                <a:solidFill>
                  <a:srgbClr val="000000"/>
                </a:solidFill>
              </a:rPr>
              <a:t>600V / 1000V </a:t>
            </a:r>
            <a:r>
              <a:rPr lang="zh-CN" altLang="en-US" sz="1600" dirty="0" smtClean="0">
                <a:solidFill>
                  <a:srgbClr val="000000"/>
                </a:solidFill>
              </a:rPr>
              <a:t>及以下，配置中的电器仪表做控制信号和保护测量作用。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endParaRPr lang="en-US" altLang="zh-CN" sz="1600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>
                <a:solidFill>
                  <a:srgbClr val="000000"/>
                </a:solidFill>
              </a:rPr>
              <a:t>执行标准：</a:t>
            </a:r>
            <a:r>
              <a:rPr lang="en-US" altLang="zh-CN" sz="1600" dirty="0">
                <a:solidFill>
                  <a:srgbClr val="000000"/>
                </a:solidFill>
              </a:rPr>
              <a:t>GB9330-2008</a:t>
            </a:r>
          </a:p>
          <a:p>
            <a:pPr marL="0" lvl="0" indent="0">
              <a:buClr>
                <a:srgbClr val="333399"/>
              </a:buClr>
              <a:buNone/>
            </a:pPr>
            <a:endParaRPr lang="en-US" altLang="zh-CN" sz="1600" dirty="0" smtClean="0">
              <a:solidFill>
                <a:srgbClr val="009999"/>
              </a:solidFill>
              <a:latin typeface="宋体" pitchFamily="2" charset="-122"/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 smtClean="0">
                <a:latin typeface="宋体" pitchFamily="2" charset="-122"/>
              </a:rPr>
              <a:t>使用条件：</a:t>
            </a:r>
            <a:endParaRPr lang="en-US" altLang="zh-CN" sz="1600" dirty="0" smtClean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长期允许工作温度：</a:t>
            </a:r>
            <a:r>
              <a:rPr lang="en-US" altLang="zh-CN" sz="1600" dirty="0" smtClean="0">
                <a:solidFill>
                  <a:srgbClr val="000000"/>
                </a:solidFill>
              </a:rPr>
              <a:t>+70</a:t>
            </a:r>
            <a:r>
              <a:rPr lang="zh-CN" altLang="en-US" sz="1600" dirty="0" smtClean="0">
                <a:solidFill>
                  <a:srgbClr val="000000"/>
                </a:solidFill>
              </a:rPr>
              <a:t>度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敷设温度不低于：</a:t>
            </a:r>
            <a:r>
              <a:rPr lang="en-US" altLang="zh-CN" sz="1600" dirty="0" smtClean="0">
                <a:solidFill>
                  <a:srgbClr val="000000"/>
                </a:solidFill>
              </a:rPr>
              <a:t>-10</a:t>
            </a:r>
            <a:r>
              <a:rPr lang="zh-CN" altLang="en-US" sz="1600" dirty="0" smtClean="0">
                <a:solidFill>
                  <a:srgbClr val="000000"/>
                </a:solidFill>
              </a:rPr>
              <a:t>度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 技术性能：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 试验电压：</a:t>
            </a:r>
            <a:r>
              <a:rPr lang="en-US" altLang="zh-CN" sz="1600" dirty="0" smtClean="0">
                <a:solidFill>
                  <a:srgbClr val="000000"/>
                </a:solidFill>
              </a:rPr>
              <a:t>AC 50Hz-2000V</a:t>
            </a:r>
            <a:endParaRPr lang="en-US" altLang="zh-CN" sz="1600" dirty="0" smtClean="0">
              <a:solidFill>
                <a:srgbClr val="009999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     绝缘电阻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：（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20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度）不小于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2M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欧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/Km</a:t>
            </a:r>
            <a:endParaRPr lang="zh-CN" altLang="en-US" sz="1600" dirty="0" smtClean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708920"/>
            <a:ext cx="3240360" cy="315210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642910" y="1344607"/>
            <a:ext cx="8072494" cy="584195"/>
          </a:xfrm>
        </p:spPr>
        <p:txBody>
          <a:bodyPr/>
          <a:lstStyle/>
          <a:p>
            <a:r>
              <a:rPr lang="en-US" altLang="zh-CN" sz="2400" b="1" kern="1200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  <a:cs typeface="+mn-cs"/>
              </a:rPr>
              <a:t>S</a:t>
            </a:r>
            <a:r>
              <a:rPr lang="zh-CN" altLang="en-US" sz="2400" b="1" kern="1200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  <a:cs typeface="+mn-cs"/>
              </a:rPr>
              <a:t>系列</a:t>
            </a:r>
            <a:r>
              <a:rPr lang="en-US" altLang="zh-CN" sz="2400" b="1" kern="1200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  <a:cs typeface="+mn-cs"/>
              </a:rPr>
              <a:t>SYV</a:t>
            </a:r>
            <a:r>
              <a:rPr lang="zh-CN" altLang="en-US" sz="2400" b="1" kern="1200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  <a:cs typeface="+mn-cs"/>
              </a:rPr>
              <a:t>型实芯</a:t>
            </a:r>
            <a:r>
              <a:rPr lang="zh-CN" altLang="en-US" sz="2400" b="1" kern="1200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黑体" pitchFamily="2" charset="-122"/>
                <a:cs typeface="+mn-cs"/>
              </a:rPr>
              <a:t>聚氯乙烯绝缘聚氯乙烯护套同轴射频电缆</a:t>
            </a:r>
            <a:endParaRPr lang="zh-CN" altLang="en-US" sz="2400" dirty="0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7929618" cy="1944216"/>
          </a:xfrm>
        </p:spPr>
        <p:txBody>
          <a:bodyPr/>
          <a:lstStyle/>
          <a:p>
            <a:pPr lvl="0" algn="l"/>
            <a:r>
              <a:rPr lang="zh-CN" altLang="en-US" sz="2000" b="1" dirty="0" smtClean="0">
                <a:solidFill>
                  <a:srgbClr val="000000"/>
                </a:solidFill>
                <a:latin typeface="宋体" pitchFamily="2" charset="-122"/>
              </a:rPr>
              <a:t>主要型号：</a:t>
            </a:r>
            <a:r>
              <a:rPr lang="en-US" altLang="zh-CN" sz="2000" b="1" dirty="0" smtClean="0">
                <a:solidFill>
                  <a:srgbClr val="000000"/>
                </a:solidFill>
                <a:latin typeface="宋体" pitchFamily="2" charset="-122"/>
              </a:rPr>
              <a:t>SYWV</a:t>
            </a:r>
            <a:r>
              <a:rPr lang="zh-CN" altLang="en-US" sz="2000" b="1" dirty="0" smtClean="0">
                <a:solidFill>
                  <a:srgbClr val="000000"/>
                </a:solidFill>
                <a:latin typeface="宋体" pitchFamily="2" charset="-122"/>
              </a:rPr>
              <a:t>型物理发泡聚氯乙烯绝缘护套同轴电缆</a:t>
            </a:r>
            <a:endParaRPr lang="en-US" altLang="zh-CN" sz="20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algn="l"/>
            <a:endParaRPr lang="en-US" altLang="zh-CN" sz="20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algn="l"/>
            <a:endParaRPr lang="en-US" altLang="zh-CN" sz="20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algn="l"/>
            <a:r>
              <a:rPr lang="en-US" altLang="zh-CN" sz="2000" b="1" dirty="0" smtClean="0">
                <a:solidFill>
                  <a:srgbClr val="000000"/>
                </a:solidFill>
                <a:latin typeface="宋体" pitchFamily="2" charset="-122"/>
              </a:rPr>
              <a:t>          </a:t>
            </a:r>
            <a:r>
              <a:rPr lang="en-US" altLang="zh-CN" sz="2000" b="1" dirty="0" smtClean="0">
                <a:latin typeface="宋体" pitchFamily="2" charset="-122"/>
              </a:rPr>
              <a:t>SYV</a:t>
            </a:r>
            <a:r>
              <a:rPr lang="zh-CN" altLang="en-US" sz="2000" b="1" dirty="0" smtClean="0">
                <a:latin typeface="宋体" pitchFamily="2" charset="-122"/>
              </a:rPr>
              <a:t>型实芯聚氯乙烯绝缘聚氯乙烯护套同轴射频电缆</a:t>
            </a:r>
            <a:endParaRPr lang="en-US" altLang="zh-CN" sz="2000" b="1" dirty="0" smtClean="0">
              <a:latin typeface="宋体" pitchFamily="2" charset="-122"/>
            </a:endParaRPr>
          </a:p>
          <a:p>
            <a:pPr algn="l"/>
            <a:endParaRPr lang="zh-CN" alt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472" y="1214422"/>
            <a:ext cx="8072494" cy="4714908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宋体" pitchFamily="2" charset="-122"/>
              </a:rPr>
              <a:t>SYV</a:t>
            </a:r>
            <a:r>
              <a:rPr lang="zh-CN" altLang="en-US" sz="2000" b="1" dirty="0">
                <a:solidFill>
                  <a:srgbClr val="000000"/>
                </a:solidFill>
                <a:latin typeface="宋体" pitchFamily="2" charset="-122"/>
              </a:rPr>
              <a:t>型实芯聚氯乙烯绝缘、聚氯乙烯护套同轴射频电缆</a:t>
            </a:r>
            <a:endParaRPr lang="en-US" altLang="zh-CN" sz="2000" b="1" dirty="0">
              <a:solidFill>
                <a:srgbClr val="000000"/>
              </a:solidFill>
              <a:latin typeface="宋体" pitchFamily="2" charset="-122"/>
            </a:endParaRPr>
          </a:p>
          <a:p>
            <a:pPr marL="0" lvl="0" indent="0">
              <a:buNone/>
            </a:pP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marL="0" lvl="0" indent="0"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产品用途</a:t>
            </a:r>
            <a:r>
              <a:rPr lang="zh-CN" altLang="en-US" sz="1600" b="1" dirty="0" smtClean="0">
                <a:solidFill>
                  <a:srgbClr val="FF3300"/>
                </a:solidFill>
                <a:latin typeface="宋体" pitchFamily="2" charset="-122"/>
              </a:rPr>
              <a:t>：</a:t>
            </a:r>
            <a:endParaRPr lang="en-US" altLang="zh-CN" sz="1600" b="1" dirty="0" smtClean="0">
              <a:solidFill>
                <a:srgbClr val="FF3300"/>
              </a:solidFill>
              <a:latin typeface="宋体" pitchFamily="2" charset="-122"/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  适用于无线电通讯、广播设备的有关无线电电子设备中传输射频信号。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en-US" altLang="zh-CN" sz="1600" dirty="0" smtClean="0">
                <a:solidFill>
                  <a:srgbClr val="000000"/>
                </a:solidFill>
              </a:rPr>
              <a:t>          </a:t>
            </a:r>
            <a:r>
              <a:rPr lang="zh-CN" altLang="en-US" sz="1600" dirty="0" smtClean="0">
                <a:solidFill>
                  <a:srgbClr val="000000"/>
                </a:solidFill>
              </a:rPr>
              <a:t>常用型号：</a:t>
            </a:r>
            <a:r>
              <a:rPr lang="en-US" altLang="zh-CN" sz="1600" dirty="0" smtClean="0">
                <a:solidFill>
                  <a:srgbClr val="000000"/>
                </a:solidFill>
              </a:rPr>
              <a:t>SYV-75-2-1/</a:t>
            </a:r>
            <a:r>
              <a:rPr lang="en-US" altLang="zh-CN" sz="1600" dirty="0" smtClean="0">
                <a:solidFill>
                  <a:srgbClr val="009999"/>
                </a:solidFill>
              </a:rPr>
              <a:t>2</a:t>
            </a:r>
            <a:r>
              <a:rPr lang="en-US" altLang="zh-CN" sz="1600" dirty="0" smtClean="0">
                <a:solidFill>
                  <a:srgbClr val="000000"/>
                </a:solidFill>
              </a:rPr>
              <a:t>  SYV-75-3-1/</a:t>
            </a:r>
            <a:r>
              <a:rPr lang="en-US" altLang="zh-CN" sz="1600" dirty="0" smtClean="0">
                <a:solidFill>
                  <a:srgbClr val="009999"/>
                </a:solidFill>
              </a:rPr>
              <a:t>2</a:t>
            </a:r>
            <a:r>
              <a:rPr lang="en-US" altLang="zh-CN" sz="1600" dirty="0" smtClean="0">
                <a:solidFill>
                  <a:srgbClr val="000000"/>
                </a:solidFill>
              </a:rPr>
              <a:t>   SYV-75-4-1/</a:t>
            </a:r>
            <a:r>
              <a:rPr lang="en-US" altLang="zh-CN" sz="1600" dirty="0" smtClean="0">
                <a:solidFill>
                  <a:srgbClr val="009999"/>
                </a:solidFill>
              </a:rPr>
              <a:t>2</a:t>
            </a:r>
            <a:r>
              <a:rPr lang="en-US" altLang="zh-CN" sz="1600" dirty="0" smtClean="0">
                <a:solidFill>
                  <a:srgbClr val="000000"/>
                </a:solidFill>
              </a:rPr>
              <a:t>  SYV-75-5-1/</a:t>
            </a:r>
            <a:r>
              <a:rPr lang="en-US" altLang="zh-CN" sz="1600" dirty="0" smtClean="0">
                <a:solidFill>
                  <a:srgbClr val="009999"/>
                </a:solidFill>
              </a:rPr>
              <a:t>2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en-US" altLang="zh-CN" sz="1600" dirty="0" smtClean="0">
                <a:solidFill>
                  <a:srgbClr val="000000"/>
                </a:solidFill>
              </a:rPr>
              <a:t>                            SYV-75-7-2     SYV-75-9-1      SYV-50-1-2     SYV-50-2-1/</a:t>
            </a:r>
            <a:r>
              <a:rPr lang="en-US" altLang="zh-CN" sz="1600" dirty="0" smtClean="0">
                <a:solidFill>
                  <a:srgbClr val="009999"/>
                </a:solidFill>
              </a:rPr>
              <a:t>2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en-US" altLang="zh-CN" sz="1600" dirty="0" smtClean="0">
                <a:solidFill>
                  <a:srgbClr val="000000"/>
                </a:solidFill>
              </a:rPr>
              <a:t>                            SYV-50-3        SYV-50-5-1/</a:t>
            </a:r>
            <a:r>
              <a:rPr lang="en-US" altLang="zh-CN" sz="1600" dirty="0" smtClean="0">
                <a:solidFill>
                  <a:srgbClr val="009999"/>
                </a:solidFill>
              </a:rPr>
              <a:t>2   </a:t>
            </a:r>
            <a:r>
              <a:rPr lang="en-US" altLang="zh-CN" sz="1600" dirty="0" smtClean="0">
                <a:solidFill>
                  <a:srgbClr val="000000"/>
                </a:solidFill>
              </a:rPr>
              <a:t>SYV-50-7-1/</a:t>
            </a:r>
            <a:r>
              <a:rPr lang="en-US" altLang="zh-CN" sz="1600" dirty="0" smtClean="0">
                <a:solidFill>
                  <a:srgbClr val="009999"/>
                </a:solidFill>
              </a:rPr>
              <a:t>2  </a:t>
            </a:r>
            <a:r>
              <a:rPr lang="en-US" altLang="zh-CN" sz="1600" dirty="0" smtClean="0">
                <a:solidFill>
                  <a:srgbClr val="000000"/>
                </a:solidFill>
              </a:rPr>
              <a:t>SYV-50-9</a:t>
            </a:r>
            <a:endParaRPr lang="en-US" altLang="zh-CN" sz="1600" dirty="0" smtClean="0">
              <a:solidFill>
                <a:srgbClr val="009999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>
                <a:solidFill>
                  <a:srgbClr val="000000"/>
                </a:solidFill>
              </a:rPr>
              <a:t>执行标准：</a:t>
            </a:r>
            <a:r>
              <a:rPr lang="en-US" altLang="zh-CN" sz="1600" dirty="0">
                <a:solidFill>
                  <a:srgbClr val="000000"/>
                </a:solidFill>
              </a:rPr>
              <a:t>GB/T14864-1993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 smtClean="0">
                <a:latin typeface="宋体" pitchFamily="2" charset="-122"/>
              </a:rPr>
              <a:t>使用条件：</a:t>
            </a:r>
            <a:endParaRPr lang="en-US" altLang="zh-CN" sz="1600" dirty="0" smtClean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长期允许工作温度：</a:t>
            </a:r>
            <a:r>
              <a:rPr lang="en-US" altLang="zh-CN" sz="1600" dirty="0" smtClean="0">
                <a:solidFill>
                  <a:srgbClr val="000000"/>
                </a:solidFill>
              </a:rPr>
              <a:t>-40</a:t>
            </a:r>
            <a:r>
              <a:rPr lang="zh-CN" altLang="en-US" sz="1600" dirty="0" smtClean="0">
                <a:solidFill>
                  <a:srgbClr val="000000"/>
                </a:solidFill>
              </a:rPr>
              <a:t>度～</a:t>
            </a:r>
            <a:r>
              <a:rPr lang="en-US" altLang="zh-CN" sz="1600" dirty="0" smtClean="0">
                <a:solidFill>
                  <a:srgbClr val="000000"/>
                </a:solidFill>
              </a:rPr>
              <a:t>+65</a:t>
            </a:r>
            <a:r>
              <a:rPr lang="zh-CN" altLang="en-US" sz="1600" dirty="0" smtClean="0">
                <a:solidFill>
                  <a:srgbClr val="000000"/>
                </a:solidFill>
              </a:rPr>
              <a:t>度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敷设温度不低于：</a:t>
            </a:r>
            <a:r>
              <a:rPr lang="en-US" altLang="zh-CN" sz="1600" dirty="0" smtClean="0">
                <a:solidFill>
                  <a:srgbClr val="000000"/>
                </a:solidFill>
              </a:rPr>
              <a:t>-15</a:t>
            </a:r>
            <a:r>
              <a:rPr lang="zh-CN" altLang="en-US" sz="1600" dirty="0" smtClean="0">
                <a:solidFill>
                  <a:srgbClr val="000000"/>
                </a:solidFill>
              </a:rPr>
              <a:t>度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</a:rPr>
              <a:t>    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相对湿度：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</a:rPr>
              <a:t>40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度时达到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</a:rPr>
              <a:t>98%</a:t>
            </a: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 技术性能：                         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 </a:t>
            </a:r>
            <a:r>
              <a:rPr lang="en-US" altLang="zh-CN" sz="1600" dirty="0" smtClean="0">
                <a:solidFill>
                  <a:srgbClr val="000000"/>
                </a:solidFill>
              </a:rPr>
              <a:t>50</a:t>
            </a:r>
            <a:r>
              <a:rPr lang="zh-CN" altLang="en-US" sz="1600" dirty="0" smtClean="0">
                <a:solidFill>
                  <a:srgbClr val="000000"/>
                </a:solidFill>
              </a:rPr>
              <a:t>欧  电容不大于：</a:t>
            </a:r>
            <a:r>
              <a:rPr lang="en-US" altLang="zh-CN" sz="1600" dirty="0" smtClean="0">
                <a:solidFill>
                  <a:srgbClr val="000000"/>
                </a:solidFill>
              </a:rPr>
              <a:t>115PF/M</a:t>
            </a: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sz="1600" dirty="0" smtClean="0">
                <a:solidFill>
                  <a:srgbClr val="000000"/>
                </a:solidFill>
              </a:rPr>
              <a:t>         70</a:t>
            </a:r>
            <a:r>
              <a:rPr lang="zh-CN" altLang="en-US" sz="1600" dirty="0" smtClean="0">
                <a:solidFill>
                  <a:srgbClr val="000000"/>
                </a:solidFill>
              </a:rPr>
              <a:t>欧  电容不大于：</a:t>
            </a:r>
            <a:r>
              <a:rPr lang="en-US" altLang="zh-CN" sz="1600" dirty="0" smtClean="0">
                <a:solidFill>
                  <a:srgbClr val="000000"/>
                </a:solidFill>
              </a:rPr>
              <a:t>76PF/M 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绝缘电阻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：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  <a:sym typeface="Wingdings" pitchFamily="2" charset="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sz="1600" dirty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          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不小于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10000M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欧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/Km</a:t>
            </a:r>
            <a:endParaRPr lang="zh-CN" altLang="en-US" sz="1600" dirty="0" smtClean="0"/>
          </a:p>
          <a:p>
            <a:pPr eaLnBrk="1" hangingPunct="1">
              <a:buNone/>
              <a:defRPr/>
            </a:pPr>
            <a:endParaRPr lang="zh-CN" altLang="en-US" sz="2000" dirty="0"/>
          </a:p>
          <a:p>
            <a:pPr eaLnBrk="1" hangingPunct="1">
              <a:defRPr/>
            </a:pPr>
            <a:endParaRPr lang="en-US" altLang="zh-CN" sz="28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416298"/>
            <a:ext cx="2592288" cy="254262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71546"/>
            <a:ext cx="7775575" cy="4805379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2000" b="1" dirty="0" smtClean="0">
                <a:solidFill>
                  <a:srgbClr val="000000"/>
                </a:solidFill>
                <a:latin typeface="宋体" pitchFamily="2" charset="-122"/>
              </a:rPr>
              <a:t>SYWV</a:t>
            </a:r>
            <a:r>
              <a:rPr lang="zh-CN" altLang="en-US" sz="2000" b="1" dirty="0" smtClean="0">
                <a:solidFill>
                  <a:srgbClr val="000000"/>
                </a:solidFill>
                <a:latin typeface="宋体" pitchFamily="2" charset="-122"/>
              </a:rPr>
              <a:t>型物理发泡聚氯乙烯绝缘护套同轴电缆</a:t>
            </a:r>
            <a:endParaRPr lang="en-US" altLang="zh-CN" sz="4400" b="1" dirty="0" smtClean="0">
              <a:solidFill>
                <a:srgbClr val="000000"/>
              </a:solidFill>
              <a:latin typeface="宋体" pitchFamily="2" charset="-122"/>
            </a:endParaRPr>
          </a:p>
          <a:p>
            <a:pPr marL="0" lvl="0" indent="0">
              <a:buNone/>
            </a:pPr>
            <a:endParaRPr lang="en-US" altLang="zh-CN" sz="20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marL="0" lvl="0" indent="0"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产品用途</a:t>
            </a:r>
            <a:r>
              <a:rPr lang="zh-CN" altLang="en-US" sz="1600" b="1" dirty="0" smtClean="0">
                <a:solidFill>
                  <a:srgbClr val="FF3300"/>
                </a:solidFill>
                <a:latin typeface="宋体" pitchFamily="2" charset="-122"/>
              </a:rPr>
              <a:t>：</a:t>
            </a:r>
            <a:endParaRPr lang="en-US" altLang="zh-CN" sz="1600" b="1" dirty="0" smtClean="0">
              <a:solidFill>
                <a:srgbClr val="FF3300"/>
              </a:solidFill>
              <a:latin typeface="宋体" pitchFamily="2" charset="-122"/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  适用于无线电通讯和采用类似技术的电子装置中。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en-US" altLang="zh-CN" sz="1600" dirty="0" smtClean="0">
                <a:solidFill>
                  <a:srgbClr val="000000"/>
                </a:solidFill>
              </a:rPr>
              <a:t>           </a:t>
            </a:r>
            <a:r>
              <a:rPr lang="zh-CN" altLang="en-US" sz="1600" dirty="0" smtClean="0">
                <a:solidFill>
                  <a:srgbClr val="000000"/>
                </a:solidFill>
              </a:rPr>
              <a:t>常用型号：</a:t>
            </a:r>
            <a:r>
              <a:rPr lang="en-US" altLang="zh-CN" sz="1600" dirty="0">
                <a:solidFill>
                  <a:srgbClr val="000000"/>
                </a:solidFill>
              </a:rPr>
              <a:t>SYWV-75-5/64/96/128/144   SYWV-75-7/72/96/128/144/192              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en-US" altLang="zh-CN" sz="1600" dirty="0">
                <a:solidFill>
                  <a:srgbClr val="000000"/>
                </a:solidFill>
              </a:rPr>
              <a:t>                             SYWV-75-9/84/96/192         SYV-75-12-120/192</a:t>
            </a:r>
          </a:p>
          <a:p>
            <a:pPr marL="0" lvl="0" indent="0">
              <a:buClr>
                <a:srgbClr val="333399"/>
              </a:buClr>
              <a:buNone/>
            </a:pPr>
            <a:endParaRPr lang="en-US" altLang="zh-CN" sz="1600" dirty="0">
              <a:solidFill>
                <a:srgbClr val="000000"/>
              </a:solidFill>
            </a:endParaRP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>
                <a:solidFill>
                  <a:srgbClr val="000000"/>
                </a:solidFill>
              </a:rPr>
              <a:t>执行标准：</a:t>
            </a:r>
            <a:r>
              <a:rPr lang="en-US" altLang="zh-CN" sz="1600" dirty="0">
                <a:solidFill>
                  <a:srgbClr val="000000"/>
                </a:solidFill>
              </a:rPr>
              <a:t>GB/T11138-1997  GY/T135-1998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zh-CN" altLang="en-US" sz="1600" dirty="0">
                <a:solidFill>
                  <a:srgbClr val="000000"/>
                </a:solidFill>
              </a:rPr>
              <a:t>使用条件：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长期允许工作温度：</a:t>
            </a:r>
            <a:r>
              <a:rPr lang="en-US" altLang="zh-CN" sz="1600" dirty="0" smtClean="0">
                <a:solidFill>
                  <a:srgbClr val="000000"/>
                </a:solidFill>
              </a:rPr>
              <a:t>-40</a:t>
            </a:r>
            <a:r>
              <a:rPr lang="zh-CN" altLang="en-US" sz="1600" dirty="0" smtClean="0">
                <a:solidFill>
                  <a:srgbClr val="000000"/>
                </a:solidFill>
              </a:rPr>
              <a:t>度～</a:t>
            </a:r>
            <a:r>
              <a:rPr lang="en-US" altLang="zh-CN" sz="1600" dirty="0" smtClean="0">
                <a:solidFill>
                  <a:srgbClr val="000000"/>
                </a:solidFill>
              </a:rPr>
              <a:t>+65</a:t>
            </a:r>
            <a:r>
              <a:rPr lang="zh-CN" altLang="en-US" sz="1600" dirty="0" smtClean="0">
                <a:solidFill>
                  <a:srgbClr val="000000"/>
                </a:solidFill>
              </a:rPr>
              <a:t>度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敷设温度不低于：</a:t>
            </a:r>
            <a:r>
              <a:rPr lang="en-US" altLang="zh-CN" sz="1600" dirty="0" smtClean="0">
                <a:solidFill>
                  <a:srgbClr val="000000"/>
                </a:solidFill>
              </a:rPr>
              <a:t>-15</a:t>
            </a:r>
            <a:r>
              <a:rPr lang="zh-CN" altLang="en-US" sz="1600" dirty="0" smtClean="0">
                <a:solidFill>
                  <a:srgbClr val="000000"/>
                </a:solidFill>
              </a:rPr>
              <a:t>度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</a:rPr>
              <a:t>    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相对湿度：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</a:rPr>
              <a:t>40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度时达到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</a:rPr>
              <a:t>98%</a:t>
            </a: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 技术性能：                         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</a:rPr>
              <a:t>         </a:t>
            </a:r>
            <a:r>
              <a:rPr lang="en-US" altLang="zh-CN" sz="1600" dirty="0" smtClean="0">
                <a:solidFill>
                  <a:srgbClr val="000000"/>
                </a:solidFill>
              </a:rPr>
              <a:t>50</a:t>
            </a:r>
            <a:r>
              <a:rPr lang="zh-CN" altLang="en-US" sz="1600" dirty="0" smtClean="0">
                <a:solidFill>
                  <a:srgbClr val="000000"/>
                </a:solidFill>
              </a:rPr>
              <a:t>欧  电容不大于：</a:t>
            </a:r>
            <a:r>
              <a:rPr lang="en-US" altLang="zh-CN" sz="1600" dirty="0" smtClean="0">
                <a:solidFill>
                  <a:srgbClr val="000000"/>
                </a:solidFill>
              </a:rPr>
              <a:t>115PF/M</a:t>
            </a: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sz="1600" dirty="0" smtClean="0">
                <a:solidFill>
                  <a:srgbClr val="000000"/>
                </a:solidFill>
              </a:rPr>
              <a:t>         </a:t>
            </a:r>
            <a:r>
              <a:rPr lang="en-US" altLang="zh-CN" sz="1600" dirty="0" smtClean="0">
                <a:solidFill>
                  <a:srgbClr val="000000"/>
                </a:solidFill>
              </a:rPr>
              <a:t>70</a:t>
            </a:r>
            <a:r>
              <a:rPr lang="zh-CN" altLang="en-US" sz="1600" dirty="0" smtClean="0">
                <a:solidFill>
                  <a:srgbClr val="000000"/>
                </a:solidFill>
              </a:rPr>
              <a:t>欧  电容不大于：</a:t>
            </a:r>
            <a:r>
              <a:rPr lang="en-US" altLang="zh-CN" sz="1600" dirty="0" smtClean="0">
                <a:solidFill>
                  <a:srgbClr val="000000"/>
                </a:solidFill>
              </a:rPr>
              <a:t>76PF/M</a:t>
            </a:r>
            <a:endParaRPr lang="en-US" altLang="zh-CN" sz="1600" dirty="0" smtClean="0">
              <a:solidFill>
                <a:srgbClr val="009999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</a:rPr>
              <a:t>     绝缘电阻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：不小于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10000M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欧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sym typeface="Wingdings" pitchFamily="2" charset="2"/>
              </a:rPr>
              <a:t>/Km</a:t>
            </a:r>
            <a:endParaRPr lang="zh-CN" altLang="en-US" sz="16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altLang="zh-CN" sz="2000" dirty="0" smtClean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068960"/>
            <a:ext cx="2956664" cy="28444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000125"/>
            <a:ext cx="8358188" cy="4805363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accent2"/>
              </a:buClr>
              <a:buFontTx/>
              <a:buNone/>
            </a:pPr>
            <a:r>
              <a:rPr lang="zh-CN" altLang="en-US" dirty="0" smtClean="0">
                <a:solidFill>
                  <a:srgbClr val="000000"/>
                </a:solidFill>
                <a:latin typeface="方正隶变简体"/>
                <a:ea typeface="方正隶变简体"/>
                <a:cs typeface="方正隶变简体"/>
              </a:rPr>
              <a:t>   </a:t>
            </a:r>
            <a:endParaRPr lang="zh-CN" altLang="en-US" sz="2400" i="1" dirty="0" smtClean="0">
              <a:solidFill>
                <a:srgbClr val="000000"/>
              </a:solidFill>
              <a:latin typeface="方正隶变简体"/>
              <a:ea typeface="方正隶变简体"/>
              <a:cs typeface="方正隶变简体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gray">
          <a:xfrm>
            <a:off x="2698750" y="1412875"/>
            <a:ext cx="3744913" cy="165735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zh-CN" altLang="en-US" sz="2400" b="1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      </a:t>
            </a:r>
            <a:r>
              <a:rPr lang="zh-CN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第一部份</a:t>
            </a:r>
            <a:r>
              <a:rPr lang="zh-CN" altLang="en-US" sz="2400" b="1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 </a:t>
            </a:r>
            <a:endParaRPr lang="en-US" altLang="zh-CN" sz="2400"/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gray">
          <a:xfrm>
            <a:off x="2622555" y="3716338"/>
            <a:ext cx="4021147" cy="1152525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zh-CN" altLang="en-US" sz="2400" b="1" dirty="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 </a:t>
            </a:r>
            <a:r>
              <a:rPr lang="zh-CN" altLang="en-US" sz="4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弱电电线电缆</a:t>
            </a:r>
            <a:r>
              <a:rPr lang="zh-CN" altLang="en-US" sz="24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 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黑体" pitchFamily="2" charset="-122"/>
                <a:hlinkClick r:id="" action="ppaction://noaction"/>
              </a:rPr>
              <a:t> </a:t>
            </a:r>
            <a:endParaRPr lang="en-US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AutoShape 2"/>
          <p:cNvSpPr>
            <a:spLocks noChangeArrowheads="1"/>
          </p:cNvSpPr>
          <p:nvPr/>
        </p:nvSpPr>
        <p:spPr bwMode="gray">
          <a:xfrm>
            <a:off x="761973" y="2285992"/>
            <a:ext cx="7453365" cy="436559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563938" y="1000125"/>
            <a:ext cx="1871662" cy="557213"/>
          </a:xfrm>
        </p:spPr>
        <p:txBody>
          <a:bodyPr/>
          <a:lstStyle/>
          <a:p>
            <a:pPr eaLnBrk="1" hangingPunct="1"/>
            <a:r>
              <a:rPr lang="zh-CN" altLang="en-US" sz="2800" b="1" smtClean="0">
                <a:solidFill>
                  <a:srgbClr val="009999"/>
                </a:solidFill>
                <a:latin typeface="华文新魏" pitchFamily="2" charset="-122"/>
                <a:ea typeface="黑体" pitchFamily="2" charset="-122"/>
              </a:rPr>
              <a:t>内容提纲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gray">
          <a:xfrm>
            <a:off x="785784" y="3714752"/>
            <a:ext cx="7429554" cy="428635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146440" name="AutoShape 8"/>
          <p:cNvSpPr>
            <a:spLocks noChangeArrowheads="1"/>
          </p:cNvSpPr>
          <p:nvPr/>
        </p:nvSpPr>
        <p:spPr bwMode="gray">
          <a:xfrm>
            <a:off x="785784" y="1638300"/>
            <a:ext cx="7429554" cy="433378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146444" name="Text Box 12"/>
          <p:cNvSpPr txBox="1">
            <a:spLocks noChangeArrowheads="1"/>
          </p:cNvSpPr>
          <p:nvPr/>
        </p:nvSpPr>
        <p:spPr bwMode="gray">
          <a:xfrm>
            <a:off x="928660" y="1643063"/>
            <a:ext cx="585789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一 </a:t>
            </a:r>
            <a:r>
              <a:rPr lang="zh-CN" altLang="en-US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、</a:t>
            </a:r>
            <a:r>
              <a:rPr lang="en-US" altLang="zh-CN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A</a:t>
            </a:r>
            <a:r>
              <a:rPr lang="zh-CN" altLang="en-US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系列聚氯乙烯绝缘安装用电线电缆</a:t>
            </a:r>
            <a:endParaRPr lang="zh-CN" altLang="en-US" sz="2000" b="1" dirty="0">
              <a:solidFill>
                <a:srgbClr val="0099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</p:txBody>
      </p:sp>
      <p:sp>
        <p:nvSpPr>
          <p:cNvPr id="65543" name="Text Box 16"/>
          <p:cNvSpPr txBox="1">
            <a:spLocks noChangeArrowheads="1"/>
          </p:cNvSpPr>
          <p:nvPr/>
        </p:nvSpPr>
        <p:spPr bwMode="gray">
          <a:xfrm>
            <a:off x="857223" y="3714759"/>
            <a:ext cx="735811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四、</a:t>
            </a:r>
            <a:r>
              <a:rPr lang="en-US" altLang="zh-CN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K</a:t>
            </a:r>
            <a:r>
              <a:rPr lang="zh-CN" altLang="en-US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系列聚氯乙烯绝缘聚氯乙烯护套软结构控制电缆</a:t>
            </a:r>
            <a:endParaRPr lang="zh-CN" altLang="en-US" sz="2000" b="1" dirty="0">
              <a:solidFill>
                <a:srgbClr val="009999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46449" name="Text Box 17"/>
          <p:cNvSpPr txBox="1">
            <a:spLocks noChangeArrowheads="1"/>
          </p:cNvSpPr>
          <p:nvPr/>
        </p:nvSpPr>
        <p:spPr bwMode="gray">
          <a:xfrm>
            <a:off x="761972" y="2293923"/>
            <a:ext cx="595314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400" b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 </a:t>
            </a:r>
            <a:r>
              <a:rPr lang="zh-CN" altLang="en-US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二、</a:t>
            </a:r>
            <a:r>
              <a:rPr lang="en-US" altLang="zh-CN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R</a:t>
            </a:r>
            <a:r>
              <a:rPr lang="zh-CN" altLang="en-US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系列聚氯乙烯绝缘安装用电线电缆</a:t>
            </a:r>
            <a:endParaRPr lang="zh-CN" altLang="en-US" sz="2000" b="1" dirty="0"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gray">
          <a:xfrm>
            <a:off x="714348" y="4429132"/>
            <a:ext cx="7500990" cy="428641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0" hangingPunct="0"/>
            <a:r>
              <a:rPr lang="zh-CN" altLang="en-US" sz="2400" b="1" dirty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  </a:t>
            </a:r>
            <a:r>
              <a:rPr lang="zh-CN" altLang="en-US" sz="20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五、</a:t>
            </a:r>
            <a:r>
              <a:rPr lang="en-US" altLang="zh-CN" sz="20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S</a:t>
            </a:r>
            <a:r>
              <a:rPr lang="zh-CN" altLang="en-US" sz="20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系列</a:t>
            </a:r>
            <a:r>
              <a:rPr lang="en-US" altLang="zh-CN" sz="20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SYV</a:t>
            </a:r>
            <a:r>
              <a:rPr lang="zh-CN" altLang="en-US" sz="20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型实芯</a:t>
            </a:r>
            <a:r>
              <a:rPr lang="zh-CN" altLang="en-US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聚氯乙烯绝缘聚氯乙烯护套同轴射频电缆</a:t>
            </a:r>
            <a:endParaRPr lang="zh-CN" altLang="en-US" sz="2000" b="1" dirty="0">
              <a:solidFill>
                <a:srgbClr val="009999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gray">
          <a:xfrm>
            <a:off x="785784" y="3000372"/>
            <a:ext cx="7429554" cy="428628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zh-CN" altLang="en-US" sz="2400" b="1" dirty="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 </a:t>
            </a:r>
            <a:r>
              <a:rPr lang="zh-CN" altLang="en-US" sz="2000" b="1" dirty="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三</a:t>
            </a:r>
            <a:r>
              <a:rPr lang="zh-CN" altLang="en-US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、</a:t>
            </a:r>
            <a:r>
              <a:rPr lang="en-US" altLang="zh-CN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 B</a:t>
            </a:r>
            <a:r>
              <a:rPr lang="zh-CN" altLang="en-US" sz="2000" b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系列</a:t>
            </a:r>
            <a:r>
              <a:rPr lang="zh-CN" altLang="en-US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聚氯乙烯绝缘电线电缆</a:t>
            </a:r>
            <a:endParaRPr lang="zh-CN" altLang="en-US" sz="2000" dirty="0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gray">
          <a:xfrm>
            <a:off x="714348" y="5072061"/>
            <a:ext cx="7500990" cy="428641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>
                  <a:gamma/>
                  <a:tint val="51373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0" hangingPunct="0"/>
            <a:r>
              <a:rPr lang="zh-CN" altLang="en-US" sz="2400" b="1" dirty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  </a:t>
            </a:r>
            <a:r>
              <a:rPr lang="zh-CN" altLang="en-US" sz="24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六</a:t>
            </a:r>
            <a:r>
              <a:rPr lang="zh-CN" altLang="en-US" sz="20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、</a:t>
            </a:r>
            <a:r>
              <a:rPr lang="en-US" altLang="zh-CN" sz="20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RG</a:t>
            </a:r>
            <a:r>
              <a:rPr lang="zh-CN" altLang="en-US" sz="2000" b="1" dirty="0" smtClean="0">
                <a:solidFill>
                  <a:srgbClr val="009999"/>
                </a:solidFill>
                <a:latin typeface="Times New Roman" pitchFamily="18" charset="0"/>
                <a:ea typeface="黑体" pitchFamily="2" charset="-122"/>
              </a:rPr>
              <a:t>系列实芯</a:t>
            </a:r>
            <a:r>
              <a:rPr lang="zh-CN" altLang="en-US" sz="20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聚氯乙烯绝缘同轴电缆</a:t>
            </a:r>
            <a:endParaRPr lang="zh-CN" altLang="en-US" sz="2000" b="1" dirty="0">
              <a:solidFill>
                <a:srgbClr val="009999"/>
              </a:solidFill>
              <a:latin typeface="Times New Roman" pitchFamily="18" charset="0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1071563"/>
            <a:ext cx="8001056" cy="500062"/>
          </a:xfrm>
        </p:spPr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A</a:t>
            </a:r>
            <a:r>
              <a:rPr lang="zh-CN" altLang="en-US" sz="24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系列聚氯乙烯绝缘安装用电线电缆</a:t>
            </a:r>
            <a:endParaRPr lang="zh-CN" altLang="en-US" sz="2400" b="1" dirty="0" smtClean="0">
              <a:solidFill>
                <a:srgbClr val="C00000"/>
              </a:solidFill>
              <a:latin typeface="黑体" pitchFamily="2" charset="-122"/>
              <a:ea typeface="黑体" pitchFamily="2" charset="-122"/>
              <a:cs typeface="文鼎淹水体"/>
            </a:endParaRPr>
          </a:p>
        </p:txBody>
      </p:sp>
      <p:sp>
        <p:nvSpPr>
          <p:cNvPr id="22" name="Rectangle 1027"/>
          <p:cNvSpPr>
            <a:spLocks noChangeArrowheads="1"/>
          </p:cNvSpPr>
          <p:nvPr/>
        </p:nvSpPr>
        <p:spPr bwMode="auto">
          <a:xfrm>
            <a:off x="571500" y="1928802"/>
            <a:ext cx="7961313" cy="402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zh-CN" altLang="en-US" sz="1600" dirty="0">
                <a:latin typeface="宋体" pitchFamily="2" charset="-122"/>
              </a:rPr>
              <a:t>    </a:t>
            </a:r>
            <a:r>
              <a:rPr lang="zh-CN" altLang="en-US" sz="1600" b="1" dirty="0" smtClean="0">
                <a:latin typeface="宋体" pitchFamily="2" charset="-122"/>
              </a:rPr>
              <a:t>主要型号：</a:t>
            </a:r>
            <a:r>
              <a:rPr lang="en-US" altLang="zh-CN" sz="1600" b="1" dirty="0" smtClean="0">
                <a:latin typeface="宋体" pitchFamily="2" charset="-122"/>
              </a:rPr>
              <a:t>AVVR</a:t>
            </a:r>
            <a:r>
              <a:rPr lang="zh-CN" altLang="en-US" sz="1600" b="1" dirty="0" smtClean="0">
                <a:latin typeface="宋体" pitchFamily="2" charset="-122"/>
              </a:rPr>
              <a:t>型</a:t>
            </a:r>
            <a:r>
              <a:rPr lang="en-US" altLang="zh-CN" sz="1600" b="1" dirty="0" smtClean="0">
                <a:latin typeface="宋体" pitchFamily="2" charset="-122"/>
              </a:rPr>
              <a:t>300V/300V</a:t>
            </a:r>
            <a:r>
              <a:rPr lang="zh-CN" altLang="en-US" sz="1600" b="1" dirty="0" smtClean="0">
                <a:latin typeface="宋体" pitchFamily="2" charset="-122"/>
              </a:rPr>
              <a:t>铜芯聚乙烯绝缘聚氯乙烯护套安装用软线</a:t>
            </a:r>
            <a:endParaRPr lang="zh-CN" altLang="en-US" sz="2000" b="1" dirty="0">
              <a:latin typeface="宋体" pitchFamily="2" charset="-122"/>
            </a:endParaRPr>
          </a:p>
          <a:p>
            <a:pPr marL="342900" indent="-342900"/>
            <a:r>
              <a:rPr lang="zh-CN" altLang="en-US" dirty="0">
                <a:latin typeface="宋体" pitchFamily="2" charset="-122"/>
              </a:rPr>
              <a:t>       </a:t>
            </a:r>
            <a:endParaRPr lang="en-US" altLang="zh-CN" dirty="0" smtClean="0">
              <a:latin typeface="宋体" pitchFamily="2" charset="-122"/>
            </a:endParaRPr>
          </a:p>
          <a:p>
            <a:pPr marL="342900" indent="-342900"/>
            <a:r>
              <a:rPr lang="en-US" altLang="zh-CN" dirty="0">
                <a:latin typeface="宋体" pitchFamily="2" charset="-122"/>
              </a:rPr>
              <a:t> </a:t>
            </a:r>
            <a:r>
              <a:rPr lang="en-US" altLang="zh-CN" dirty="0" smtClean="0">
                <a:latin typeface="宋体" pitchFamily="2" charset="-122"/>
              </a:rPr>
              <a:t>       </a:t>
            </a:r>
            <a:r>
              <a:rPr lang="zh-CN" altLang="en-US" dirty="0" smtClean="0">
                <a:latin typeface="宋体" pitchFamily="2" charset="-122"/>
              </a:rPr>
              <a:t>产品用途</a:t>
            </a:r>
            <a:r>
              <a:rPr lang="zh-CN" altLang="en-US" b="1" dirty="0" smtClean="0">
                <a:solidFill>
                  <a:srgbClr val="FF3300"/>
                </a:solidFill>
                <a:latin typeface="宋体" pitchFamily="2" charset="-122"/>
              </a:rPr>
              <a:t>：</a:t>
            </a:r>
            <a:endParaRPr lang="en-US" altLang="zh-CN" b="1" dirty="0">
              <a:solidFill>
                <a:srgbClr val="FF3300"/>
              </a:solidFill>
              <a:latin typeface="宋体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zh-CN" altLang="en-US" dirty="0"/>
              <a:t>                  </a:t>
            </a:r>
            <a:r>
              <a:rPr lang="zh-CN" altLang="en-US" dirty="0" smtClean="0"/>
              <a:t>适用于野外线路、电器仪表、电讯广播、电子设备以及自动</a:t>
            </a:r>
            <a:endParaRPr lang="en-US" altLang="zh-CN" dirty="0" smtClean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en-US" altLang="zh-CN" dirty="0"/>
              <a:t>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化装备等线路中。</a:t>
            </a:r>
            <a:endParaRPr lang="zh-CN" altLang="en-US" dirty="0">
              <a:solidFill>
                <a:srgbClr val="009999"/>
              </a:solidFill>
              <a:latin typeface="宋体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en-US" altLang="zh-CN" dirty="0">
                <a:solidFill>
                  <a:srgbClr val="009999"/>
                </a:solidFill>
                <a:latin typeface="宋体" pitchFamily="2" charset="-122"/>
              </a:rPr>
              <a:t>         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zh-CN" altLang="en-US" dirty="0">
                <a:solidFill>
                  <a:srgbClr val="009999"/>
                </a:solidFill>
                <a:latin typeface="宋体" pitchFamily="2" charset="-122"/>
              </a:rPr>
              <a:t>          </a:t>
            </a:r>
            <a:r>
              <a:rPr lang="zh-CN" altLang="en-US" dirty="0">
                <a:latin typeface="宋体" pitchFamily="2" charset="-122"/>
              </a:rPr>
              <a:t>执行标准：</a:t>
            </a:r>
            <a:r>
              <a:rPr lang="en-US" altLang="zh-CN" dirty="0">
                <a:latin typeface="宋体" pitchFamily="2" charset="-122"/>
              </a:rPr>
              <a:t>JB8734-1998</a:t>
            </a:r>
            <a:endParaRPr lang="zh-CN" altLang="en-US" dirty="0">
              <a:latin typeface="宋体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zh-CN" altLang="en-US" dirty="0">
                <a:solidFill>
                  <a:srgbClr val="009999"/>
                </a:solidFill>
                <a:latin typeface="宋体" pitchFamily="2" charset="-122"/>
              </a:rPr>
              <a:t>          </a:t>
            </a:r>
            <a:endParaRPr lang="en-US" altLang="zh-CN" dirty="0">
              <a:solidFill>
                <a:srgbClr val="009999"/>
              </a:solidFill>
              <a:latin typeface="宋体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zh-CN" altLang="en-US" dirty="0">
                <a:solidFill>
                  <a:srgbClr val="009999"/>
                </a:solidFill>
                <a:latin typeface="宋体" pitchFamily="2" charset="-122"/>
              </a:rPr>
              <a:t>          </a:t>
            </a:r>
            <a:r>
              <a:rPr lang="zh-CN" altLang="en-US" dirty="0" smtClean="0">
                <a:latin typeface="宋体" pitchFamily="2" charset="-122"/>
              </a:rPr>
              <a:t>使用条件：</a:t>
            </a:r>
            <a:endParaRPr lang="en-US" altLang="zh-CN" dirty="0">
              <a:latin typeface="宋体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zh-CN" altLang="en-US" dirty="0"/>
              <a:t>                  </a:t>
            </a:r>
            <a:r>
              <a:rPr lang="zh-CN" altLang="en-US" dirty="0" smtClean="0"/>
              <a:t>长期允许工作温度：</a:t>
            </a:r>
            <a:r>
              <a:rPr lang="en-US" altLang="zh-CN" dirty="0" smtClean="0"/>
              <a:t>+70</a:t>
            </a:r>
            <a:r>
              <a:rPr lang="zh-CN" altLang="en-US" dirty="0" smtClean="0"/>
              <a:t>度</a:t>
            </a:r>
            <a:endParaRPr lang="en-US" altLang="zh-CN" dirty="0">
              <a:latin typeface="宋体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zh-CN" altLang="en-US" dirty="0"/>
              <a:t>                  </a:t>
            </a:r>
            <a:r>
              <a:rPr lang="zh-CN" altLang="en-US" dirty="0" smtClean="0"/>
              <a:t>敷设温度不低于：</a:t>
            </a:r>
            <a:r>
              <a:rPr lang="en-US" altLang="zh-CN" dirty="0" smtClean="0"/>
              <a:t>-15</a:t>
            </a:r>
            <a:r>
              <a:rPr lang="zh-CN" altLang="en-US" dirty="0" smtClean="0"/>
              <a:t>度</a:t>
            </a:r>
            <a:endParaRPr lang="en-US" altLang="zh-CN" dirty="0" smtClean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en-US" altLang="zh-CN" dirty="0">
                <a:latin typeface="宋体" pitchFamily="2" charset="-122"/>
              </a:rPr>
              <a:t> </a:t>
            </a:r>
            <a:r>
              <a:rPr lang="en-US" altLang="zh-CN" dirty="0" smtClean="0">
                <a:latin typeface="宋体" pitchFamily="2" charset="-122"/>
              </a:rPr>
              <a:t>         </a:t>
            </a:r>
            <a:r>
              <a:rPr lang="zh-CN" altLang="en-US" dirty="0" smtClean="0">
                <a:latin typeface="宋体" pitchFamily="2" charset="-122"/>
              </a:rPr>
              <a:t>相对湿度：</a:t>
            </a:r>
            <a:r>
              <a:rPr lang="en-US" altLang="zh-CN" dirty="0" smtClean="0">
                <a:latin typeface="宋体" pitchFamily="2" charset="-122"/>
              </a:rPr>
              <a:t>98%</a:t>
            </a:r>
            <a:r>
              <a:rPr lang="zh-CN" altLang="en-US" dirty="0" smtClean="0">
                <a:latin typeface="宋体" pitchFamily="2" charset="-122"/>
              </a:rPr>
              <a:t>以下</a:t>
            </a:r>
            <a:endParaRPr lang="en-US" altLang="zh-CN" dirty="0">
              <a:latin typeface="宋体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·"/>
            </a:pPr>
            <a:endParaRPr lang="zh-CN" altLang="en-US" dirty="0">
              <a:solidFill>
                <a:srgbClr val="009999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236013"/>
            <a:ext cx="2773872" cy="2735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027"/>
          <p:cNvSpPr>
            <a:spLocks noChangeArrowheads="1"/>
          </p:cNvSpPr>
          <p:nvPr/>
        </p:nvSpPr>
        <p:spPr bwMode="auto">
          <a:xfrm>
            <a:off x="611188" y="908050"/>
            <a:ext cx="4968875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endParaRPr lang="zh-CN" altLang="en-US" sz="2000" b="1" dirty="0">
              <a:solidFill>
                <a:srgbClr val="009999"/>
              </a:solidFill>
              <a:latin typeface="方正隶变简体"/>
              <a:ea typeface="方正隶变简体"/>
              <a:cs typeface="方正隶变简体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1571604" y="1071547"/>
            <a:ext cx="6429420" cy="428628"/>
          </a:xfrm>
        </p:spPr>
        <p:txBody>
          <a:bodyPr/>
          <a:lstStyle/>
          <a:p>
            <a:r>
              <a:rPr lang="en-US" altLang="zh-CN" sz="2800" b="1" kern="1200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黑体" pitchFamily="2" charset="-122"/>
                <a:cs typeface="+mn-cs"/>
              </a:rPr>
              <a:t>R</a:t>
            </a:r>
            <a:r>
              <a:rPr lang="zh-CN" altLang="en-US" sz="2800" b="1" kern="1200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黑体" pitchFamily="2" charset="-122"/>
                <a:cs typeface="+mn-cs"/>
              </a:rPr>
              <a:t>系列聚氯乙烯绝缘安装用电线电缆</a:t>
            </a:r>
            <a:endParaRPr lang="zh-CN" altLang="en-US" sz="2800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>
          <a:xfrm>
            <a:off x="611188" y="1501770"/>
            <a:ext cx="8429684" cy="3709998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CN" altLang="en-US" sz="1600" b="1" dirty="0" smtClean="0">
                <a:latin typeface="宋体" pitchFamily="2" charset="-122"/>
              </a:rPr>
              <a:t> 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主要型号：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RVVP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型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300V/300V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铜芯聚氯乙烯绝缘屏蔽聚氯乙烯护套软电线</a:t>
            </a:r>
            <a:endParaRPr lang="en-US" altLang="zh-CN" sz="1600" kern="1200" dirty="0">
              <a:latin typeface="Arial" pitchFamily="34" charset="0"/>
              <a:ea typeface="宋体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           60227 IEC 52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（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RVV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）型轻型聚氯乙烯护套软线</a:t>
            </a:r>
            <a:endParaRPr lang="en-US" altLang="zh-CN" sz="1600" kern="1200" dirty="0">
              <a:latin typeface="Arial" pitchFamily="34" charset="0"/>
              <a:ea typeface="宋体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           60227 IEC 53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（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RVV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）型普通聚氯乙烯护套软线</a:t>
            </a:r>
            <a:endParaRPr lang="en-US" altLang="zh-CN" sz="1600" kern="1200" dirty="0">
              <a:latin typeface="Arial" pitchFamily="34" charset="0"/>
              <a:ea typeface="宋体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           RVV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型普通聚氯乙烯护套软线</a:t>
            </a:r>
            <a:endParaRPr lang="en-US" altLang="zh-CN" sz="1600" kern="1200" dirty="0">
              <a:latin typeface="Arial" pitchFamily="34" charset="0"/>
              <a:ea typeface="宋体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           RVS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型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300V/300V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铜芯聚氯乙烯绝缘绞型连接用软电线</a:t>
            </a:r>
            <a:endParaRPr lang="en-US" altLang="zh-CN" sz="1600" kern="1200" dirty="0">
              <a:latin typeface="Arial" pitchFamily="34" charset="0"/>
              <a:ea typeface="宋体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           RVVS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型铜芯聚氯乙烯绝缘聚氯乙烯护套绞型软电缆</a:t>
            </a:r>
            <a:endParaRPr lang="en-US" altLang="zh-CN" sz="1600" kern="1200" dirty="0">
              <a:latin typeface="Arial" pitchFamily="34" charset="0"/>
              <a:ea typeface="宋体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           RVVSP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型铜芯聚氯乙烯绝缘屏蔽聚氯乙烯护套绞型软电缆</a:t>
            </a:r>
            <a:endParaRPr lang="en-US" altLang="zh-CN" sz="1600" kern="1200" dirty="0">
              <a:latin typeface="Arial" pitchFamily="34" charset="0"/>
              <a:ea typeface="宋体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           60227 IEC 02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（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RV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）型一般用途单芯软导体无护套电缆</a:t>
            </a:r>
            <a:endParaRPr lang="en-US" altLang="zh-CN" sz="1600" kern="1200" dirty="0">
              <a:latin typeface="Arial" pitchFamily="34" charset="0"/>
              <a:ea typeface="宋体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           60227 IEC 06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（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RV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）型内部布线用导体温度为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70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度的单芯软导体无护套电缆</a:t>
            </a:r>
            <a:endParaRPr lang="en-US" altLang="zh-CN" sz="1600" kern="1200" dirty="0">
              <a:latin typeface="Arial" pitchFamily="34" charset="0"/>
              <a:ea typeface="宋体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           60227 IEC 08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（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RV-90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）型内部布线用导体温度为</a:t>
            </a:r>
            <a:r>
              <a:rPr lang="en-US" altLang="zh-CN" sz="1600" kern="1200" dirty="0">
                <a:latin typeface="Arial" pitchFamily="34" charset="0"/>
                <a:ea typeface="宋体" pitchFamily="2" charset="-122"/>
              </a:rPr>
              <a:t>90</a:t>
            </a:r>
            <a:r>
              <a:rPr lang="zh-CN" altLang="en-US" sz="1600" kern="1200" dirty="0">
                <a:latin typeface="Arial" pitchFamily="34" charset="0"/>
                <a:ea typeface="宋体" pitchFamily="2" charset="-122"/>
              </a:rPr>
              <a:t>度的单芯软导体无护套电缆</a:t>
            </a:r>
            <a:endParaRPr lang="zh-CN" altLang="en-US" sz="1600" kern="1200" dirty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4"/>
            <a:ext cx="8461405" cy="4373579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2000" b="1" dirty="0" smtClean="0">
                <a:latin typeface="宋体" pitchFamily="2" charset="-122"/>
              </a:rPr>
              <a:t>RVVP</a:t>
            </a:r>
            <a:r>
              <a:rPr lang="zh-CN" altLang="en-US" sz="2000" b="1" dirty="0" smtClean="0">
                <a:latin typeface="宋体" pitchFamily="2" charset="-122"/>
              </a:rPr>
              <a:t>型</a:t>
            </a:r>
            <a:r>
              <a:rPr lang="en-US" altLang="zh-CN" sz="2000" b="1" dirty="0" smtClean="0">
                <a:latin typeface="宋体" pitchFamily="2" charset="-122"/>
              </a:rPr>
              <a:t>300V/300V</a:t>
            </a:r>
            <a:r>
              <a:rPr lang="zh-CN" altLang="en-US" sz="2000" b="1" dirty="0" smtClean="0">
                <a:latin typeface="宋体" pitchFamily="2" charset="-122"/>
              </a:rPr>
              <a:t>铜芯聚氯乙烯绝缘屏蔽聚氯乙烯护套软电线</a:t>
            </a:r>
            <a:endParaRPr lang="zh-CN" altLang="en-US" sz="2000" b="1" dirty="0" smtClean="0">
              <a:solidFill>
                <a:srgbClr val="009999"/>
              </a:solidFill>
            </a:endParaRPr>
          </a:p>
          <a:p>
            <a:pPr>
              <a:buNone/>
            </a:pPr>
            <a:r>
              <a:rPr lang="zh-CN" altLang="en-US" sz="1800" dirty="0" smtClean="0">
                <a:latin typeface="宋体" pitchFamily="2" charset="-122"/>
              </a:rPr>
              <a:t>产品</a:t>
            </a:r>
            <a:r>
              <a:rPr lang="zh-CN" altLang="en-US" sz="1800" dirty="0" smtClean="0">
                <a:latin typeface="宋体" pitchFamily="2" charset="-122"/>
              </a:rPr>
              <a:t>用途</a:t>
            </a:r>
            <a:r>
              <a:rPr lang="zh-CN" altLang="en-US" sz="1800" b="1" dirty="0" smtClean="0">
                <a:solidFill>
                  <a:srgbClr val="FF3300"/>
                </a:solidFill>
                <a:latin typeface="宋体" pitchFamily="2" charset="-122"/>
              </a:rPr>
              <a:t>：</a:t>
            </a:r>
            <a:endParaRPr lang="en-US" altLang="zh-CN" sz="1800" b="1" dirty="0" smtClean="0">
              <a:solidFill>
                <a:srgbClr val="FF3300"/>
              </a:solidFill>
              <a:latin typeface="宋体" pitchFamily="2" charset="-122"/>
            </a:endParaRPr>
          </a:p>
          <a:p>
            <a:pPr>
              <a:buClr>
                <a:schemeClr val="accent2"/>
              </a:buClr>
              <a:buNone/>
            </a:pPr>
            <a:r>
              <a:rPr lang="zh-CN" altLang="en-US" sz="1800" dirty="0" smtClean="0"/>
              <a:t>          适用于仪器、仪表、楼宇对讲、监视监控的控制安装等屏蔽线路中</a:t>
            </a:r>
            <a:endParaRPr lang="en-US" altLang="zh-CN" sz="1800" dirty="0" smtClean="0"/>
          </a:p>
          <a:p>
            <a:pPr lvl="0" eaLnBrk="1" hangingPunct="1">
              <a:buClr>
                <a:srgbClr val="333399"/>
              </a:buClr>
              <a:buNone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+mn-cs"/>
              </a:rPr>
              <a:t> </a:t>
            </a:r>
            <a:r>
              <a:rPr lang="zh-CN" altLang="en-US" sz="1800" dirty="0"/>
              <a:t>执行标准：</a:t>
            </a:r>
            <a:r>
              <a:rPr lang="en-US" altLang="zh-CN" sz="1800" dirty="0"/>
              <a:t>RVVPJB8734-1998</a:t>
            </a:r>
            <a:endParaRPr lang="zh-CN" altLang="en-US" sz="1800" dirty="0"/>
          </a:p>
          <a:p>
            <a:pPr lvl="0" eaLnBrk="1" hangingPunct="1">
              <a:buClr>
                <a:srgbClr val="333399"/>
              </a:buClr>
              <a:buNone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+mn-cs"/>
              </a:rPr>
              <a:t>          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+mn-cs"/>
              </a:rPr>
              <a:t>             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使用条件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：    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    技术性能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：                                                                   </a:t>
            </a:r>
            <a:endParaRPr lang="en-US" altLang="zh-CN" sz="1800" kern="1200" dirty="0" smtClean="0">
              <a:solidFill>
                <a:srgbClr val="000000"/>
              </a:solidFill>
              <a:latin typeface="宋体" pitchFamily="2" charset="-122"/>
              <a:ea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         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             长期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允许工作温度：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+70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度 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    额定电压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：交流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50Hz-380V  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直流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500V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                          </a:t>
            </a:r>
            <a:endParaRPr lang="en-US" altLang="zh-CN" sz="1800" kern="1200" dirty="0" smtClean="0">
              <a:solidFill>
                <a:srgbClr val="000000"/>
              </a:solidFill>
              <a:latin typeface="宋体" pitchFamily="2" charset="-122"/>
              <a:ea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         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             敷设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温度不低于：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-15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度      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    试验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电压：交流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50Hz-1500V </a:t>
            </a: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     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       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相对湿度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：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98%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以下        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  绝缘电阻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sym typeface="Wingdings" pitchFamily="2" charset="2"/>
              </a:rPr>
              <a:t>：（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sym typeface="Wingdings" pitchFamily="2" charset="2"/>
              </a:rPr>
              <a:t>20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sym typeface="Wingdings" pitchFamily="2" charset="2"/>
              </a:rPr>
              <a:t>度）不小于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sym typeface="Wingdings" pitchFamily="2" charset="2"/>
              </a:rPr>
              <a:t>2M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sym typeface="Wingdings" pitchFamily="2" charset="2"/>
              </a:rPr>
              <a:t>欧</a:t>
            </a:r>
            <a:r>
              <a:rPr lang="en-US" altLang="zh-CN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sym typeface="Wingdings" pitchFamily="2" charset="2"/>
              </a:rPr>
              <a:t>/Km</a:t>
            </a:r>
            <a:r>
              <a:rPr lang="zh-CN" altLang="en-US" sz="1800" kern="12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                                                           </a:t>
            </a:r>
            <a:endParaRPr lang="en-US" altLang="zh-CN" sz="1800" kern="1200" dirty="0" smtClean="0">
              <a:solidFill>
                <a:srgbClr val="000000"/>
              </a:solidFill>
              <a:latin typeface="宋体" pitchFamily="2" charset="-122"/>
              <a:ea typeface="宋体" pitchFamily="2" charset="-122"/>
            </a:endParaRPr>
          </a:p>
          <a:p>
            <a:pPr>
              <a:buClr>
                <a:schemeClr val="accent2"/>
              </a:buClr>
              <a:buNone/>
            </a:pPr>
            <a:r>
              <a:rPr lang="zh-CN" altLang="en-US" sz="1800" dirty="0" smtClean="0"/>
              <a:t>                                                                      组织</a:t>
            </a:r>
            <a:r>
              <a:rPr lang="zh-CN" altLang="en-US" sz="1800" dirty="0" smtClean="0"/>
              <a:t>密度：</a:t>
            </a:r>
            <a:r>
              <a:rPr lang="en-US" altLang="zh-CN" sz="1800" dirty="0" smtClean="0"/>
              <a:t>65%-80%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137992"/>
            <a:ext cx="1892880" cy="18351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027"/>
          <p:cNvSpPr>
            <a:spLocks noChangeArrowheads="1"/>
          </p:cNvSpPr>
          <p:nvPr/>
        </p:nvSpPr>
        <p:spPr bwMode="auto">
          <a:xfrm>
            <a:off x="357158" y="1071546"/>
            <a:ext cx="864399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n-US" altLang="zh-CN" sz="2000" b="1" dirty="0" smtClean="0">
                <a:latin typeface="宋体" pitchFamily="2" charset="-122"/>
              </a:rPr>
              <a:t>60227 IEC 52</a:t>
            </a:r>
            <a:r>
              <a:rPr lang="zh-CN" altLang="en-US" sz="2000" b="1" dirty="0" smtClean="0">
                <a:latin typeface="宋体" pitchFamily="2" charset="-122"/>
              </a:rPr>
              <a:t>（</a:t>
            </a:r>
            <a:r>
              <a:rPr lang="en-US" altLang="zh-CN" sz="2000" b="1" dirty="0" smtClean="0">
                <a:latin typeface="宋体" pitchFamily="2" charset="-122"/>
              </a:rPr>
              <a:t>RVV</a:t>
            </a:r>
            <a:r>
              <a:rPr lang="zh-CN" altLang="en-US" sz="2000" b="1" dirty="0" smtClean="0">
                <a:latin typeface="宋体" pitchFamily="2" charset="-122"/>
              </a:rPr>
              <a:t>）型轻型聚氯乙烯护套软线</a:t>
            </a:r>
            <a:endParaRPr lang="en-US" altLang="zh-CN" sz="2000" b="1" dirty="0" smtClean="0">
              <a:solidFill>
                <a:srgbClr val="009999"/>
              </a:solidFill>
            </a:endParaRPr>
          </a:p>
          <a:p>
            <a:pPr>
              <a:buNone/>
            </a:pPr>
            <a:r>
              <a:rPr lang="en-US" altLang="zh-CN" sz="2000" b="1" dirty="0">
                <a:latin typeface="宋体" pitchFamily="2" charset="-122"/>
              </a:rPr>
              <a:t>60227 IEC 53</a:t>
            </a:r>
            <a:r>
              <a:rPr lang="zh-CN" altLang="en-US" sz="2000" b="1" dirty="0">
                <a:latin typeface="宋体" pitchFamily="2" charset="-122"/>
              </a:rPr>
              <a:t>（</a:t>
            </a:r>
            <a:r>
              <a:rPr lang="en-US" altLang="zh-CN" sz="2000" b="1" dirty="0">
                <a:latin typeface="宋体" pitchFamily="2" charset="-122"/>
              </a:rPr>
              <a:t>RVV</a:t>
            </a:r>
            <a:r>
              <a:rPr lang="zh-CN" altLang="en-US" sz="2000" b="1" dirty="0">
                <a:latin typeface="宋体" pitchFamily="2" charset="-122"/>
              </a:rPr>
              <a:t>）型普通聚氯乙烯护套软线</a:t>
            </a:r>
          </a:p>
          <a:p>
            <a:pPr>
              <a:buNone/>
            </a:pPr>
            <a:r>
              <a:rPr lang="zh-CN" altLang="en-US" sz="2400" dirty="0" smtClean="0">
                <a:latin typeface="宋体" pitchFamily="2" charset="-122"/>
              </a:rPr>
              <a:t> </a:t>
            </a:r>
            <a:endParaRPr lang="en-US" altLang="zh-CN" sz="2400" dirty="0" smtClean="0">
              <a:latin typeface="宋体" pitchFamily="2" charset="-122"/>
            </a:endParaRPr>
          </a:p>
          <a:p>
            <a:pPr>
              <a:buNone/>
            </a:pPr>
            <a:r>
              <a:rPr lang="zh-CN" altLang="en-US" dirty="0" smtClean="0">
                <a:latin typeface="宋体" pitchFamily="2" charset="-122"/>
              </a:rPr>
              <a:t>产品用途</a:t>
            </a:r>
            <a:r>
              <a:rPr lang="zh-CN" altLang="en-US" b="1" dirty="0" smtClean="0">
                <a:solidFill>
                  <a:srgbClr val="FF3300"/>
                </a:solidFill>
                <a:latin typeface="宋体" pitchFamily="2" charset="-122"/>
              </a:rPr>
              <a:t>：</a:t>
            </a:r>
            <a:endParaRPr lang="en-US" altLang="zh-CN" b="1" dirty="0" smtClean="0">
              <a:solidFill>
                <a:srgbClr val="FF3300"/>
              </a:solidFill>
              <a:latin typeface="宋体" pitchFamily="2" charset="-122"/>
            </a:endParaRPr>
          </a:p>
          <a:p>
            <a:pPr>
              <a:buClr>
                <a:schemeClr val="accent2"/>
              </a:buClr>
              <a:buNone/>
            </a:pPr>
            <a:r>
              <a:rPr lang="zh-CN" altLang="en-US" dirty="0" smtClean="0"/>
              <a:t>          适用于仪器、仪表、楼宇对讲、监视监控的控制安装等屏蔽线路中</a:t>
            </a:r>
            <a:endParaRPr lang="en-US" altLang="zh-CN" dirty="0" smtClean="0"/>
          </a:p>
          <a:p>
            <a:pPr>
              <a:buClr>
                <a:schemeClr val="accent2"/>
              </a:buClr>
              <a:buNone/>
            </a:pPr>
            <a:endParaRPr lang="en-US" altLang="zh-CN" dirty="0" smtClean="0"/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9999"/>
                </a:solidFill>
                <a:latin typeface="宋体" pitchFamily="2" charset="-122"/>
              </a:rPr>
              <a:t> </a:t>
            </a:r>
            <a:r>
              <a:rPr lang="zh-CN" altLang="en-US" dirty="0" smtClean="0">
                <a:latin typeface="宋体" pitchFamily="2" charset="-122"/>
              </a:rPr>
              <a:t>执行标准：</a:t>
            </a:r>
            <a:r>
              <a:rPr lang="en-US" altLang="zh-CN" dirty="0"/>
              <a:t>GB/T5023.5-2008      GB/T5023-2008</a:t>
            </a:r>
            <a:endParaRPr lang="zh-CN" altLang="en-US" dirty="0"/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/>
              <a:t>          </a:t>
            </a:r>
            <a:endParaRPr lang="en-US" altLang="zh-CN" dirty="0"/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/>
              <a:t> 使用条件：</a:t>
            </a:r>
            <a:endParaRPr lang="en-US" altLang="zh-CN" dirty="0"/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/>
              <a:t>         长期允许工作温度：</a:t>
            </a:r>
            <a:r>
              <a:rPr lang="en-US" altLang="zh-CN" dirty="0"/>
              <a:t>+70</a:t>
            </a:r>
            <a:r>
              <a:rPr lang="zh-CN" altLang="en-US" dirty="0"/>
              <a:t>度</a:t>
            </a:r>
            <a:endParaRPr lang="en-US" altLang="zh-CN" dirty="0"/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/>
              <a:t>         敷设温度不低于：</a:t>
            </a:r>
            <a:r>
              <a:rPr lang="en-US" altLang="zh-CN" dirty="0"/>
              <a:t>-15</a:t>
            </a:r>
            <a:r>
              <a:rPr lang="zh-CN" altLang="en-US" dirty="0"/>
              <a:t>度</a:t>
            </a:r>
            <a:endParaRPr lang="en-US" altLang="zh-CN" dirty="0"/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dirty="0"/>
              <a:t>     </a:t>
            </a:r>
            <a:r>
              <a:rPr lang="zh-CN" altLang="en-US" dirty="0"/>
              <a:t>相对湿度：</a:t>
            </a:r>
            <a:r>
              <a:rPr lang="en-US" altLang="zh-CN" dirty="0"/>
              <a:t>98%</a:t>
            </a:r>
            <a:r>
              <a:rPr lang="zh-CN" altLang="en-US" dirty="0"/>
              <a:t>以下</a:t>
            </a:r>
            <a:endParaRPr lang="en-US" altLang="zh-CN" dirty="0"/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/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/>
              <a:t> 技术性能：</a:t>
            </a:r>
            <a:endParaRPr lang="en-US" altLang="zh-CN" dirty="0"/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/>
              <a:t>         额定电压：交流</a:t>
            </a:r>
            <a:r>
              <a:rPr lang="en-US" altLang="zh-CN" dirty="0"/>
              <a:t>300/300V</a:t>
            </a: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/>
              <a:t>         试验电压：交流</a:t>
            </a:r>
            <a:r>
              <a:rPr lang="en-US" altLang="zh-CN" dirty="0"/>
              <a:t>50Hz-1500V       </a:t>
            </a:r>
            <a:r>
              <a:rPr lang="zh-CN" altLang="en-US" dirty="0"/>
              <a:t>交流</a:t>
            </a:r>
            <a:r>
              <a:rPr lang="en-US" altLang="zh-CN" dirty="0"/>
              <a:t>50Hz-2000V</a:t>
            </a:r>
            <a:r>
              <a:rPr lang="zh-CN" altLang="en-US" dirty="0"/>
              <a:t>  </a:t>
            </a:r>
            <a:endParaRPr lang="en-US" altLang="zh-CN" dirty="0"/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/>
              <a:t>     绝缘电阻</a:t>
            </a:r>
            <a:r>
              <a:rPr lang="zh-CN" altLang="en-US" dirty="0">
                <a:sym typeface="Wingdings" pitchFamily="2" charset="2"/>
              </a:rPr>
              <a:t>：（</a:t>
            </a:r>
            <a:r>
              <a:rPr lang="en-US" altLang="zh-CN" dirty="0">
                <a:sym typeface="Wingdings" pitchFamily="2" charset="2"/>
              </a:rPr>
              <a:t>20</a:t>
            </a:r>
            <a:r>
              <a:rPr lang="zh-CN" altLang="en-US" dirty="0">
                <a:sym typeface="Wingdings" pitchFamily="2" charset="2"/>
              </a:rPr>
              <a:t>度）不小于</a:t>
            </a:r>
            <a:r>
              <a:rPr lang="en-US" altLang="zh-CN" dirty="0">
                <a:sym typeface="Wingdings" pitchFamily="2" charset="2"/>
              </a:rPr>
              <a:t>2M</a:t>
            </a:r>
            <a:r>
              <a:rPr lang="zh-CN" altLang="en-US" dirty="0">
                <a:sym typeface="Wingdings" pitchFamily="2" charset="2"/>
              </a:rPr>
              <a:t>欧</a:t>
            </a:r>
            <a:r>
              <a:rPr lang="en-US" altLang="zh-CN" dirty="0">
                <a:sym typeface="Wingdings" pitchFamily="2" charset="2"/>
              </a:rPr>
              <a:t>/Km</a:t>
            </a:r>
            <a:r>
              <a:rPr lang="zh-CN" altLang="en-US" dirty="0"/>
              <a:t>                      </a:t>
            </a: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</a:rPr>
              <a:t>                                    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>
              <a:buClr>
                <a:schemeClr val="accent2"/>
              </a:buClr>
              <a:buNone/>
            </a:pPr>
            <a:r>
              <a:rPr lang="en-US" altLang="zh-CN" dirty="0" smtClean="0"/>
              <a:t>                                                                     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232" y="2780928"/>
            <a:ext cx="2647619" cy="2609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027"/>
          <p:cNvSpPr>
            <a:spLocks noChangeArrowheads="1"/>
          </p:cNvSpPr>
          <p:nvPr/>
        </p:nvSpPr>
        <p:spPr bwMode="auto">
          <a:xfrm>
            <a:off x="684213" y="1052513"/>
            <a:ext cx="7500937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endParaRPr lang="en-US" altLang="zh-CN" sz="1600" i="1" dirty="0">
              <a:solidFill>
                <a:srgbClr val="A3A3E0"/>
              </a:solidFill>
              <a:latin typeface="方正隶变简体"/>
              <a:ea typeface="方正隶变简体"/>
              <a:cs typeface="方正隶变简体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0034" y="1071547"/>
            <a:ext cx="842968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宋体" pitchFamily="2" charset="-122"/>
                <a:ea typeface="宋体"/>
              </a:rPr>
              <a:t>RVV</a:t>
            </a:r>
            <a:r>
              <a:rPr lang="zh-CN" altLang="en-US" sz="2000" b="1" kern="0" dirty="0" smtClean="0">
                <a:solidFill>
                  <a:srgbClr val="000000"/>
                </a:solidFill>
                <a:latin typeface="宋体" pitchFamily="2" charset="-122"/>
                <a:ea typeface="宋体"/>
              </a:rPr>
              <a:t>型普通聚氯乙烯护套软线</a:t>
            </a:r>
            <a:endParaRPr lang="en-US" altLang="zh-CN" sz="2000" b="1" kern="0" dirty="0" smtClean="0">
              <a:solidFill>
                <a:srgbClr val="000000"/>
              </a:solidFill>
              <a:latin typeface="宋体" pitchFamily="2" charset="-122"/>
              <a:ea typeface="宋体"/>
            </a:endParaRPr>
          </a:p>
          <a:p>
            <a:pPr lvl="0" eaLnBrk="0" hangingPunct="0">
              <a:spcBef>
                <a:spcPct val="20000"/>
              </a:spcBef>
            </a:pPr>
            <a:r>
              <a:rPr lang="en-US" altLang="zh-CN" sz="20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RVS</a:t>
            </a:r>
            <a:r>
              <a:rPr lang="zh-CN" altLang="en-US" sz="20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型</a:t>
            </a:r>
            <a:r>
              <a:rPr lang="en-US" altLang="zh-CN" sz="20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300V/300V</a:t>
            </a:r>
            <a:r>
              <a:rPr lang="zh-CN" altLang="en-US" sz="20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铜芯聚氯乙烯绝缘绞型连接用软电线</a:t>
            </a:r>
            <a:endParaRPr lang="en-US" altLang="zh-CN" sz="2000" b="1" kern="0" dirty="0">
              <a:solidFill>
                <a:srgbClr val="000000"/>
              </a:solidFill>
              <a:latin typeface="宋体" pitchFamily="2" charset="-122"/>
              <a:ea typeface="宋体"/>
            </a:endParaRPr>
          </a:p>
          <a:p>
            <a:pPr lvl="0" eaLnBrk="0" hangingPunct="0">
              <a:spcBef>
                <a:spcPct val="20000"/>
              </a:spcBef>
            </a:pPr>
            <a:r>
              <a:rPr lang="en-US" altLang="zh-CN" sz="20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RVVS</a:t>
            </a:r>
            <a:r>
              <a:rPr lang="zh-CN" altLang="en-US" sz="20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型铜芯聚氯乙烯绝缘聚氯乙烯护套绞型软电缆</a:t>
            </a:r>
            <a:endParaRPr lang="en-US" altLang="zh-CN" sz="2000" b="1" kern="0" dirty="0">
              <a:solidFill>
                <a:srgbClr val="000000"/>
              </a:solidFill>
              <a:latin typeface="宋体" pitchFamily="2" charset="-122"/>
              <a:ea typeface="宋体"/>
            </a:endParaRPr>
          </a:p>
          <a:p>
            <a:pPr lvl="0" eaLnBrk="0" hangingPunct="0">
              <a:spcBef>
                <a:spcPct val="20000"/>
              </a:spcBef>
            </a:pPr>
            <a:r>
              <a:rPr lang="en-US" altLang="zh-CN" sz="20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RVVSP</a:t>
            </a:r>
            <a:r>
              <a:rPr lang="zh-CN" altLang="en-US" sz="2000" b="1" kern="0" dirty="0">
                <a:solidFill>
                  <a:srgbClr val="000000"/>
                </a:solidFill>
                <a:latin typeface="宋体" pitchFamily="2" charset="-122"/>
                <a:ea typeface="宋体"/>
              </a:rPr>
              <a:t>型铜芯聚氯乙烯绝缘屏蔽聚氯乙烯护套绞型软电缆</a:t>
            </a:r>
            <a:endParaRPr lang="en-US" altLang="zh-CN" sz="2000" b="1" kern="0" dirty="0">
              <a:solidFill>
                <a:srgbClr val="000000"/>
              </a:solidFill>
              <a:latin typeface="宋体" pitchFamily="2" charset="-122"/>
              <a:ea typeface="宋体"/>
            </a:endParaRPr>
          </a:p>
          <a:p>
            <a:pPr>
              <a:buNone/>
            </a:pPr>
            <a:r>
              <a:rPr lang="zh-CN" altLang="en-US" dirty="0">
                <a:latin typeface="宋体" pitchFamily="2" charset="-122"/>
              </a:rPr>
              <a:t> </a:t>
            </a:r>
            <a:endParaRPr lang="en-US" altLang="zh-CN" dirty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latin typeface="宋体" pitchFamily="2" charset="-122"/>
              </a:rPr>
              <a:t> </a:t>
            </a:r>
            <a:r>
              <a:rPr lang="zh-CN" altLang="en-US" dirty="0">
                <a:latin typeface="宋体" pitchFamily="2" charset="-122"/>
              </a:rPr>
              <a:t>执行标准：</a:t>
            </a:r>
            <a:r>
              <a:rPr lang="en-US" altLang="zh-CN" dirty="0">
                <a:latin typeface="宋体" pitchFamily="2" charset="-122"/>
              </a:rPr>
              <a:t>JB8734-1998 </a:t>
            </a: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dirty="0">
                <a:latin typeface="宋体" pitchFamily="2" charset="-122"/>
              </a:rPr>
              <a:t>           JB8734.3-1998</a:t>
            </a: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dirty="0">
                <a:latin typeface="宋体" pitchFamily="2" charset="-122"/>
              </a:rPr>
              <a:t>           JB8734-1998  </a:t>
            </a:r>
            <a:endParaRPr lang="zh-CN" altLang="en-US" dirty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9999"/>
                </a:solidFill>
                <a:latin typeface="宋体" pitchFamily="2" charset="-122"/>
              </a:rPr>
              <a:t>          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</a:rPr>
              <a:t> 技术性能：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</a:rPr>
              <a:t>         </a:t>
            </a:r>
            <a:r>
              <a:rPr lang="zh-CN" altLang="en-US" dirty="0" smtClean="0">
                <a:solidFill>
                  <a:srgbClr val="000000"/>
                </a:solidFill>
              </a:rPr>
              <a:t>额定电压</a:t>
            </a:r>
            <a:r>
              <a:rPr lang="zh-CN" altLang="en-US" dirty="0" smtClean="0">
                <a:solidFill>
                  <a:srgbClr val="000000"/>
                </a:solidFill>
              </a:rPr>
              <a:t>：</a:t>
            </a:r>
            <a:r>
              <a:rPr lang="en-US" altLang="zh-CN" dirty="0">
                <a:solidFill>
                  <a:srgbClr val="000000"/>
                </a:solidFill>
              </a:rPr>
              <a:t>AC300/300V                       </a:t>
            </a:r>
            <a:r>
              <a:rPr lang="en-US" altLang="zh-CN" dirty="0" smtClean="0">
                <a:solidFill>
                  <a:srgbClr val="000000"/>
                </a:solidFill>
              </a:rPr>
              <a:t>    </a:t>
            </a:r>
            <a:r>
              <a:rPr lang="en-US" altLang="zh-CN" dirty="0">
                <a:solidFill>
                  <a:srgbClr val="000000"/>
                </a:solidFill>
              </a:rPr>
              <a:t>AC 300/500V    DC 500V</a:t>
            </a: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>
                <a:solidFill>
                  <a:srgbClr val="000000"/>
                </a:solidFill>
              </a:rPr>
              <a:t>         试验电压：</a:t>
            </a:r>
            <a:r>
              <a:rPr lang="en-US" altLang="zh-CN" dirty="0">
                <a:solidFill>
                  <a:srgbClr val="000000"/>
                </a:solidFill>
              </a:rPr>
              <a:t>AC </a:t>
            </a:r>
            <a:r>
              <a:rPr lang="en-US" altLang="zh-CN" dirty="0" smtClean="0">
                <a:solidFill>
                  <a:srgbClr val="000000"/>
                </a:solidFill>
              </a:rPr>
              <a:t>50Hz-2000V </a:t>
            </a:r>
            <a:r>
              <a:rPr lang="en-US" altLang="zh-CN" dirty="0">
                <a:solidFill>
                  <a:srgbClr val="000000"/>
                </a:solidFill>
              </a:rPr>
              <a:t>AC 50Hz-1500V  AC 50Hz-2000V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>
                <a:solidFill>
                  <a:srgbClr val="000000"/>
                </a:solidFill>
              </a:rPr>
              <a:t>AC 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dirty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        </a:t>
            </a:r>
            <a:r>
              <a:rPr lang="zh-CN" altLang="en-US" dirty="0" smtClean="0">
                <a:solidFill>
                  <a:srgbClr val="000000"/>
                </a:solidFill>
              </a:rPr>
              <a:t>绝缘电阻</a:t>
            </a:r>
            <a:r>
              <a:rPr lang="zh-CN" altLang="en-US" dirty="0">
                <a:solidFill>
                  <a:srgbClr val="000000"/>
                </a:solidFill>
                <a:sym typeface="Wingdings" pitchFamily="2" charset="2"/>
              </a:rPr>
              <a:t>：（</a:t>
            </a:r>
            <a:r>
              <a:rPr lang="en-US" altLang="zh-CN" dirty="0">
                <a:solidFill>
                  <a:srgbClr val="000000"/>
                </a:solidFill>
                <a:sym typeface="Wingdings" pitchFamily="2" charset="2"/>
              </a:rPr>
              <a:t>20</a:t>
            </a:r>
            <a:r>
              <a:rPr lang="zh-CN" altLang="en-US" dirty="0">
                <a:solidFill>
                  <a:srgbClr val="000000"/>
                </a:solidFill>
                <a:sym typeface="Wingdings" pitchFamily="2" charset="2"/>
              </a:rPr>
              <a:t>度）不小于</a:t>
            </a:r>
            <a:r>
              <a:rPr lang="en-US" altLang="zh-CN" dirty="0">
                <a:solidFill>
                  <a:srgbClr val="000000"/>
                </a:solidFill>
                <a:sym typeface="Wingdings" pitchFamily="2" charset="2"/>
              </a:rPr>
              <a:t>2M</a:t>
            </a:r>
            <a:r>
              <a:rPr lang="zh-CN" altLang="en-US" dirty="0">
                <a:solidFill>
                  <a:srgbClr val="000000"/>
                </a:solidFill>
                <a:sym typeface="Wingdings" pitchFamily="2" charset="2"/>
              </a:rPr>
              <a:t>欧</a:t>
            </a:r>
            <a:r>
              <a:rPr lang="en-US" altLang="zh-CN" dirty="0">
                <a:solidFill>
                  <a:srgbClr val="000000"/>
                </a:solidFill>
                <a:sym typeface="Wingdings" pitchFamily="2" charset="2"/>
              </a:rPr>
              <a:t>/Km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endParaRPr lang="zh-CN" altLang="en-US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320" y="2601119"/>
            <a:ext cx="2914024" cy="2148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027"/>
          <p:cNvSpPr>
            <a:spLocks noChangeArrowheads="1"/>
          </p:cNvSpPr>
          <p:nvPr/>
        </p:nvSpPr>
        <p:spPr bwMode="auto">
          <a:xfrm>
            <a:off x="571500" y="1052513"/>
            <a:ext cx="750093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endParaRPr lang="en-US" altLang="zh-CN" sz="1600" dirty="0">
              <a:latin typeface="宋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00034" y="1071547"/>
            <a:ext cx="84296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宋体" pitchFamily="2" charset="-122"/>
              </a:rPr>
              <a:t>60227 IEC 02</a:t>
            </a:r>
            <a:r>
              <a:rPr lang="zh-CN" altLang="en-US" b="1" dirty="0" smtClean="0">
                <a:latin typeface="宋体" pitchFamily="2" charset="-122"/>
              </a:rPr>
              <a:t>（</a:t>
            </a:r>
            <a:r>
              <a:rPr lang="en-US" altLang="zh-CN" b="1" dirty="0" smtClean="0">
                <a:latin typeface="宋体" pitchFamily="2" charset="-122"/>
              </a:rPr>
              <a:t>RV</a:t>
            </a:r>
            <a:r>
              <a:rPr lang="zh-CN" altLang="en-US" b="1" dirty="0" smtClean="0">
                <a:latin typeface="宋体" pitchFamily="2" charset="-122"/>
              </a:rPr>
              <a:t>）型一般用途单芯软导体无护套电缆</a:t>
            </a:r>
            <a:endParaRPr lang="en-US" altLang="zh-CN" b="1" dirty="0" smtClean="0">
              <a:latin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latin typeface="宋体" pitchFamily="2" charset="-122"/>
              </a:rPr>
              <a:t>60227 IEC 06</a:t>
            </a:r>
            <a:r>
              <a:rPr lang="zh-CN" altLang="en-US" b="1" dirty="0">
                <a:latin typeface="宋体" pitchFamily="2" charset="-122"/>
              </a:rPr>
              <a:t>（</a:t>
            </a:r>
            <a:r>
              <a:rPr lang="en-US" altLang="zh-CN" b="1" dirty="0">
                <a:latin typeface="宋体" pitchFamily="2" charset="-122"/>
              </a:rPr>
              <a:t>RV</a:t>
            </a:r>
            <a:r>
              <a:rPr lang="zh-CN" altLang="en-US" b="1" dirty="0">
                <a:latin typeface="宋体" pitchFamily="2" charset="-122"/>
              </a:rPr>
              <a:t>）型内部布线用导体温度为</a:t>
            </a:r>
            <a:r>
              <a:rPr lang="en-US" altLang="zh-CN" b="1" dirty="0">
                <a:latin typeface="宋体" pitchFamily="2" charset="-122"/>
              </a:rPr>
              <a:t>70</a:t>
            </a:r>
            <a:r>
              <a:rPr lang="zh-CN" altLang="en-US" b="1" dirty="0">
                <a:latin typeface="宋体" pitchFamily="2" charset="-122"/>
              </a:rPr>
              <a:t>度的单芯软导体无护套电缆</a:t>
            </a:r>
            <a:endParaRPr lang="en-US" altLang="zh-CN" b="1" dirty="0">
              <a:latin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latin typeface="宋体" pitchFamily="2" charset="-122"/>
              </a:rPr>
              <a:t>60227 IEC 08</a:t>
            </a:r>
            <a:r>
              <a:rPr lang="zh-CN" altLang="en-US" b="1" dirty="0">
                <a:latin typeface="宋体" pitchFamily="2" charset="-122"/>
              </a:rPr>
              <a:t>（</a:t>
            </a:r>
            <a:r>
              <a:rPr lang="en-US" altLang="zh-CN" b="1" dirty="0">
                <a:latin typeface="宋体" pitchFamily="2" charset="-122"/>
              </a:rPr>
              <a:t>RV-90</a:t>
            </a:r>
            <a:r>
              <a:rPr lang="zh-CN" altLang="en-US" b="1" dirty="0">
                <a:latin typeface="宋体" pitchFamily="2" charset="-122"/>
              </a:rPr>
              <a:t>）型内部布线用导体温度为</a:t>
            </a:r>
            <a:r>
              <a:rPr lang="en-US" altLang="zh-CN" b="1" dirty="0">
                <a:latin typeface="宋体" pitchFamily="2" charset="-122"/>
              </a:rPr>
              <a:t>90</a:t>
            </a:r>
            <a:r>
              <a:rPr lang="zh-CN" altLang="en-US" b="1" dirty="0">
                <a:latin typeface="宋体" pitchFamily="2" charset="-122"/>
              </a:rPr>
              <a:t>度的单芯软导体无护套电缆</a:t>
            </a:r>
          </a:p>
          <a:p>
            <a:pPr>
              <a:lnSpc>
                <a:spcPct val="150000"/>
              </a:lnSpc>
              <a:buNone/>
            </a:pPr>
            <a:r>
              <a:rPr lang="zh-CN" altLang="en-US" b="1" dirty="0">
                <a:latin typeface="宋体" pitchFamily="2" charset="-122"/>
              </a:rPr>
              <a:t> </a:t>
            </a:r>
            <a:endParaRPr lang="en-US" altLang="zh-CN" b="1" dirty="0"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9999"/>
                </a:solidFill>
                <a:latin typeface="宋体" pitchFamily="2" charset="-122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</a:rPr>
              <a:t>技术性能</a:t>
            </a:r>
            <a:r>
              <a:rPr lang="zh-CN" altLang="en-US" dirty="0" smtClean="0">
                <a:solidFill>
                  <a:srgbClr val="000000"/>
                </a:solidFill>
                <a:latin typeface="宋体" pitchFamily="2" charset="-122"/>
              </a:rPr>
              <a:t>：</a:t>
            </a: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 smtClean="0">
                <a:solidFill>
                  <a:srgbClr val="000000"/>
                </a:solidFill>
              </a:rPr>
              <a:t>         额定电压：</a:t>
            </a:r>
            <a:r>
              <a:rPr lang="en-US" altLang="zh-CN" dirty="0">
                <a:solidFill>
                  <a:srgbClr val="000000"/>
                </a:solidFill>
              </a:rPr>
              <a:t>AC450V / 750V    AC 300/500V          AC 300/500V </a:t>
            </a: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zh-CN" altLang="en-US" dirty="0">
                <a:solidFill>
                  <a:srgbClr val="000000"/>
                </a:solidFill>
              </a:rPr>
              <a:t>         试验电压：浸水</a:t>
            </a:r>
            <a:r>
              <a:rPr lang="en-US" altLang="zh-CN" dirty="0">
                <a:solidFill>
                  <a:srgbClr val="000000"/>
                </a:solidFill>
              </a:rPr>
              <a:t>AC 50Hz-2500V   AC 50Hz-2000V       AC 50Hz-2000V</a:t>
            </a: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r>
              <a:rPr lang="en-US" altLang="zh-CN" dirty="0">
                <a:solidFill>
                  <a:srgbClr val="000000"/>
                </a:solidFill>
              </a:rPr>
              <a:t>      </a:t>
            </a:r>
            <a:r>
              <a:rPr lang="zh-CN" altLang="en-US" dirty="0">
                <a:solidFill>
                  <a:srgbClr val="000000"/>
                </a:solidFill>
              </a:rPr>
              <a:t>导体温度：  </a:t>
            </a:r>
            <a:r>
              <a:rPr lang="en-US" altLang="zh-CN" dirty="0">
                <a:solidFill>
                  <a:srgbClr val="000000"/>
                </a:solidFill>
              </a:rPr>
              <a:t>70</a:t>
            </a:r>
            <a:r>
              <a:rPr lang="zh-CN" altLang="en-US" dirty="0">
                <a:solidFill>
                  <a:srgbClr val="000000"/>
                </a:solidFill>
              </a:rPr>
              <a:t>度     </a:t>
            </a:r>
            <a:r>
              <a:rPr lang="en-US" altLang="zh-CN" dirty="0">
                <a:solidFill>
                  <a:srgbClr val="000000"/>
                </a:solidFill>
              </a:rPr>
              <a:t>90</a:t>
            </a:r>
            <a:r>
              <a:rPr lang="zh-CN" altLang="en-US" dirty="0">
                <a:solidFill>
                  <a:srgbClr val="000000"/>
                </a:solidFill>
              </a:rPr>
              <a:t>度</a:t>
            </a:r>
            <a:endParaRPr lang="en-US" altLang="zh-CN" dirty="0">
              <a:solidFill>
                <a:srgbClr val="000000"/>
              </a:solidFill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en-US" altLang="zh-CN" dirty="0" smtClean="0">
              <a:solidFill>
                <a:srgbClr val="000000"/>
              </a:solidFill>
              <a:latin typeface="宋体" pitchFamily="2" charset="-122"/>
            </a:endParaRPr>
          </a:p>
          <a:p>
            <a:pPr lvl="0" eaLnBrk="1" hangingPunct="1">
              <a:buClr>
                <a:srgbClr val="333399"/>
              </a:buCl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员工手册培训">
  <a:themeElements>
    <a:clrScheme name="员工手册培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员工手册培训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员工手册培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员工手册培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员工手册培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6090</TotalTime>
  <Words>1523</Words>
  <Application>Microsoft Office PowerPoint</Application>
  <PresentationFormat>全屏显示(4:3)</PresentationFormat>
  <Paragraphs>219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员工手册培训</vt:lpstr>
      <vt:lpstr>PowerPoint 演示文稿</vt:lpstr>
      <vt:lpstr>PowerPoint 演示文稿</vt:lpstr>
      <vt:lpstr>内容提纲</vt:lpstr>
      <vt:lpstr>A系列聚氯乙烯绝缘安装用电线电缆</vt:lpstr>
      <vt:lpstr>R系列聚氯乙烯绝缘安装用电线电缆</vt:lpstr>
      <vt:lpstr>PowerPoint 演示文稿</vt:lpstr>
      <vt:lpstr>PowerPoint 演示文稿</vt:lpstr>
      <vt:lpstr>PowerPoint 演示文稿</vt:lpstr>
      <vt:lpstr>PowerPoint 演示文稿</vt:lpstr>
      <vt:lpstr>B系列聚氯乙烯绝缘电线电缆</vt:lpstr>
      <vt:lpstr>PowerPoint 演示文稿</vt:lpstr>
      <vt:lpstr>PowerPoint 演示文稿</vt:lpstr>
      <vt:lpstr>K系列聚氯乙烯绝缘聚氯乙烯护套软结构控制电缆</vt:lpstr>
      <vt:lpstr>PowerPoint 演示文稿</vt:lpstr>
      <vt:lpstr>PowerPoint 演示文稿</vt:lpstr>
      <vt:lpstr>PowerPoint 演示文稿</vt:lpstr>
      <vt:lpstr>S系列SYV型实芯聚氯乙烯绝缘聚氯乙烯护套同轴射频电缆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vincent</cp:lastModifiedBy>
  <cp:revision>396</cp:revision>
  <dcterms:created xsi:type="dcterms:W3CDTF">2009-02-18T02:21:50Z</dcterms:created>
  <dcterms:modified xsi:type="dcterms:W3CDTF">2016-06-29T09:35:34Z</dcterms:modified>
</cp:coreProperties>
</file>