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85" r:id="rId2"/>
    <p:sldId id="258" r:id="rId3"/>
    <p:sldId id="259" r:id="rId4"/>
    <p:sldId id="260" r:id="rId5"/>
    <p:sldId id="268" r:id="rId6"/>
    <p:sldId id="269" r:id="rId7"/>
    <p:sldId id="271" r:id="rId8"/>
    <p:sldId id="272" r:id="rId9"/>
    <p:sldId id="273" r:id="rId10"/>
    <p:sldId id="279" r:id="rId11"/>
    <p:sldId id="276" r:id="rId12"/>
    <p:sldId id="277" r:id="rId13"/>
    <p:sldId id="278" r:id="rId14"/>
    <p:sldId id="280" r:id="rId15"/>
    <p:sldId id="282" r:id="rId16"/>
    <p:sldId id="283" r:id="rId1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4682" autoAdjust="0"/>
  </p:normalViewPr>
  <p:slideViewPr>
    <p:cSldViewPr>
      <p:cViewPr>
        <p:scale>
          <a:sx n="87" d="100"/>
          <a:sy n="87" d="100"/>
        </p:scale>
        <p:origin x="-2292" y="-53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E3FB2E-0DFF-4EF8-B9B2-691A78BA36B9}" type="datetimeFigureOut">
              <a:rPr lang="zh-CN" altLang="en-US" smtClean="0"/>
              <a:t>2016/7/28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D20DE1-9EC2-4A5C-94B1-D97096ED04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84806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143125" y="685800"/>
            <a:ext cx="2571750" cy="3429000"/>
          </a:xfrm>
          <a:prstGeom prst="rect">
            <a:avLst/>
          </a:prstGeo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2278C807-195A-4295-80BB-21B91C944342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2016/7/28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2016/7/28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2016/7/28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04364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2016/7/28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2016/7/28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2016/7/28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2016/7/28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2016/7/28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2016/7/28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2016/7/28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2016/7/28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2016/7/28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zgdiandu.com.cn/zhuanti/duxin/" TargetMode="External"/><Relationship Id="rId2" Type="http://schemas.openxmlformats.org/officeDocument/2006/relationships/hyperlink" Target="http://www.zgdiandu.com.cn/zhuanti/duxin/reduxin.html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product.pconline.com.cn/sanre/c999/" TargetMode="External"/><Relationship Id="rId2" Type="http://schemas.openxmlformats.org/officeDocument/2006/relationships/hyperlink" Target="http://product.pconline.com.cn/sanre/c1008/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封2-简介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552" y="692696"/>
            <a:ext cx="8028384" cy="5437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229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/>
          </a:bodyPr>
          <a:lstStyle/>
          <a:p>
            <a:r>
              <a:rPr lang="en-US" sz="1500" b="1" dirty="0" smtClean="0"/>
              <a:t>1.6.1</a:t>
            </a:r>
            <a:r>
              <a:rPr lang="zh-CN" altLang="en-US" sz="1500" b="1" dirty="0" smtClean="0"/>
              <a:t>材料及工艺</a:t>
            </a:r>
            <a:endParaRPr lang="zh-CN" altLang="en-US" sz="15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3960441"/>
          </a:xfrm>
        </p:spPr>
        <p:txBody>
          <a:bodyPr/>
          <a:lstStyle/>
          <a:p>
            <a:r>
              <a:rPr lang="zh-CN" altLang="en-US" sz="1500" dirty="0" smtClean="0"/>
              <a:t>材料： 采用高强度及</a:t>
            </a:r>
            <a:r>
              <a:rPr lang="en-US" sz="1500" dirty="0" smtClean="0"/>
              <a:t>Q235-A.F</a:t>
            </a:r>
            <a:r>
              <a:rPr lang="zh-CN" altLang="en-US" sz="1500" dirty="0" smtClean="0"/>
              <a:t>优质冷轧钢板制作及高硬强度的钢化玻璃。</a:t>
            </a:r>
          </a:p>
          <a:p>
            <a:r>
              <a:rPr lang="zh-CN" altLang="en-US" sz="1500" dirty="0" smtClean="0"/>
              <a:t>表面处理：</a:t>
            </a:r>
            <a:r>
              <a:rPr lang="en-US" sz="1500" dirty="0" smtClean="0"/>
              <a:t> 1.</a:t>
            </a:r>
            <a:r>
              <a:rPr lang="zh-CN" altLang="en-US" sz="1500" dirty="0" smtClean="0"/>
              <a:t>采用全自动喷涂生产线，脱脂→酸洗→磷化→静电喷涂。</a:t>
            </a:r>
          </a:p>
          <a:p>
            <a:r>
              <a:rPr lang="en-US" sz="1500" dirty="0" smtClean="0"/>
              <a:t>2. </a:t>
            </a:r>
            <a:r>
              <a:rPr lang="en-US" sz="1500" dirty="0" err="1" smtClean="0">
                <a:hlinkClick r:id="rId2"/>
              </a:rPr>
              <a:t>热镀锌</a:t>
            </a:r>
            <a:r>
              <a:rPr lang="zh-CN" altLang="en-US" sz="1500" dirty="0" smtClean="0"/>
              <a:t>生产工艺流程如下：脱脂一水洗一酸洗一水洗一挤干一涂水溶剂一烘干一</a:t>
            </a:r>
            <a:r>
              <a:rPr lang="en-US" sz="1500" dirty="0" err="1" smtClean="0">
                <a:hlinkClick r:id="rId3"/>
              </a:rPr>
              <a:t>镀锌</a:t>
            </a:r>
            <a:r>
              <a:rPr lang="zh-CN" altLang="en-US" sz="1500" dirty="0" smtClean="0"/>
              <a:t>一冷却一涂油。</a:t>
            </a:r>
          </a:p>
          <a:p>
            <a:r>
              <a:rPr lang="en-US" dirty="0" smtClean="0"/>
              <a:t> </a:t>
            </a:r>
            <a:endParaRPr lang="zh-CN" altLang="en-US" dirty="0" smtClean="0"/>
          </a:p>
          <a:p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522469" y="2905108"/>
          <a:ext cx="6099063" cy="1047784"/>
        </p:xfrm>
        <a:graphic>
          <a:graphicData uri="http://schemas.openxmlformats.org/drawingml/2006/table">
            <a:tbl>
              <a:tblPr/>
              <a:tblGrid>
                <a:gridCol w="1160588"/>
                <a:gridCol w="731443"/>
                <a:gridCol w="154284"/>
                <a:gridCol w="1236460"/>
                <a:gridCol w="756932"/>
                <a:gridCol w="154284"/>
                <a:gridCol w="1149326"/>
                <a:gridCol w="755746"/>
              </a:tblGrid>
              <a:tr h="261946">
                <a:tc gridSpan="8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机柜颜色定义：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4442" marR="644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61946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涂层颜色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4442" marR="644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　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4442" marR="644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涂层颜色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4442" marR="644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　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4442" marR="644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涂层颜色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4442" marR="644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619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RAL9004(</a:t>
                      </a:r>
                      <a:r>
                        <a:rPr lang="zh-CN" sz="10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黑色</a:t>
                      </a:r>
                      <a:r>
                        <a:rPr lang="en-US" sz="10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)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4442" marR="644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　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4442" marR="644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3333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RAL7032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4442" marR="644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　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4442" marR="644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CB8A5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RAL2000(</a:t>
                      </a:r>
                      <a:r>
                        <a:rPr lang="zh-CN" sz="10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黄色）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4442" marR="644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　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4442" marR="644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8E03"/>
                    </a:solidFill>
                  </a:tcPr>
                </a:tc>
              </a:tr>
              <a:tr h="2619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RAL7035(</a:t>
                      </a:r>
                      <a:r>
                        <a:rPr lang="zh-CN" sz="10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浅灰色</a:t>
                      </a:r>
                      <a:r>
                        <a:rPr lang="en-US" sz="10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)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4442" marR="644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　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4442" marR="644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RAL7039(</a:t>
                      </a:r>
                      <a:r>
                        <a:rPr lang="zh-CN" sz="10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深灰色</a:t>
                      </a:r>
                      <a:r>
                        <a:rPr lang="en-US" sz="10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)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4442" marR="644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　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4442" marR="644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6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　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4442" marR="644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kern="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　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4442" marR="644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19256" cy="432048"/>
          </a:xfrm>
        </p:spPr>
        <p:txBody>
          <a:bodyPr>
            <a:normAutofit/>
          </a:bodyPr>
          <a:lstStyle/>
          <a:p>
            <a:r>
              <a:rPr lang="en-US" sz="1600" b="1" dirty="0" smtClean="0"/>
              <a:t>1.6.2 </a:t>
            </a:r>
            <a:r>
              <a:rPr lang="zh-CN" altLang="en-US" sz="1600" b="1" dirty="0" smtClean="0"/>
              <a:t>外形尺寸及重量</a:t>
            </a:r>
            <a:endParaRPr lang="zh-CN" altLang="en-US" sz="1500" b="1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043609" y="1196752"/>
          <a:ext cx="7344814" cy="4752531"/>
        </p:xfrm>
        <a:graphic>
          <a:graphicData uri="http://schemas.openxmlformats.org/drawingml/2006/table">
            <a:tbl>
              <a:tblPr/>
              <a:tblGrid>
                <a:gridCol w="306399"/>
                <a:gridCol w="125648"/>
                <a:gridCol w="679743"/>
                <a:gridCol w="1003821"/>
                <a:gridCol w="676995"/>
                <a:gridCol w="676995"/>
                <a:gridCol w="676995"/>
                <a:gridCol w="676995"/>
                <a:gridCol w="2521223"/>
              </a:tblGrid>
              <a:tr h="22631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1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序号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CC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1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型号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宽</a:t>
                      </a:r>
                      <a:r>
                        <a:rPr lang="en-US" altLang="zh-CN" sz="8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/</a:t>
                      </a:r>
                      <a:r>
                        <a:rPr lang="zh-CN" altLang="en-US" sz="8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深</a:t>
                      </a:r>
                      <a:r>
                        <a:rPr lang="en-US" altLang="zh-CN" sz="8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/</a:t>
                      </a:r>
                      <a:r>
                        <a:rPr lang="zh-CN" altLang="en-US" sz="8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高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8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容量（</a:t>
                      </a:r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U）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总高度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产品重量</a:t>
                      </a:r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Kg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承重</a:t>
                      </a:r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Kg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基本配置：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CC"/>
                    </a:solidFill>
                  </a:tcPr>
                </a:tc>
              </a:tr>
              <a:tr h="226311">
                <a:tc gridSpan="4">
                  <a:txBody>
                    <a:bodyPr/>
                    <a:lstStyle/>
                    <a:p>
                      <a:pPr algn="l" fontAlgn="ctr"/>
                      <a:r>
                        <a:rPr lang="zh-CN" altLang="en-US" sz="8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拆装式</a:t>
                      </a:r>
                      <a:r>
                        <a:rPr lang="en-US" altLang="zh-CN" sz="8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RFA</a:t>
                      </a:r>
                      <a:r>
                        <a:rPr lang="zh-CN" altLang="en-US" sz="8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系列网络机柜（</a:t>
                      </a:r>
                      <a:r>
                        <a:rPr lang="en-US" altLang="zh-CN" sz="8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600</a:t>
                      </a:r>
                      <a:r>
                        <a:rPr lang="zh-CN" altLang="en-US" sz="8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系列）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800" b="1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8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8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8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</a:tr>
              <a:tr h="226311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RFA6622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600*600*1200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22U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1158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 rowSpan="10">
                  <a:txBody>
                    <a:bodyPr/>
                    <a:lstStyle/>
                    <a:p>
                      <a:pPr algn="l" fontAlgn="ctr"/>
                      <a:r>
                        <a:rPr lang="en-US" altLang="zh-CN" sz="7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1.</a:t>
                      </a: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19"EIA</a:t>
                      </a:r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标准机架 壹套</a:t>
                      </a:r>
                      <a:b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</a:b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2.</a:t>
                      </a:r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通风顶盖  </a:t>
                      </a: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1</a:t>
                      </a:r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个</a:t>
                      </a:r>
                      <a:b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</a:b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3.</a:t>
                      </a:r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置顶式散热排气风扇 </a:t>
                      </a: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2</a:t>
                      </a:r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把</a:t>
                      </a:r>
                      <a:r>
                        <a:rPr lang="zh-CN" altLang="en-US" sz="900" b="0" i="0" u="none" strike="noStrike" dirty="0">
                          <a:solidFill>
                            <a:srgbClr val="FF0000"/>
                          </a:solidFill>
                          <a:latin typeface="宋体"/>
                        </a:rPr>
                        <a:t>（</a:t>
                      </a:r>
                      <a:r>
                        <a:rPr lang="en-US" altLang="zh-CN" sz="900" b="0" i="0" u="none" strike="noStrike" dirty="0">
                          <a:solidFill>
                            <a:srgbClr val="FF0000"/>
                          </a:solidFill>
                          <a:latin typeface="宋体"/>
                        </a:rPr>
                        <a:t>800</a:t>
                      </a:r>
                      <a:r>
                        <a:rPr lang="zh-CN" altLang="en-US" sz="900" b="0" i="0" u="none" strike="noStrike" dirty="0">
                          <a:solidFill>
                            <a:srgbClr val="FF0000"/>
                          </a:solidFill>
                          <a:latin typeface="宋体"/>
                        </a:rPr>
                        <a:t>深配</a:t>
                      </a:r>
                      <a:r>
                        <a:rPr lang="en-US" altLang="zh-CN" sz="900" b="0" i="0" u="none" strike="noStrike" dirty="0">
                          <a:solidFill>
                            <a:srgbClr val="FF0000"/>
                          </a:solidFill>
                          <a:latin typeface="宋体"/>
                        </a:rPr>
                        <a:t>4</a:t>
                      </a:r>
                      <a:r>
                        <a:rPr lang="zh-CN" altLang="en-US" sz="900" b="0" i="0" u="none" strike="noStrike" dirty="0">
                          <a:solidFill>
                            <a:srgbClr val="FF0000"/>
                          </a:solidFill>
                          <a:latin typeface="宋体"/>
                        </a:rPr>
                        <a:t>把风扇）</a:t>
                      </a:r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/>
                      </a:r>
                      <a:b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</a:b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4.</a:t>
                      </a:r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带锁带透风栅钢质装拆式侧门  </a:t>
                      </a: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1</a:t>
                      </a:r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对</a:t>
                      </a:r>
                      <a:b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</a:b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5.</a:t>
                      </a:r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带锁框式钢化玻璃前门  </a:t>
                      </a: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1</a:t>
                      </a:r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个</a:t>
                      </a:r>
                      <a:b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</a:b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6.</a:t>
                      </a:r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带锁带透风栅钢质后门  </a:t>
                      </a: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1</a:t>
                      </a:r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个</a:t>
                      </a:r>
                      <a:b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</a:b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7.</a:t>
                      </a:r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五输出万能电源插座  </a:t>
                      </a: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1</a:t>
                      </a:r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个</a:t>
                      </a:r>
                      <a:b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</a:b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8.</a:t>
                      </a:r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重型综合底座带四个固定承重脚  </a:t>
                      </a: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4</a:t>
                      </a:r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个</a:t>
                      </a:r>
                      <a:b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</a:b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9.</a:t>
                      </a:r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底座活动机架轮  </a:t>
                      </a: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4</a:t>
                      </a:r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个</a:t>
                      </a:r>
                      <a:b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</a:b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10.M6</a:t>
                      </a:r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钢螺栓  </a:t>
                      </a: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50</a:t>
                      </a:r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套</a:t>
                      </a:r>
                      <a:b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</a:b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11.</a:t>
                      </a:r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固定层板  </a:t>
                      </a: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2</a:t>
                      </a:r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块</a:t>
                      </a:r>
                      <a:r>
                        <a:rPr lang="zh-CN" altLang="en-US" sz="900" b="0" i="0" u="none" strike="noStrike" dirty="0">
                          <a:solidFill>
                            <a:srgbClr val="FF0000"/>
                          </a:solidFill>
                          <a:latin typeface="宋体"/>
                        </a:rPr>
                        <a:t>（</a:t>
                      </a:r>
                      <a:r>
                        <a:rPr lang="en-US" altLang="zh-CN" sz="900" b="0" i="0" u="none" strike="noStrike" dirty="0">
                          <a:solidFill>
                            <a:srgbClr val="FF0000"/>
                          </a:solidFill>
                          <a:latin typeface="宋体"/>
                        </a:rPr>
                        <a:t>22U</a:t>
                      </a:r>
                      <a:r>
                        <a:rPr lang="zh-CN" altLang="en-US" sz="900" b="0" i="0" u="none" strike="noStrike" dirty="0">
                          <a:solidFill>
                            <a:srgbClr val="FF0000"/>
                          </a:solidFill>
                          <a:latin typeface="宋体"/>
                        </a:rPr>
                        <a:t>、</a:t>
                      </a:r>
                      <a:r>
                        <a:rPr lang="en-US" altLang="zh-CN" sz="900" b="0" i="0" u="none" strike="noStrike" dirty="0">
                          <a:solidFill>
                            <a:srgbClr val="FF0000"/>
                          </a:solidFill>
                          <a:latin typeface="宋体"/>
                        </a:rPr>
                        <a:t>27U</a:t>
                      </a:r>
                      <a:r>
                        <a:rPr lang="zh-CN" altLang="en-US" sz="900" b="0" i="0" u="none" strike="noStrike" dirty="0">
                          <a:solidFill>
                            <a:srgbClr val="FF0000"/>
                          </a:solidFill>
                          <a:latin typeface="宋体"/>
                        </a:rPr>
                        <a:t>配</a:t>
                      </a:r>
                      <a:r>
                        <a:rPr lang="en-US" altLang="zh-CN" sz="900" b="0" i="0" u="none" strike="noStrike" dirty="0">
                          <a:solidFill>
                            <a:srgbClr val="FF0000"/>
                          </a:solidFill>
                          <a:latin typeface="宋体"/>
                        </a:rPr>
                        <a:t>1</a:t>
                      </a:r>
                      <a:r>
                        <a:rPr lang="zh-CN" altLang="en-US" sz="900" b="0" i="0" u="none" strike="noStrike" dirty="0">
                          <a:solidFill>
                            <a:srgbClr val="FF0000"/>
                          </a:solidFill>
                          <a:latin typeface="宋体"/>
                        </a:rPr>
                        <a:t>块固定层板）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6311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RFA6627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600*600*1400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27U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1380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26311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RFA6632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600*600*1600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32U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1603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26311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RFA6637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600*600*1800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37U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1825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26311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RFA6642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600*600*2000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42U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2048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26311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RFA6837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600*800*1800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37U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1825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26311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RFA6842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600*800*2000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42U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2048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26311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RFA61037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600*1000*1800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37U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1825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26311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RFA61042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600*1000*2000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42U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2048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26311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RFA61047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600*1000*2200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47U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2270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26311">
                <a:tc gridSpan="9">
                  <a:txBody>
                    <a:bodyPr/>
                    <a:lstStyle/>
                    <a:p>
                      <a:pPr algn="l" fontAlgn="ctr"/>
                      <a:r>
                        <a:rPr lang="zh-CN" altLang="en-US" sz="8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拆装式</a:t>
                      </a:r>
                      <a:r>
                        <a:rPr lang="en-US" altLang="zh-CN" sz="8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RFA</a:t>
                      </a:r>
                      <a:r>
                        <a:rPr lang="zh-CN" altLang="en-US" sz="8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系列网络机柜（</a:t>
                      </a:r>
                      <a:r>
                        <a:rPr lang="en-US" altLang="zh-CN" sz="8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800</a:t>
                      </a:r>
                      <a:r>
                        <a:rPr lang="zh-CN" altLang="en-US" sz="8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系列）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2631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RFA8632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800*600*1600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32U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1603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 rowSpan="8">
                  <a:txBody>
                    <a:bodyPr/>
                    <a:lstStyle/>
                    <a:p>
                      <a:pPr algn="l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1.19"EIA</a:t>
                      </a:r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标准机架 壹套</a:t>
                      </a:r>
                      <a:b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</a:b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2.</a:t>
                      </a:r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通风顶盖  </a:t>
                      </a: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1</a:t>
                      </a:r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个</a:t>
                      </a:r>
                      <a:b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</a:b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3.</a:t>
                      </a:r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置顶式散热排气风扇 </a:t>
                      </a: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4</a:t>
                      </a:r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把</a:t>
                      </a:r>
                      <a:b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</a:b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4.</a:t>
                      </a:r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带锁带透风栅钢质装拆式侧门  </a:t>
                      </a: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1</a:t>
                      </a:r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对</a:t>
                      </a:r>
                      <a:b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</a:b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5.</a:t>
                      </a:r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带锁框式钢化玻璃前门  </a:t>
                      </a: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1</a:t>
                      </a:r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个</a:t>
                      </a:r>
                      <a:b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</a:b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6.</a:t>
                      </a:r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带锁带透风栅钢质后门  </a:t>
                      </a: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1</a:t>
                      </a:r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个</a:t>
                      </a:r>
                      <a:b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</a:b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7.</a:t>
                      </a:r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五输出万能电源插座  </a:t>
                      </a: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1</a:t>
                      </a:r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个</a:t>
                      </a:r>
                      <a:b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</a:b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8.</a:t>
                      </a:r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重型综合底座带四个固定承重脚  </a:t>
                      </a: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4</a:t>
                      </a:r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个</a:t>
                      </a:r>
                      <a:b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</a:b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9.</a:t>
                      </a:r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底座活动机架轮  </a:t>
                      </a: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4</a:t>
                      </a:r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个</a:t>
                      </a:r>
                      <a:b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</a:b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10.M6</a:t>
                      </a:r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钢螺栓  </a:t>
                      </a: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50</a:t>
                      </a:r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套</a:t>
                      </a:r>
                      <a:b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</a:b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11.</a:t>
                      </a:r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固定层板  </a:t>
                      </a: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2</a:t>
                      </a:r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块</a:t>
                      </a:r>
                      <a:r>
                        <a:rPr lang="zh-CN" altLang="en-US" sz="900" b="0" i="0" u="none" strike="noStrike" dirty="0">
                          <a:solidFill>
                            <a:srgbClr val="FF0000"/>
                          </a:solidFill>
                          <a:latin typeface="宋体"/>
                        </a:rPr>
                        <a:t>（</a:t>
                      </a:r>
                      <a:r>
                        <a:rPr lang="en-US" altLang="zh-CN" sz="900" b="0" i="0" u="none" strike="noStrike" dirty="0">
                          <a:solidFill>
                            <a:srgbClr val="FF0000"/>
                          </a:solidFill>
                          <a:latin typeface="宋体"/>
                        </a:rPr>
                        <a:t>22U</a:t>
                      </a:r>
                      <a:r>
                        <a:rPr lang="zh-CN" altLang="en-US" sz="900" b="0" i="0" u="none" strike="noStrike" dirty="0">
                          <a:solidFill>
                            <a:srgbClr val="FF0000"/>
                          </a:solidFill>
                          <a:latin typeface="宋体"/>
                        </a:rPr>
                        <a:t>、</a:t>
                      </a:r>
                      <a:r>
                        <a:rPr lang="en-US" altLang="zh-CN" sz="900" b="0" i="0" u="none" strike="noStrike" dirty="0">
                          <a:solidFill>
                            <a:srgbClr val="FF0000"/>
                          </a:solidFill>
                          <a:latin typeface="宋体"/>
                        </a:rPr>
                        <a:t>27U</a:t>
                      </a:r>
                      <a:r>
                        <a:rPr lang="zh-CN" altLang="en-US" sz="900" b="0" i="0" u="none" strike="noStrike" dirty="0">
                          <a:solidFill>
                            <a:srgbClr val="FF0000"/>
                          </a:solidFill>
                          <a:latin typeface="宋体"/>
                        </a:rPr>
                        <a:t>配</a:t>
                      </a:r>
                      <a:r>
                        <a:rPr lang="en-US" altLang="zh-CN" sz="900" b="0" i="0" u="none" strike="noStrike" dirty="0">
                          <a:solidFill>
                            <a:srgbClr val="FF0000"/>
                          </a:solidFill>
                          <a:latin typeface="宋体"/>
                        </a:rPr>
                        <a:t>1</a:t>
                      </a:r>
                      <a:r>
                        <a:rPr lang="zh-CN" altLang="en-US" sz="900" b="0" i="0" u="none" strike="noStrike" dirty="0">
                          <a:solidFill>
                            <a:srgbClr val="FF0000"/>
                          </a:solidFill>
                          <a:latin typeface="宋体"/>
                        </a:rPr>
                        <a:t>块固定层板）</a:t>
                      </a:r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                   </a:t>
                      </a: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12.</a:t>
                      </a:r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线缆束线槽 </a:t>
                      </a: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1</a:t>
                      </a:r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对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631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RFA8637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800*600*1800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37U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1825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2631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RFA8642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800*600*2000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42U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2048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2631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RFA8837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800*800*1800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37U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1825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2631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RFA8842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800*800*2000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42U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2048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2631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RFA81037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800*1000*1800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37U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1825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2631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RFA81042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800*100*2000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42U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2048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2631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RFA81047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800*1000*2200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47U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2270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19256" cy="432048"/>
          </a:xfrm>
        </p:spPr>
        <p:txBody>
          <a:bodyPr>
            <a:normAutofit/>
          </a:bodyPr>
          <a:lstStyle/>
          <a:p>
            <a:r>
              <a:rPr lang="en-US" sz="1600" b="1" dirty="0" smtClean="0"/>
              <a:t>1.6.3 </a:t>
            </a:r>
            <a:r>
              <a:rPr lang="zh-CN" altLang="en-US" sz="1600" b="1" dirty="0" smtClean="0"/>
              <a:t>电源及风扇配置及参数</a:t>
            </a:r>
            <a:r>
              <a:rPr lang="en-US" sz="1600" b="1" dirty="0" smtClean="0"/>
              <a:t>.</a:t>
            </a:r>
            <a:endParaRPr lang="zh-CN" altLang="en-US" sz="1600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835696" y="980728"/>
          <a:ext cx="4884459" cy="2403709"/>
        </p:xfrm>
        <a:graphic>
          <a:graphicData uri="http://schemas.openxmlformats.org/drawingml/2006/table">
            <a:tbl>
              <a:tblPr/>
              <a:tblGrid>
                <a:gridCol w="1073992"/>
                <a:gridCol w="3810467"/>
              </a:tblGrid>
              <a:tr h="184901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b="1" kern="0">
                          <a:latin typeface="ˎ̥"/>
                          <a:ea typeface="宋体"/>
                          <a:cs typeface="宋体"/>
                        </a:rPr>
                        <a:t>基本参数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84901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900" kern="0">
                          <a:latin typeface="ˎ̥"/>
                          <a:ea typeface="宋体"/>
                          <a:cs typeface="宋体"/>
                        </a:rPr>
                        <a:t>型号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latin typeface="ˎ̥"/>
                          <a:ea typeface="宋体"/>
                          <a:cs typeface="宋体"/>
                        </a:rPr>
                        <a:t>PDU</a:t>
                      </a:r>
                      <a:r>
                        <a:rPr lang="zh-CN" sz="900" kern="0">
                          <a:latin typeface="ˎ̥"/>
                          <a:ea typeface="宋体"/>
                          <a:cs typeface="宋体"/>
                        </a:rPr>
                        <a:t>机柜电源插座</a:t>
                      </a:r>
                      <a:r>
                        <a:rPr lang="en-US" sz="900" kern="0">
                          <a:latin typeface="ˎ̥"/>
                          <a:ea typeface="宋体"/>
                          <a:cs typeface="宋体"/>
                        </a:rPr>
                        <a:t> 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390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900" kern="0">
                          <a:latin typeface="ˎ̥"/>
                          <a:ea typeface="宋体"/>
                          <a:cs typeface="宋体"/>
                        </a:rPr>
                        <a:t>主要参数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900" kern="0" dirty="0">
                          <a:latin typeface="ˎ̥"/>
                          <a:ea typeface="宋体"/>
                          <a:cs typeface="宋体"/>
                        </a:rPr>
                        <a:t>输入接口</a:t>
                      </a:r>
                      <a:r>
                        <a:rPr lang="en-US" sz="900" kern="0" dirty="0">
                          <a:latin typeface="ˎ̥"/>
                          <a:ea typeface="宋体"/>
                          <a:cs typeface="宋体"/>
                        </a:rPr>
                        <a:t>:</a:t>
                      </a:r>
                      <a:r>
                        <a:rPr lang="zh-CN" sz="900" kern="0" dirty="0">
                          <a:latin typeface="ˎ̥"/>
                          <a:ea typeface="宋体"/>
                          <a:cs typeface="宋体"/>
                        </a:rPr>
                        <a:t>为单路输入</a:t>
                      </a:r>
                      <a:r>
                        <a:rPr lang="en-US" sz="900" kern="0" dirty="0">
                          <a:latin typeface="ˎ̥"/>
                          <a:ea typeface="宋体"/>
                          <a:cs typeface="宋体"/>
                        </a:rPr>
                        <a:t>,</a:t>
                      </a:r>
                      <a:r>
                        <a:rPr lang="zh-CN" sz="900" kern="0" dirty="0">
                          <a:latin typeface="ˎ̥"/>
                          <a:ea typeface="宋体"/>
                          <a:cs typeface="宋体"/>
                        </a:rPr>
                        <a:t>可以选择双路输入</a:t>
                      </a:r>
                      <a:r>
                        <a:rPr lang="en-US" sz="900" kern="0" dirty="0">
                          <a:latin typeface="ˎ̥"/>
                          <a:ea typeface="宋体"/>
                          <a:cs typeface="宋体"/>
                        </a:rPr>
                        <a:t/>
                      </a:r>
                      <a:br>
                        <a:rPr lang="en-US" sz="900" kern="0" dirty="0">
                          <a:latin typeface="ˎ̥"/>
                          <a:ea typeface="宋体"/>
                          <a:cs typeface="宋体"/>
                        </a:rPr>
                      </a:br>
                      <a:r>
                        <a:rPr lang="zh-CN" sz="900" kern="0" dirty="0">
                          <a:latin typeface="ˎ̥"/>
                          <a:ea typeface="宋体"/>
                          <a:cs typeface="宋体"/>
                        </a:rPr>
                        <a:t>输出接口</a:t>
                      </a:r>
                      <a:r>
                        <a:rPr lang="en-US" sz="900" kern="0" dirty="0">
                          <a:latin typeface="ˎ̥"/>
                          <a:ea typeface="宋体"/>
                          <a:cs typeface="宋体"/>
                        </a:rPr>
                        <a:t>:</a:t>
                      </a:r>
                      <a:r>
                        <a:rPr lang="zh-CN" sz="900" kern="0" dirty="0">
                          <a:latin typeface="ˎ̥"/>
                          <a:ea typeface="宋体"/>
                          <a:cs typeface="宋体"/>
                        </a:rPr>
                        <a:t>输出为</a:t>
                      </a:r>
                      <a:r>
                        <a:rPr lang="en-US" sz="900" kern="0" dirty="0">
                          <a:latin typeface="ˎ̥"/>
                          <a:ea typeface="宋体"/>
                          <a:cs typeface="宋体"/>
                        </a:rPr>
                        <a:t>2</a:t>
                      </a:r>
                      <a:r>
                        <a:rPr lang="zh-CN" sz="900" kern="0" dirty="0">
                          <a:latin typeface="ˎ̥"/>
                          <a:ea typeface="宋体"/>
                          <a:cs typeface="宋体"/>
                        </a:rPr>
                        <a:t>位</a:t>
                      </a:r>
                      <a:r>
                        <a:rPr lang="en-US" sz="900" kern="0" dirty="0">
                          <a:latin typeface="ˎ̥"/>
                          <a:ea typeface="宋体"/>
                          <a:cs typeface="宋体"/>
                        </a:rPr>
                        <a:t>-40</a:t>
                      </a:r>
                      <a:r>
                        <a:rPr lang="zh-CN" sz="900" kern="0" dirty="0">
                          <a:latin typeface="ˎ̥"/>
                          <a:ea typeface="宋体"/>
                          <a:cs typeface="宋体"/>
                        </a:rPr>
                        <a:t>位插孔</a:t>
                      </a:r>
                      <a:r>
                        <a:rPr lang="en-US" sz="900" kern="0" dirty="0">
                          <a:latin typeface="ˎ̥"/>
                          <a:ea typeface="宋体"/>
                          <a:cs typeface="宋体"/>
                        </a:rPr>
                        <a:t/>
                      </a:r>
                      <a:br>
                        <a:rPr lang="en-US" sz="900" kern="0" dirty="0">
                          <a:latin typeface="ˎ̥"/>
                          <a:ea typeface="宋体"/>
                          <a:cs typeface="宋体"/>
                        </a:rPr>
                      </a:br>
                      <a:r>
                        <a:rPr lang="zh-CN" sz="900" kern="0" dirty="0">
                          <a:latin typeface="ˎ̥"/>
                          <a:ea typeface="宋体"/>
                          <a:cs typeface="宋体"/>
                        </a:rPr>
                        <a:t>信号接口与保护</a:t>
                      </a:r>
                      <a:r>
                        <a:rPr lang="en-US" sz="900" kern="0" dirty="0">
                          <a:latin typeface="ˎ̥"/>
                          <a:ea typeface="宋体"/>
                          <a:cs typeface="宋体"/>
                        </a:rPr>
                        <a:t>:</a:t>
                      </a:r>
                      <a:r>
                        <a:rPr lang="zh-CN" sz="900" kern="0" dirty="0">
                          <a:latin typeface="ˎ̥"/>
                          <a:ea typeface="宋体"/>
                          <a:cs typeface="宋体"/>
                        </a:rPr>
                        <a:t>从</a:t>
                      </a:r>
                      <a:r>
                        <a:rPr lang="en-US" sz="900" kern="0" dirty="0">
                          <a:latin typeface="ˎ̥"/>
                          <a:ea typeface="宋体"/>
                          <a:cs typeface="宋体"/>
                        </a:rPr>
                        <a:t>DDN</a:t>
                      </a:r>
                      <a:r>
                        <a:rPr lang="zh-CN" sz="900" kern="0" dirty="0">
                          <a:latin typeface="ˎ̥"/>
                          <a:ea typeface="宋体"/>
                          <a:cs typeface="宋体"/>
                        </a:rPr>
                        <a:t>、</a:t>
                      </a:r>
                      <a:r>
                        <a:rPr lang="en-US" sz="900" kern="0" dirty="0">
                          <a:latin typeface="ˎ̥"/>
                          <a:ea typeface="宋体"/>
                          <a:cs typeface="宋体"/>
                        </a:rPr>
                        <a:t>ISDN</a:t>
                      </a:r>
                      <a:r>
                        <a:rPr lang="zh-CN" sz="900" kern="0" dirty="0">
                          <a:latin typeface="ˎ̥"/>
                          <a:ea typeface="宋体"/>
                          <a:cs typeface="宋体"/>
                        </a:rPr>
                        <a:t>、</a:t>
                      </a:r>
                      <a:r>
                        <a:rPr lang="en-US" sz="900" kern="0" dirty="0">
                          <a:latin typeface="ˎ̥"/>
                          <a:ea typeface="宋体"/>
                          <a:cs typeface="宋体"/>
                        </a:rPr>
                        <a:t>ADSL</a:t>
                      </a:r>
                      <a:r>
                        <a:rPr lang="zh-CN" sz="900" kern="0" dirty="0">
                          <a:latin typeface="ˎ̥"/>
                          <a:ea typeface="宋体"/>
                          <a:cs typeface="宋体"/>
                        </a:rPr>
                        <a:t>、</a:t>
                      </a:r>
                      <a:r>
                        <a:rPr lang="en-US" sz="900" kern="0" dirty="0">
                          <a:latin typeface="ˎ̥"/>
                          <a:ea typeface="宋体"/>
                          <a:cs typeface="宋体"/>
                        </a:rPr>
                        <a:t>10/100M</a:t>
                      </a:r>
                      <a:r>
                        <a:rPr lang="zh-CN" sz="900" kern="0" dirty="0">
                          <a:latin typeface="ˎ̥"/>
                          <a:ea typeface="宋体"/>
                          <a:cs typeface="宋体"/>
                        </a:rPr>
                        <a:t>以太网到同轴视频</a:t>
                      </a:r>
                      <a:r>
                        <a:rPr lang="en-US" sz="900" kern="0" dirty="0">
                          <a:latin typeface="ˎ̥"/>
                          <a:ea typeface="宋体"/>
                          <a:cs typeface="宋体"/>
                        </a:rPr>
                        <a:t>BNC</a:t>
                      </a:r>
                      <a:r>
                        <a:rPr lang="zh-CN" sz="900" kern="0" dirty="0">
                          <a:latin typeface="ˎ̥"/>
                          <a:ea typeface="宋体"/>
                          <a:cs typeface="宋体"/>
                        </a:rPr>
                        <a:t>、</a:t>
                      </a:r>
                      <a:r>
                        <a:rPr lang="en-US" sz="900" kern="0" dirty="0">
                          <a:latin typeface="ˎ̥"/>
                          <a:ea typeface="宋体"/>
                          <a:cs typeface="宋体"/>
                        </a:rPr>
                        <a:t>N</a:t>
                      </a:r>
                      <a:r>
                        <a:rPr lang="zh-CN" sz="900" kern="0" dirty="0">
                          <a:latin typeface="ˎ̥"/>
                          <a:ea typeface="宋体"/>
                          <a:cs typeface="宋体"/>
                        </a:rPr>
                        <a:t>等类型接口</a:t>
                      </a:r>
                      <a:r>
                        <a:rPr lang="en-US" sz="900" kern="0" dirty="0">
                          <a:latin typeface="ˎ̥"/>
                          <a:ea typeface="宋体"/>
                          <a:cs typeface="宋体"/>
                        </a:rPr>
                        <a:t/>
                      </a:r>
                      <a:br>
                        <a:rPr lang="en-US" sz="900" kern="0" dirty="0">
                          <a:latin typeface="ˎ̥"/>
                          <a:ea typeface="宋体"/>
                          <a:cs typeface="宋体"/>
                        </a:rPr>
                      </a:br>
                      <a:r>
                        <a:rPr lang="zh-CN" sz="900" kern="0" dirty="0">
                          <a:latin typeface="ˎ̥"/>
                          <a:ea typeface="宋体"/>
                          <a:cs typeface="宋体"/>
                        </a:rPr>
                        <a:t>总控开关</a:t>
                      </a:r>
                      <a:r>
                        <a:rPr lang="en-US" sz="900" kern="0" dirty="0">
                          <a:latin typeface="ˎ̥"/>
                          <a:ea typeface="宋体"/>
                          <a:cs typeface="宋体"/>
                        </a:rPr>
                        <a:t>:</a:t>
                      </a:r>
                      <a:r>
                        <a:rPr lang="zh-CN" sz="900" kern="0" dirty="0">
                          <a:latin typeface="ˎ̥"/>
                          <a:ea typeface="宋体"/>
                          <a:cs typeface="宋体"/>
                        </a:rPr>
                        <a:t>零火双断</a:t>
                      </a:r>
                      <a:r>
                        <a:rPr lang="en-US" sz="900" kern="0" dirty="0">
                          <a:latin typeface="ˎ̥"/>
                          <a:ea typeface="宋体"/>
                          <a:cs typeface="宋体"/>
                        </a:rPr>
                        <a:t>,</a:t>
                      </a:r>
                      <a:r>
                        <a:rPr lang="zh-CN" sz="900" kern="0" dirty="0">
                          <a:latin typeface="ˎ̥"/>
                          <a:ea typeface="宋体"/>
                          <a:cs typeface="宋体"/>
                        </a:rPr>
                        <a:t>带保护栅</a:t>
                      </a:r>
                      <a:r>
                        <a:rPr lang="en-US" sz="900" kern="0" dirty="0">
                          <a:latin typeface="ˎ̥"/>
                          <a:ea typeface="宋体"/>
                          <a:cs typeface="宋体"/>
                        </a:rPr>
                        <a:t>,</a:t>
                      </a:r>
                      <a:r>
                        <a:rPr lang="zh-CN" sz="900" kern="0" dirty="0">
                          <a:latin typeface="ˎ̥"/>
                          <a:ea typeface="宋体"/>
                          <a:cs typeface="宋体"/>
                        </a:rPr>
                        <a:t>安装位置为一位标准插孔</a:t>
                      </a:r>
                      <a:r>
                        <a:rPr lang="en-US" sz="900" kern="0" dirty="0">
                          <a:latin typeface="ˎ̥"/>
                          <a:ea typeface="宋体"/>
                          <a:cs typeface="宋体"/>
                        </a:rPr>
                        <a:t/>
                      </a:r>
                      <a:br>
                        <a:rPr lang="en-US" sz="900" kern="0" dirty="0">
                          <a:latin typeface="ˎ̥"/>
                          <a:ea typeface="宋体"/>
                          <a:cs typeface="宋体"/>
                        </a:rPr>
                      </a:br>
                      <a:r>
                        <a:rPr lang="zh-CN" sz="900" kern="0" dirty="0">
                          <a:latin typeface="ˎ̥"/>
                          <a:ea typeface="宋体"/>
                          <a:cs typeface="宋体"/>
                        </a:rPr>
                        <a:t>超负荷保护</a:t>
                      </a:r>
                      <a:r>
                        <a:rPr lang="en-US" sz="900" kern="0" dirty="0">
                          <a:latin typeface="ˎ̥"/>
                          <a:ea typeface="宋体"/>
                          <a:cs typeface="宋体"/>
                        </a:rPr>
                        <a:t>:16A/32A</a:t>
                      </a:r>
                      <a:r>
                        <a:rPr lang="zh-CN" sz="900" kern="0" dirty="0">
                          <a:latin typeface="ˎ̥"/>
                          <a:ea typeface="宋体"/>
                          <a:cs typeface="宋体"/>
                        </a:rPr>
                        <a:t>两极断路器</a:t>
                      </a:r>
                      <a:r>
                        <a:rPr lang="en-US" sz="900" kern="0" dirty="0">
                          <a:latin typeface="ˎ̥"/>
                          <a:ea typeface="宋体"/>
                          <a:cs typeface="宋体"/>
                        </a:rPr>
                        <a:t>,</a:t>
                      </a:r>
                      <a:r>
                        <a:rPr lang="zh-CN" sz="900" kern="0" dirty="0">
                          <a:latin typeface="ˎ̥"/>
                          <a:ea typeface="宋体"/>
                          <a:cs typeface="宋体"/>
                        </a:rPr>
                        <a:t>安装位置为两位标准插孔</a:t>
                      </a:r>
                      <a:r>
                        <a:rPr lang="en-US" sz="900" kern="0" dirty="0">
                          <a:latin typeface="ˎ̥"/>
                          <a:ea typeface="宋体"/>
                          <a:cs typeface="宋体"/>
                        </a:rPr>
                        <a:t>,</a:t>
                      </a:r>
                      <a:r>
                        <a:rPr lang="zh-CN" sz="900" kern="0" dirty="0">
                          <a:latin typeface="ˎ̥"/>
                          <a:ea typeface="宋体"/>
                          <a:cs typeface="宋体"/>
                        </a:rPr>
                        <a:t>不可与总控开关同时选取</a:t>
                      </a:r>
                      <a:r>
                        <a:rPr lang="en-US" sz="900" kern="0" dirty="0">
                          <a:latin typeface="ˎ̥"/>
                          <a:ea typeface="宋体"/>
                          <a:cs typeface="宋体"/>
                        </a:rPr>
                        <a:t/>
                      </a:r>
                      <a:br>
                        <a:rPr lang="en-US" sz="900" kern="0" dirty="0">
                          <a:latin typeface="ˎ̥"/>
                          <a:ea typeface="宋体"/>
                          <a:cs typeface="宋体"/>
                        </a:rPr>
                      </a:br>
                      <a:r>
                        <a:rPr lang="zh-CN" sz="900" kern="0" dirty="0">
                          <a:latin typeface="ˎ̥"/>
                          <a:ea typeface="宋体"/>
                          <a:cs typeface="宋体"/>
                        </a:rPr>
                        <a:t>最大输出电流</a:t>
                      </a:r>
                      <a:r>
                        <a:rPr lang="en-US" sz="900" kern="0" dirty="0">
                          <a:latin typeface="ˎ̥"/>
                          <a:ea typeface="宋体"/>
                          <a:cs typeface="宋体"/>
                        </a:rPr>
                        <a:t>(</a:t>
                      </a:r>
                      <a:r>
                        <a:rPr lang="zh-CN" sz="900" kern="0" dirty="0">
                          <a:latin typeface="ˎ̥"/>
                          <a:ea typeface="宋体"/>
                          <a:cs typeface="宋体"/>
                        </a:rPr>
                        <a:t>插孔</a:t>
                      </a:r>
                      <a:r>
                        <a:rPr lang="en-US" sz="900" kern="0" dirty="0">
                          <a:latin typeface="ˎ̥"/>
                          <a:ea typeface="宋体"/>
                          <a:cs typeface="宋体"/>
                        </a:rPr>
                        <a:t>):10/16/32A</a:t>
                      </a:r>
                      <a:br>
                        <a:rPr lang="en-US" sz="900" kern="0" dirty="0">
                          <a:latin typeface="ˎ̥"/>
                          <a:ea typeface="宋体"/>
                          <a:cs typeface="宋体"/>
                        </a:rPr>
                      </a:br>
                      <a:r>
                        <a:rPr lang="zh-CN" sz="900" kern="0" dirty="0">
                          <a:latin typeface="ˎ̥"/>
                          <a:ea typeface="宋体"/>
                          <a:cs typeface="宋体"/>
                        </a:rPr>
                        <a:t>最大输出电流</a:t>
                      </a:r>
                      <a:r>
                        <a:rPr lang="en-US" sz="900" kern="0" dirty="0">
                          <a:latin typeface="ˎ̥"/>
                          <a:ea typeface="宋体"/>
                          <a:cs typeface="宋体"/>
                        </a:rPr>
                        <a:t>(</a:t>
                      </a:r>
                      <a:r>
                        <a:rPr lang="zh-CN" sz="900" kern="0" dirty="0">
                          <a:latin typeface="ˎ̥"/>
                          <a:ea typeface="宋体"/>
                          <a:cs typeface="宋体"/>
                        </a:rPr>
                        <a:t>相</a:t>
                      </a:r>
                      <a:r>
                        <a:rPr lang="en-US" sz="900" kern="0" dirty="0">
                          <a:latin typeface="ˎ̥"/>
                          <a:ea typeface="宋体"/>
                          <a:cs typeface="宋体"/>
                        </a:rPr>
                        <a:t>):32A</a:t>
                      </a:r>
                      <a:br>
                        <a:rPr lang="en-US" sz="900" kern="0" dirty="0">
                          <a:latin typeface="ˎ̥"/>
                          <a:ea typeface="宋体"/>
                          <a:cs typeface="宋体"/>
                        </a:rPr>
                      </a:br>
                      <a:r>
                        <a:rPr lang="zh-CN" sz="900" kern="0" dirty="0">
                          <a:latin typeface="ˎ̥"/>
                          <a:ea typeface="宋体"/>
                          <a:cs typeface="宋体"/>
                        </a:rPr>
                        <a:t>额定输入电压</a:t>
                      </a:r>
                      <a:r>
                        <a:rPr lang="en-US" sz="900" kern="0" dirty="0">
                          <a:latin typeface="ˎ̥"/>
                          <a:ea typeface="宋体"/>
                          <a:cs typeface="宋体"/>
                        </a:rPr>
                        <a:t>:220V±10%</a:t>
                      </a:r>
                      <a:r>
                        <a:rPr lang="zh-CN" sz="900" kern="0" dirty="0">
                          <a:latin typeface="ˎ̥"/>
                          <a:ea typeface="宋体"/>
                          <a:cs typeface="宋体"/>
                        </a:rPr>
                        <a:t>单相</a:t>
                      </a:r>
                      <a:r>
                        <a:rPr lang="en-US" sz="900" kern="0" dirty="0">
                          <a:latin typeface="ˎ̥"/>
                          <a:ea typeface="宋体"/>
                          <a:cs typeface="宋体"/>
                        </a:rPr>
                        <a:t/>
                      </a:r>
                      <a:br>
                        <a:rPr lang="en-US" sz="900" kern="0" dirty="0">
                          <a:latin typeface="ˎ̥"/>
                          <a:ea typeface="宋体"/>
                          <a:cs typeface="宋体"/>
                        </a:rPr>
                      </a:br>
                      <a:r>
                        <a:rPr lang="zh-CN" sz="900" kern="0" dirty="0">
                          <a:latin typeface="ˎ̥"/>
                          <a:ea typeface="宋体"/>
                          <a:cs typeface="宋体"/>
                        </a:rPr>
                        <a:t>输入频率</a:t>
                      </a:r>
                      <a:r>
                        <a:rPr lang="en-US" sz="900" kern="0" dirty="0">
                          <a:latin typeface="ˎ̥"/>
                          <a:ea typeface="宋体"/>
                          <a:cs typeface="宋体"/>
                        </a:rPr>
                        <a:t>:47-63Hz </a:t>
                      </a:r>
                      <a:endParaRPr lang="zh-CN" sz="105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835696" y="3717034"/>
          <a:ext cx="4896544" cy="2592288"/>
        </p:xfrm>
        <a:graphic>
          <a:graphicData uri="http://schemas.openxmlformats.org/drawingml/2006/table">
            <a:tbl>
              <a:tblPr/>
              <a:tblGrid>
                <a:gridCol w="1625612"/>
                <a:gridCol w="3270932"/>
              </a:tblGrid>
              <a:tr h="288032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b="1" kern="0">
                          <a:latin typeface="ˎ̥"/>
                          <a:ea typeface="宋体"/>
                          <a:cs typeface="宋体"/>
                        </a:rPr>
                        <a:t>基本参数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8803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900" kern="0">
                          <a:latin typeface="ˎ̥"/>
                          <a:ea typeface="宋体"/>
                          <a:cs typeface="宋体"/>
                        </a:rPr>
                        <a:t>型号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900" kern="0">
                          <a:latin typeface="ˎ̥"/>
                          <a:ea typeface="宋体"/>
                          <a:cs typeface="宋体"/>
                        </a:rPr>
                        <a:t>静音系统风扇</a:t>
                      </a:r>
                      <a:r>
                        <a:rPr lang="en-US" sz="900" kern="0">
                          <a:latin typeface="ˎ̥"/>
                          <a:ea typeface="宋体"/>
                          <a:cs typeface="宋体"/>
                        </a:rPr>
                        <a:t> 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900" kern="0">
                          <a:latin typeface="ˎ̥"/>
                          <a:ea typeface="宋体"/>
                          <a:cs typeface="宋体"/>
                        </a:rPr>
                        <a:t>适用配件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u="none" strike="noStrike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  <a:hlinkClick r:id="rId2"/>
                        </a:rPr>
                        <a:t>机箱</a:t>
                      </a:r>
                      <a:r>
                        <a:rPr lang="en-US" sz="900" kern="0">
                          <a:latin typeface="ˎ̥"/>
                          <a:ea typeface="宋体"/>
                          <a:cs typeface="宋体"/>
                        </a:rPr>
                        <a:t> 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900" kern="0">
                          <a:latin typeface="ˎ̥"/>
                          <a:ea typeface="宋体"/>
                          <a:cs typeface="宋体"/>
                        </a:rPr>
                        <a:t>散热器种类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u="none" strike="noStrike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  <a:hlinkClick r:id="rId3"/>
                        </a:rPr>
                        <a:t>风冷散热器</a:t>
                      </a:r>
                      <a:r>
                        <a:rPr lang="en-US" sz="900" kern="0">
                          <a:latin typeface="ˎ̥"/>
                          <a:ea typeface="宋体"/>
                          <a:cs typeface="宋体"/>
                        </a:rPr>
                        <a:t> 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b="1" kern="0">
                          <a:latin typeface="ˎ̥"/>
                          <a:ea typeface="宋体"/>
                          <a:cs typeface="宋体"/>
                        </a:rPr>
                        <a:t>性能参数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8803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900" kern="0">
                          <a:latin typeface="ˎ̥"/>
                          <a:ea typeface="宋体"/>
                          <a:cs typeface="宋体"/>
                        </a:rPr>
                        <a:t>风扇尺寸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latin typeface="ˎ̥"/>
                          <a:ea typeface="宋体"/>
                          <a:cs typeface="宋体"/>
                        </a:rPr>
                        <a:t>120×120×25mm 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900" kern="0">
                          <a:latin typeface="ˎ̥"/>
                          <a:ea typeface="宋体"/>
                          <a:cs typeface="宋体"/>
                        </a:rPr>
                        <a:t>风扇轴承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900" kern="0">
                          <a:latin typeface="ˎ̥"/>
                          <a:ea typeface="宋体"/>
                          <a:cs typeface="宋体"/>
                        </a:rPr>
                        <a:t>液压磁悬浮轴承式</a:t>
                      </a:r>
                      <a:r>
                        <a:rPr lang="zh-CN" sz="900" kern="100">
                          <a:latin typeface="Times New Roman"/>
                          <a:ea typeface="宋体"/>
                          <a:cs typeface="Times New Roman"/>
                        </a:rPr>
                        <a:t>滚珠轴承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900" kern="0">
                          <a:latin typeface="ˎ̥"/>
                          <a:ea typeface="宋体"/>
                          <a:cs typeface="宋体"/>
                        </a:rPr>
                        <a:t>风扇转速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latin typeface="ˎ̥"/>
                          <a:ea typeface="宋体"/>
                          <a:cs typeface="宋体"/>
                        </a:rPr>
                        <a:t>1500 rpm 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900" kern="0">
                          <a:latin typeface="ˎ̥"/>
                          <a:ea typeface="宋体"/>
                          <a:cs typeface="宋体"/>
                        </a:rPr>
                        <a:t>使用寿命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 dirty="0">
                          <a:latin typeface="ˎ̥"/>
                          <a:ea typeface="宋体"/>
                          <a:cs typeface="宋体"/>
                        </a:rPr>
                        <a:t>50000 </a:t>
                      </a:r>
                      <a:r>
                        <a:rPr lang="zh-CN" sz="900" kern="0" dirty="0">
                          <a:latin typeface="ˎ̥"/>
                          <a:ea typeface="宋体"/>
                          <a:cs typeface="宋体"/>
                        </a:rPr>
                        <a:t>小时</a:t>
                      </a:r>
                      <a:r>
                        <a:rPr lang="en-US" sz="900" kern="0" dirty="0">
                          <a:latin typeface="ˎ̥"/>
                          <a:ea typeface="宋体"/>
                          <a:cs typeface="宋体"/>
                        </a:rPr>
                        <a:t> </a:t>
                      </a:r>
                      <a:endParaRPr lang="zh-CN" sz="105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432048"/>
          </a:xfrm>
        </p:spPr>
        <p:txBody>
          <a:bodyPr>
            <a:normAutofit/>
          </a:bodyPr>
          <a:lstStyle/>
          <a:p>
            <a:r>
              <a:rPr lang="en-US" sz="1600" b="1" dirty="0" smtClean="0"/>
              <a:t>1.6.4 </a:t>
            </a:r>
            <a:r>
              <a:rPr lang="zh-CN" altLang="en-US" sz="1600" b="1" dirty="0" smtClean="0"/>
              <a:t>接地装置</a:t>
            </a:r>
            <a:endParaRPr lang="zh-CN" altLang="en-US" sz="1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764704"/>
            <a:ext cx="8219256" cy="5616624"/>
          </a:xfrm>
        </p:spPr>
        <p:txBody>
          <a:bodyPr>
            <a:normAutofit/>
          </a:bodyPr>
          <a:lstStyle/>
          <a:p>
            <a:r>
              <a:rPr lang="zh-CN" altLang="en-US" sz="1800" dirty="0" smtClean="0"/>
              <a:t>机柜接地：为了避免电击危险，必须在机柜内安装一个接地装置。如果服务器电源线插入了作为机柜的一部分的电源插座里，必须为机柜提供适当的接地。如果服务器的电源线插入了在墙上的电源插座里，电源插座里的接地装置仅仅为服务器提供了接地，必须为机柜及其内部的其他设备提供适当的接地保护。我们推荐您使用浪潮专门为该款服务器所设计的机柜。如果您使用的是浪潮专门为该机型所配置的机柜的话，机柜内部都已经安全的接地了。请您尽量不要更改机柜内各接地连接。</a:t>
            </a:r>
          </a:p>
          <a:p>
            <a:r>
              <a:rPr lang="en-US" sz="1800" dirty="0" smtClean="0"/>
              <a:t> </a:t>
            </a:r>
            <a:endParaRPr lang="zh-CN" altLang="en-US" sz="1800" dirty="0" smtClean="0"/>
          </a:p>
          <a:p>
            <a:r>
              <a:rPr lang="zh-CN" altLang="en-US" sz="1800" b="1" dirty="0" smtClean="0"/>
              <a:t>接地标签如图：</a:t>
            </a:r>
            <a:endParaRPr lang="zh-CN" altLang="en-US" sz="1800" dirty="0" smtClean="0"/>
          </a:p>
          <a:p>
            <a:endParaRPr lang="en-US" altLang="zh-CN" sz="1800" dirty="0" smtClean="0"/>
          </a:p>
          <a:p>
            <a:endParaRPr lang="en-US" altLang="zh-CN" sz="1800" dirty="0" smtClean="0"/>
          </a:p>
          <a:p>
            <a:endParaRPr lang="en-US" altLang="zh-CN" sz="1800" dirty="0" smtClean="0"/>
          </a:p>
          <a:p>
            <a:r>
              <a:rPr lang="zh-CN" altLang="en-US" sz="1800" dirty="0" smtClean="0"/>
              <a:t>框架：</a:t>
            </a:r>
            <a:r>
              <a:rPr lang="en-US" sz="1800" dirty="0" smtClean="0"/>
              <a:t>                         </a:t>
            </a:r>
            <a:r>
              <a:rPr lang="zh-CN" altLang="en-US" sz="1800" dirty="0" smtClean="0"/>
              <a:t>后门：</a:t>
            </a:r>
            <a:r>
              <a:rPr lang="en-US" sz="1800" dirty="0" smtClean="0"/>
              <a:t>                         </a:t>
            </a:r>
            <a:r>
              <a:rPr lang="zh-CN" altLang="en-US" sz="1800" dirty="0" smtClean="0"/>
              <a:t>前门：</a:t>
            </a:r>
            <a:r>
              <a:rPr lang="en-US" sz="1800" dirty="0" smtClean="0"/>
              <a:t>                        </a:t>
            </a:r>
            <a:r>
              <a:rPr lang="zh-CN" altLang="en-US" sz="1800" dirty="0" smtClean="0"/>
              <a:t>侧门：</a:t>
            </a:r>
          </a:p>
          <a:p>
            <a:endParaRPr lang="zh-CN" altLang="en-US" dirty="0"/>
          </a:p>
        </p:txBody>
      </p:sp>
      <p:pic>
        <p:nvPicPr>
          <p:cNvPr id="2457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2924944"/>
            <a:ext cx="2074166" cy="1315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7544" y="4941168"/>
            <a:ext cx="1774825" cy="1211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27784" y="4869160"/>
            <a:ext cx="1533525" cy="1338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99992" y="4869160"/>
            <a:ext cx="1594251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44208" y="4869160"/>
            <a:ext cx="1906587" cy="1348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/>
          </a:bodyPr>
          <a:lstStyle/>
          <a:p>
            <a:r>
              <a:rPr lang="en-US" sz="1600" b="1" dirty="0" smtClean="0"/>
              <a:t>1.6.5 </a:t>
            </a:r>
            <a:r>
              <a:rPr lang="zh-CN" altLang="en-US" sz="1600" b="1" dirty="0" smtClean="0"/>
              <a:t>防护等级</a:t>
            </a:r>
            <a:endParaRPr lang="zh-CN" altLang="en-US" sz="1600" dirty="0"/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>
          <a:xfrm>
            <a:off x="457200" y="836713"/>
            <a:ext cx="8229600" cy="576064"/>
          </a:xfrm>
        </p:spPr>
        <p:txBody>
          <a:bodyPr>
            <a:normAutofit fontScale="25000" lnSpcReduction="20000"/>
          </a:bodyPr>
          <a:lstStyle/>
          <a:p>
            <a:r>
              <a:rPr lang="en-US" dirty="0" smtClean="0"/>
              <a:t>IP</a:t>
            </a:r>
            <a:r>
              <a:rPr lang="zh-CN" altLang="en-US" dirty="0" smtClean="0"/>
              <a:t>防护等级说明</a:t>
            </a:r>
          </a:p>
          <a:p>
            <a:r>
              <a:rPr lang="en-US" dirty="0" smtClean="0"/>
              <a:t> </a:t>
            </a:r>
            <a:endParaRPr lang="zh-CN" altLang="en-US" dirty="0" smtClean="0"/>
          </a:p>
          <a:p>
            <a:r>
              <a:rPr lang="en-US" dirty="0" smtClean="0"/>
              <a:t>    </a:t>
            </a:r>
            <a:r>
              <a:rPr lang="zh-CN" altLang="en-US" dirty="0" smtClean="0"/>
              <a:t>防护等级</a:t>
            </a:r>
            <a:r>
              <a:rPr lang="en-US" dirty="0" smtClean="0"/>
              <a:t>IP54</a:t>
            </a:r>
            <a:r>
              <a:rPr lang="zh-CN" altLang="en-US" dirty="0" smtClean="0"/>
              <a:t>，</a:t>
            </a:r>
            <a:r>
              <a:rPr lang="en-US" dirty="0" smtClean="0"/>
              <a:t> IP</a:t>
            </a:r>
            <a:r>
              <a:rPr lang="zh-CN" altLang="en-US" dirty="0" smtClean="0"/>
              <a:t>为标记字母，数字</a:t>
            </a:r>
            <a:r>
              <a:rPr lang="en-US" dirty="0" smtClean="0"/>
              <a:t>5</a:t>
            </a:r>
            <a:r>
              <a:rPr lang="zh-CN" altLang="en-US" dirty="0" smtClean="0"/>
              <a:t>为第一标记数字，</a:t>
            </a:r>
            <a:r>
              <a:rPr lang="en-US" dirty="0" smtClean="0"/>
              <a:t>4</a:t>
            </a:r>
            <a:r>
              <a:rPr lang="zh-CN" altLang="en-US" dirty="0" smtClean="0"/>
              <a:t>为第二标记数字 第一标记数字表示接触保护和外来物保护等级，第二标记数字表示防水保护等级；</a:t>
            </a:r>
          </a:p>
          <a:p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899592" y="1628800"/>
          <a:ext cx="7128793" cy="4176462"/>
        </p:xfrm>
        <a:graphic>
          <a:graphicData uri="http://schemas.openxmlformats.org/drawingml/2006/table">
            <a:tbl>
              <a:tblPr/>
              <a:tblGrid>
                <a:gridCol w="398482"/>
                <a:gridCol w="1420844"/>
                <a:gridCol w="1869531"/>
                <a:gridCol w="523469"/>
                <a:gridCol w="897375"/>
                <a:gridCol w="2019092"/>
              </a:tblGrid>
              <a:tr h="155564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600" kern="0" dirty="0">
                          <a:latin typeface="Times New Roman"/>
                          <a:ea typeface="宋体"/>
                          <a:cs typeface="宋体"/>
                        </a:rPr>
                        <a:t>接触保护和外来物保护等级</a:t>
                      </a:r>
                      <a:r>
                        <a:rPr lang="en-US" sz="600" kern="0" dirty="0">
                          <a:latin typeface="Times New Roman"/>
                          <a:ea typeface="宋体"/>
                          <a:cs typeface="宋体"/>
                        </a:rPr>
                        <a:t>(</a:t>
                      </a:r>
                      <a:r>
                        <a:rPr lang="zh-CN" sz="600" kern="0" dirty="0">
                          <a:latin typeface="Times New Roman"/>
                          <a:ea typeface="宋体"/>
                          <a:cs typeface="宋体"/>
                        </a:rPr>
                        <a:t>第一个数字</a:t>
                      </a:r>
                      <a:r>
                        <a:rPr lang="en-US" sz="600" kern="0" dirty="0">
                          <a:latin typeface="Times New Roman"/>
                          <a:ea typeface="宋体"/>
                          <a:cs typeface="宋体"/>
                        </a:rPr>
                        <a:t>) </a:t>
                      </a:r>
                      <a:endParaRPr lang="zh-CN" sz="7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600" kern="0">
                          <a:latin typeface="Times New Roman"/>
                          <a:ea typeface="宋体"/>
                          <a:cs typeface="宋体"/>
                        </a:rPr>
                        <a:t>防水保护等级</a:t>
                      </a:r>
                      <a:r>
                        <a:rPr lang="en-US" sz="600" kern="0">
                          <a:latin typeface="Times New Roman"/>
                          <a:ea typeface="宋体"/>
                          <a:cs typeface="宋体"/>
                        </a:rPr>
                        <a:t>( </a:t>
                      </a:r>
                      <a:r>
                        <a:rPr lang="zh-CN" sz="600" kern="0">
                          <a:latin typeface="Times New Roman"/>
                          <a:ea typeface="宋体"/>
                          <a:cs typeface="宋体"/>
                        </a:rPr>
                        <a:t>第二个数字</a:t>
                      </a:r>
                      <a:r>
                        <a:rPr lang="en-US" sz="600" kern="0">
                          <a:latin typeface="Times New Roman"/>
                          <a:ea typeface="宋体"/>
                          <a:cs typeface="宋体"/>
                        </a:rPr>
                        <a:t>) 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55564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600" kern="0">
                          <a:latin typeface="Times New Roman"/>
                          <a:ea typeface="宋体"/>
                          <a:cs typeface="宋体"/>
                        </a:rPr>
                        <a:t>第一个数字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600" kern="0" dirty="0">
                          <a:latin typeface="Times New Roman"/>
                          <a:ea typeface="宋体"/>
                          <a:cs typeface="宋体"/>
                        </a:rPr>
                        <a:t>防护范围</a:t>
                      </a:r>
                      <a:endParaRPr lang="zh-CN" sz="7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600" kern="0">
                          <a:latin typeface="Times New Roman"/>
                          <a:ea typeface="宋体"/>
                          <a:cs typeface="宋体"/>
                        </a:rPr>
                        <a:t>第二个数字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600" kern="0">
                          <a:latin typeface="Times New Roman"/>
                          <a:ea typeface="宋体"/>
                          <a:cs typeface="宋体"/>
                        </a:rPr>
                        <a:t>防护范围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72020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600" kern="0" dirty="0">
                          <a:latin typeface="Times New Roman"/>
                          <a:ea typeface="宋体"/>
                          <a:cs typeface="宋体"/>
                        </a:rPr>
                        <a:t>名称</a:t>
                      </a:r>
                      <a:endParaRPr lang="zh-CN" sz="7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600" kern="0" dirty="0">
                          <a:latin typeface="Times New Roman"/>
                          <a:ea typeface="宋体"/>
                          <a:cs typeface="宋体"/>
                        </a:rPr>
                        <a:t>说明</a:t>
                      </a:r>
                      <a:endParaRPr lang="zh-CN" sz="7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600" kern="0" dirty="0">
                          <a:latin typeface="Times New Roman"/>
                          <a:ea typeface="宋体"/>
                          <a:cs typeface="宋体"/>
                        </a:rPr>
                        <a:t>名称</a:t>
                      </a:r>
                      <a:endParaRPr lang="zh-CN" sz="7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600" kern="0" dirty="0">
                          <a:latin typeface="Times New Roman"/>
                          <a:ea typeface="宋体"/>
                          <a:cs typeface="宋体"/>
                        </a:rPr>
                        <a:t>说明</a:t>
                      </a:r>
                      <a:endParaRPr lang="zh-CN" sz="7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497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600" kern="0">
                          <a:latin typeface="宋体"/>
                          <a:ea typeface="宋体"/>
                          <a:cs typeface="宋体"/>
                        </a:rPr>
                        <a:t>0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600" kern="0">
                          <a:latin typeface="Times New Roman"/>
                          <a:ea typeface="宋体"/>
                          <a:cs typeface="宋体"/>
                        </a:rPr>
                        <a:t>无防护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600" kern="0">
                          <a:solidFill>
                            <a:srgbClr val="FFF3E1"/>
                          </a:solidFill>
                          <a:latin typeface="宋体"/>
                          <a:ea typeface="宋体"/>
                          <a:cs typeface="宋体"/>
                        </a:rPr>
                        <a:t>-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600" kern="0">
                          <a:latin typeface="宋体"/>
                          <a:ea typeface="宋体"/>
                          <a:cs typeface="宋体"/>
                        </a:rPr>
                        <a:t>0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600" kern="0" dirty="0">
                          <a:latin typeface="宋体"/>
                          <a:ea typeface="宋体"/>
                          <a:cs typeface="宋体"/>
                        </a:rPr>
                        <a:t>  </a:t>
                      </a:r>
                      <a:endParaRPr lang="zh-CN" sz="7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600" kern="0" dirty="0">
                          <a:latin typeface="Times New Roman"/>
                          <a:ea typeface="宋体"/>
                          <a:cs typeface="宋体"/>
                        </a:rPr>
                        <a:t>无防护</a:t>
                      </a:r>
                      <a:endParaRPr lang="zh-CN" sz="7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600" kern="0">
                          <a:solidFill>
                            <a:srgbClr val="FFF3E1"/>
                          </a:solidFill>
                          <a:latin typeface="宋体"/>
                          <a:ea typeface="宋体"/>
                          <a:cs typeface="宋体"/>
                        </a:rPr>
                        <a:t>-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11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600" kern="0">
                          <a:latin typeface="宋体"/>
                          <a:ea typeface="宋体"/>
                          <a:cs typeface="宋体"/>
                        </a:rPr>
                        <a:t>1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600" kern="0">
                          <a:latin typeface="Times New Roman"/>
                          <a:ea typeface="宋体"/>
                          <a:cs typeface="宋体"/>
                        </a:rPr>
                        <a:t>防护</a:t>
                      </a:r>
                      <a:r>
                        <a:rPr lang="en-US" sz="600" kern="0">
                          <a:latin typeface="Times New Roman"/>
                          <a:ea typeface="宋体"/>
                          <a:cs typeface="宋体"/>
                        </a:rPr>
                        <a:t>50mm</a:t>
                      </a:r>
                      <a:r>
                        <a:rPr lang="zh-CN" sz="600" kern="0">
                          <a:latin typeface="Times New Roman"/>
                          <a:ea typeface="宋体"/>
                          <a:cs typeface="宋体"/>
                        </a:rPr>
                        <a:t>直径和更大的固体外来体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600" kern="0" dirty="0">
                          <a:latin typeface="Times New Roman"/>
                          <a:ea typeface="宋体"/>
                          <a:cs typeface="宋体"/>
                        </a:rPr>
                        <a:t>探测器，球体直径为</a:t>
                      </a:r>
                      <a:r>
                        <a:rPr lang="en-US" sz="600" kern="0" dirty="0">
                          <a:latin typeface="Times New Roman"/>
                          <a:ea typeface="宋体"/>
                          <a:cs typeface="宋体"/>
                        </a:rPr>
                        <a:t>50mm,</a:t>
                      </a:r>
                      <a:r>
                        <a:rPr lang="zh-CN" sz="600" kern="0" dirty="0">
                          <a:latin typeface="Times New Roman"/>
                          <a:ea typeface="宋体"/>
                          <a:cs typeface="宋体"/>
                        </a:rPr>
                        <a:t>不应完全进入</a:t>
                      </a:r>
                      <a:endParaRPr lang="zh-CN" sz="7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600" kern="0">
                          <a:latin typeface="宋体"/>
                          <a:ea typeface="宋体"/>
                          <a:cs typeface="宋体"/>
                        </a:rPr>
                        <a:t>1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600" kern="0">
                          <a:latin typeface="Times New Roman"/>
                          <a:ea typeface="宋体"/>
                          <a:cs typeface="宋体"/>
                        </a:rPr>
                        <a:t>水滴防护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600" kern="0" dirty="0">
                          <a:latin typeface="Times New Roman"/>
                          <a:ea typeface="宋体"/>
                          <a:cs typeface="宋体"/>
                        </a:rPr>
                        <a:t>垂直落下的水滴不应引起损害</a:t>
                      </a:r>
                      <a:endParaRPr lang="zh-CN" sz="7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11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600" kern="0">
                          <a:latin typeface="宋体"/>
                          <a:ea typeface="宋体"/>
                          <a:cs typeface="宋体"/>
                        </a:rPr>
                        <a:t>2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600" kern="0">
                          <a:latin typeface="Times New Roman"/>
                          <a:ea typeface="宋体"/>
                          <a:cs typeface="宋体"/>
                        </a:rPr>
                        <a:t>防护</a:t>
                      </a:r>
                      <a:r>
                        <a:rPr lang="en-US" sz="600" kern="0">
                          <a:latin typeface="Times New Roman"/>
                          <a:ea typeface="宋体"/>
                          <a:cs typeface="宋体"/>
                        </a:rPr>
                        <a:t>12.5mm</a:t>
                      </a:r>
                      <a:r>
                        <a:rPr lang="zh-CN" sz="600" kern="0">
                          <a:latin typeface="Times New Roman"/>
                          <a:ea typeface="宋体"/>
                          <a:cs typeface="宋体"/>
                        </a:rPr>
                        <a:t>直径和更大的固体外来体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600" kern="0">
                          <a:latin typeface="Times New Roman"/>
                          <a:ea typeface="宋体"/>
                          <a:cs typeface="宋体"/>
                        </a:rPr>
                        <a:t>探测器，球体直径为</a:t>
                      </a:r>
                      <a:r>
                        <a:rPr lang="en-US" sz="600" kern="0">
                          <a:latin typeface="Times New Roman"/>
                          <a:ea typeface="宋体"/>
                          <a:cs typeface="宋体"/>
                        </a:rPr>
                        <a:t>12.5mm,</a:t>
                      </a:r>
                      <a:r>
                        <a:rPr lang="zh-CN" sz="600" kern="0">
                          <a:latin typeface="Times New Roman"/>
                          <a:ea typeface="宋体"/>
                          <a:cs typeface="宋体"/>
                        </a:rPr>
                        <a:t>不应完全进入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600" kern="0">
                          <a:latin typeface="宋体"/>
                          <a:ea typeface="宋体"/>
                          <a:cs typeface="宋体"/>
                        </a:rPr>
                        <a:t>2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600" kern="0">
                          <a:latin typeface="Times New Roman"/>
                          <a:ea typeface="宋体"/>
                          <a:cs typeface="宋体"/>
                        </a:rPr>
                        <a:t>柜体倾斜</a:t>
                      </a:r>
                      <a:r>
                        <a:rPr lang="en-US" sz="600" kern="0">
                          <a:latin typeface="Times New Roman"/>
                          <a:ea typeface="宋体"/>
                          <a:cs typeface="宋体"/>
                        </a:rPr>
                        <a:t>15</a:t>
                      </a:r>
                      <a:r>
                        <a:rPr lang="zh-CN" sz="600" kern="0">
                          <a:latin typeface="Times New Roman"/>
                          <a:ea typeface="宋体"/>
                          <a:cs typeface="宋体"/>
                        </a:rPr>
                        <a:t>度时，防护水滴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600" kern="0">
                          <a:latin typeface="Times New Roman"/>
                          <a:ea typeface="宋体"/>
                          <a:cs typeface="宋体"/>
                        </a:rPr>
                        <a:t>柜体向任何一侧倾斜</a:t>
                      </a:r>
                      <a:r>
                        <a:rPr lang="en-US" sz="600" kern="0">
                          <a:latin typeface="Times New Roman"/>
                          <a:ea typeface="宋体"/>
                          <a:cs typeface="宋体"/>
                        </a:rPr>
                        <a:t>15</a:t>
                      </a:r>
                      <a:r>
                        <a:rPr lang="zh-CN" sz="600" kern="0">
                          <a:latin typeface="Times New Roman"/>
                          <a:ea typeface="宋体"/>
                          <a:cs typeface="宋体"/>
                        </a:rPr>
                        <a:t>度角时，垂直落下的水滴不应引起损害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11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600" kern="0">
                          <a:latin typeface="宋体"/>
                          <a:ea typeface="宋体"/>
                          <a:cs typeface="宋体"/>
                        </a:rPr>
                        <a:t>3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600" kern="0">
                          <a:latin typeface="Times New Roman"/>
                          <a:ea typeface="宋体"/>
                          <a:cs typeface="宋体"/>
                        </a:rPr>
                        <a:t>防护</a:t>
                      </a:r>
                      <a:r>
                        <a:rPr lang="en-US" sz="600" kern="0">
                          <a:latin typeface="Times New Roman"/>
                          <a:ea typeface="宋体"/>
                          <a:cs typeface="宋体"/>
                        </a:rPr>
                        <a:t>2.5mm</a:t>
                      </a:r>
                      <a:r>
                        <a:rPr lang="zh-CN" sz="600" kern="0">
                          <a:latin typeface="Times New Roman"/>
                          <a:ea typeface="宋体"/>
                          <a:cs typeface="宋体"/>
                        </a:rPr>
                        <a:t>直径和更大的固体外来体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600" kern="0">
                          <a:latin typeface="Times New Roman"/>
                          <a:ea typeface="宋体"/>
                          <a:cs typeface="宋体"/>
                        </a:rPr>
                        <a:t>探测器，球体直径为</a:t>
                      </a:r>
                      <a:r>
                        <a:rPr lang="en-US" sz="600" kern="0">
                          <a:latin typeface="Times New Roman"/>
                          <a:ea typeface="宋体"/>
                          <a:cs typeface="宋体"/>
                        </a:rPr>
                        <a:t>2.5mm,</a:t>
                      </a:r>
                      <a:r>
                        <a:rPr lang="zh-CN" sz="600" kern="0">
                          <a:latin typeface="Times New Roman"/>
                          <a:ea typeface="宋体"/>
                          <a:cs typeface="宋体"/>
                        </a:rPr>
                        <a:t>不应完全进入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600" kern="0">
                          <a:latin typeface="宋体"/>
                          <a:ea typeface="宋体"/>
                          <a:cs typeface="宋体"/>
                        </a:rPr>
                        <a:t>3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600" kern="0">
                          <a:latin typeface="Times New Roman"/>
                          <a:ea typeface="宋体"/>
                          <a:cs typeface="宋体"/>
                        </a:rPr>
                        <a:t>防护溅出的水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600" kern="0">
                          <a:latin typeface="Times New Roman"/>
                          <a:ea typeface="宋体"/>
                          <a:cs typeface="宋体"/>
                        </a:rPr>
                        <a:t>以</a:t>
                      </a:r>
                      <a:r>
                        <a:rPr lang="en-US" sz="600" kern="0">
                          <a:latin typeface="Times New Roman"/>
                          <a:ea typeface="宋体"/>
                          <a:cs typeface="宋体"/>
                        </a:rPr>
                        <a:t>60</a:t>
                      </a:r>
                      <a:r>
                        <a:rPr lang="zh-CN" sz="600" kern="0">
                          <a:latin typeface="Times New Roman"/>
                          <a:ea typeface="宋体"/>
                          <a:cs typeface="宋体"/>
                        </a:rPr>
                        <a:t>度角从垂直线两侧溅出的水不应引起损害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11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600" kern="0">
                          <a:latin typeface="宋体"/>
                          <a:ea typeface="宋体"/>
                          <a:cs typeface="宋体"/>
                        </a:rPr>
                        <a:t>4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600" kern="0">
                          <a:latin typeface="Times New Roman"/>
                          <a:ea typeface="宋体"/>
                          <a:cs typeface="宋体"/>
                        </a:rPr>
                        <a:t>防护</a:t>
                      </a:r>
                      <a:r>
                        <a:rPr lang="en-US" sz="600" kern="0">
                          <a:latin typeface="Times New Roman"/>
                          <a:ea typeface="宋体"/>
                          <a:cs typeface="宋体"/>
                        </a:rPr>
                        <a:t>1.0mm</a:t>
                      </a:r>
                      <a:r>
                        <a:rPr lang="zh-CN" sz="600" kern="0">
                          <a:latin typeface="Times New Roman"/>
                          <a:ea typeface="宋体"/>
                          <a:cs typeface="宋体"/>
                        </a:rPr>
                        <a:t>直径和更大的固体外来体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600" kern="0">
                          <a:latin typeface="Times New Roman"/>
                          <a:ea typeface="宋体"/>
                          <a:cs typeface="宋体"/>
                        </a:rPr>
                        <a:t>探测器，球体直径为</a:t>
                      </a:r>
                      <a:r>
                        <a:rPr lang="en-US" sz="600" kern="0">
                          <a:latin typeface="Times New Roman"/>
                          <a:ea typeface="宋体"/>
                          <a:cs typeface="宋体"/>
                        </a:rPr>
                        <a:t>1.0mm,</a:t>
                      </a:r>
                      <a:r>
                        <a:rPr lang="zh-CN" sz="600" kern="0">
                          <a:latin typeface="Times New Roman"/>
                          <a:ea typeface="宋体"/>
                          <a:cs typeface="宋体"/>
                        </a:rPr>
                        <a:t>不应完全进入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600" kern="0">
                          <a:latin typeface="宋体"/>
                          <a:ea typeface="宋体"/>
                          <a:cs typeface="宋体"/>
                        </a:rPr>
                        <a:t>4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600" kern="0">
                          <a:latin typeface="Times New Roman"/>
                          <a:ea typeface="宋体"/>
                          <a:cs typeface="宋体"/>
                        </a:rPr>
                        <a:t>防护喷水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600" kern="0">
                          <a:latin typeface="Times New Roman"/>
                          <a:ea typeface="宋体"/>
                          <a:cs typeface="宋体"/>
                        </a:rPr>
                        <a:t>从每个方向对准柜体的喷水都不应引起损害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222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600" kern="0">
                          <a:latin typeface="宋体"/>
                          <a:ea typeface="宋体"/>
                          <a:cs typeface="宋体"/>
                        </a:rPr>
                        <a:t>5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600" kern="0">
                          <a:latin typeface="Times New Roman"/>
                          <a:ea typeface="宋体"/>
                          <a:cs typeface="宋体"/>
                        </a:rPr>
                        <a:t>防护灰尘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600" kern="0" dirty="0">
                          <a:latin typeface="Times New Roman"/>
                          <a:ea typeface="宋体"/>
                          <a:cs typeface="宋体"/>
                        </a:rPr>
                        <a:t>不可能完全阻止灰尘进入，但灰尘进入的数量不会对设备造成伤害</a:t>
                      </a:r>
                      <a:endParaRPr lang="zh-CN" sz="7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600" kern="0">
                          <a:latin typeface="宋体"/>
                          <a:ea typeface="宋体"/>
                          <a:cs typeface="宋体"/>
                        </a:rPr>
                        <a:t>5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600" kern="0" dirty="0">
                          <a:latin typeface="Times New Roman"/>
                          <a:ea typeface="宋体"/>
                          <a:cs typeface="宋体"/>
                        </a:rPr>
                        <a:t>防护射水</a:t>
                      </a:r>
                      <a:endParaRPr lang="zh-CN" sz="7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600" kern="0" dirty="0">
                          <a:latin typeface="Times New Roman"/>
                          <a:ea typeface="宋体"/>
                          <a:cs typeface="宋体"/>
                        </a:rPr>
                        <a:t>从每个方向对准柜体的射水都不应引起损害</a:t>
                      </a:r>
                      <a:endParaRPr lang="zh-CN" sz="7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11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600" kern="0">
                          <a:latin typeface="宋体"/>
                          <a:ea typeface="宋体"/>
                          <a:cs typeface="宋体"/>
                        </a:rPr>
                        <a:t>6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600" kern="0">
                          <a:latin typeface="Times New Roman"/>
                          <a:ea typeface="宋体"/>
                          <a:cs typeface="宋体"/>
                        </a:rPr>
                        <a:t>灰尘封闭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600" kern="0" dirty="0">
                          <a:latin typeface="Times New Roman"/>
                          <a:ea typeface="宋体"/>
                          <a:cs typeface="宋体"/>
                        </a:rPr>
                        <a:t>柜体内在</a:t>
                      </a:r>
                      <a:r>
                        <a:rPr lang="en-US" sz="600" kern="0" dirty="0">
                          <a:latin typeface="Times New Roman"/>
                          <a:ea typeface="宋体"/>
                          <a:cs typeface="宋体"/>
                        </a:rPr>
                        <a:t>20</a:t>
                      </a:r>
                      <a:r>
                        <a:rPr lang="zh-CN" sz="600" kern="0" dirty="0">
                          <a:latin typeface="Times New Roman"/>
                          <a:ea typeface="宋体"/>
                          <a:cs typeface="宋体"/>
                        </a:rPr>
                        <a:t>毫巴的低压时不应进入灰尘</a:t>
                      </a:r>
                      <a:endParaRPr lang="zh-CN" sz="7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600" kern="0">
                          <a:latin typeface="宋体"/>
                          <a:ea typeface="宋体"/>
                          <a:cs typeface="宋体"/>
                        </a:rPr>
                        <a:t>6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600" kern="0" dirty="0">
                          <a:latin typeface="Times New Roman"/>
                          <a:ea typeface="宋体"/>
                          <a:cs typeface="宋体"/>
                        </a:rPr>
                        <a:t>防护强射水</a:t>
                      </a:r>
                      <a:endParaRPr lang="zh-CN" sz="7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600" kern="0">
                          <a:latin typeface="Times New Roman"/>
                          <a:ea typeface="宋体"/>
                          <a:cs typeface="宋体"/>
                        </a:rPr>
                        <a:t>从每个方向对准柜体的强射水都不应引起损害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1128">
                <a:tc rowSpan="2"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600" kern="0">
                          <a:latin typeface="Times New Roman"/>
                          <a:ea typeface="宋体"/>
                          <a:cs typeface="宋体"/>
                        </a:rPr>
                        <a:t>注：探测器的直径不应穿过柜体的孔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600" kern="0">
                          <a:latin typeface="宋体"/>
                          <a:ea typeface="宋体"/>
                          <a:cs typeface="宋体"/>
                        </a:rPr>
                        <a:t>7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600" kern="0">
                          <a:latin typeface="Times New Roman"/>
                          <a:ea typeface="宋体"/>
                          <a:cs typeface="宋体"/>
                        </a:rPr>
                        <a:t>防护短时浸水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600" kern="0">
                          <a:latin typeface="Times New Roman"/>
                          <a:ea typeface="宋体"/>
                          <a:cs typeface="宋体"/>
                        </a:rPr>
                        <a:t>柜体在标准压力下短时浸入水中时，不应有能引起损害的水量浸入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1128">
                <a:tc gridSpan="3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600" kern="0">
                          <a:latin typeface="宋体"/>
                          <a:ea typeface="宋体"/>
                          <a:cs typeface="宋体"/>
                        </a:rPr>
                        <a:t>8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600" kern="0">
                          <a:latin typeface="Times New Roman"/>
                          <a:ea typeface="宋体"/>
                          <a:cs typeface="宋体"/>
                        </a:rPr>
                        <a:t>防护长期浸水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600" kern="0" dirty="0">
                          <a:latin typeface="Times New Roman"/>
                          <a:ea typeface="宋体"/>
                          <a:cs typeface="宋体"/>
                        </a:rPr>
                        <a:t>可以在特定的条件下浸入水中，不应有能引起损害的水量浸</a:t>
                      </a:r>
                      <a:endParaRPr lang="zh-CN" sz="7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19256" cy="432048"/>
          </a:xfrm>
        </p:spPr>
        <p:txBody>
          <a:bodyPr>
            <a:normAutofit/>
          </a:bodyPr>
          <a:lstStyle/>
          <a:p>
            <a:r>
              <a:rPr lang="en-US" sz="1500" b="1" dirty="0" smtClean="0"/>
              <a:t>1.1 </a:t>
            </a:r>
            <a:r>
              <a:rPr lang="zh-CN" altLang="en-US" sz="1500" b="1" dirty="0" smtClean="0"/>
              <a:t>机柜结</a:t>
            </a:r>
            <a:endParaRPr lang="zh-CN" altLang="en-US" sz="1500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3258401"/>
              </p:ext>
            </p:extLst>
          </p:nvPr>
        </p:nvGraphicFramePr>
        <p:xfrm>
          <a:off x="683568" y="764704"/>
          <a:ext cx="7884369" cy="5832645"/>
        </p:xfrm>
        <a:graphic>
          <a:graphicData uri="http://schemas.openxmlformats.org/drawingml/2006/table">
            <a:tbl>
              <a:tblPr/>
              <a:tblGrid>
                <a:gridCol w="277095"/>
                <a:gridCol w="472088"/>
                <a:gridCol w="554190"/>
                <a:gridCol w="1316198"/>
                <a:gridCol w="554190"/>
                <a:gridCol w="2954067"/>
                <a:gridCol w="286401"/>
                <a:gridCol w="392549"/>
                <a:gridCol w="296907"/>
                <a:gridCol w="780684"/>
              </a:tblGrid>
              <a:tr h="203191"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网络机柜产品入仓检验单</a:t>
                      </a:r>
                    </a:p>
                  </a:txBody>
                  <a:tcPr marL="4753" marR="4753" marT="475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25314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zh-CN" altLang="en-US" sz="7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送货编号：</a:t>
                      </a:r>
                    </a:p>
                  </a:txBody>
                  <a:tcPr marL="4753" marR="4753" marT="475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700" b="0" i="0" u="none" strike="noStrike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4753" marR="4753" marT="475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700" b="0" i="0" u="none" strike="noStrike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4753" marR="4753" marT="475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700" b="0" i="0" u="none" strike="noStrike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4753" marR="4753" marT="475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700" b="0" i="0" u="none" strike="noStrike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4753" marR="4753" marT="475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700" b="0" i="0" u="none" strike="noStrike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4753" marR="4753" marT="475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endParaRPr lang="zh-CN" altLang="en-US" sz="700" b="0" i="0" u="none" strike="noStrike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4753" marR="4753" marT="475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25314">
                <a:tc gridSpan="4">
                  <a:txBody>
                    <a:bodyPr/>
                    <a:lstStyle/>
                    <a:p>
                      <a:pPr algn="l" fontAlgn="t"/>
                      <a:r>
                        <a:rPr lang="zh-CN" altLang="en-US" sz="7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产品名称</a:t>
                      </a:r>
                      <a:r>
                        <a:rPr lang="en-US" altLang="zh-CN" sz="7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/</a:t>
                      </a:r>
                      <a:r>
                        <a:rPr lang="zh-CN" altLang="en-US" sz="7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型号：</a:t>
                      </a:r>
                    </a:p>
                  </a:txBody>
                  <a:tcPr marL="4753" marR="4753" marT="47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t"/>
                      <a:r>
                        <a:rPr lang="zh-CN" altLang="en-US" sz="7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送货单位：</a:t>
                      </a:r>
                    </a:p>
                  </a:txBody>
                  <a:tcPr marL="4753" marR="4753" marT="47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l" fontAlgn="t"/>
                      <a:r>
                        <a:rPr lang="zh-CN" altLang="en-US" sz="7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生产日期：</a:t>
                      </a:r>
                    </a:p>
                  </a:txBody>
                  <a:tcPr marL="4753" marR="4753" marT="47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25314">
                <a:tc gridSpan="4">
                  <a:txBody>
                    <a:bodyPr/>
                    <a:lstStyle/>
                    <a:p>
                      <a:pPr algn="l" fontAlgn="t"/>
                      <a:r>
                        <a:rPr lang="zh-CN" altLang="en-US" sz="7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送货数量：</a:t>
                      </a:r>
                    </a:p>
                  </a:txBody>
                  <a:tcPr marL="4753" marR="4753" marT="47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t"/>
                      <a:r>
                        <a:rPr lang="zh-CN" altLang="en-US" sz="7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抽检数量：</a:t>
                      </a:r>
                    </a:p>
                  </a:txBody>
                  <a:tcPr marL="4753" marR="4753" marT="47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l" fontAlgn="t"/>
                      <a:r>
                        <a:rPr lang="zh-CN" altLang="en-US" sz="7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检验日期：</a:t>
                      </a:r>
                    </a:p>
                  </a:txBody>
                  <a:tcPr marL="4753" marR="4753" marT="47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25314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序号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7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检测项目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标准要求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检验结果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500" b="0" i="0" u="none" strike="noStrike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判定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5314"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latin typeface="黑体"/>
                        </a:rPr>
                        <a:t>1</a:t>
                      </a:r>
                    </a:p>
                  </a:txBody>
                  <a:tcPr marL="4753" marR="4753" marT="47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材料要求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 fontAlgn="t"/>
                      <a:r>
                        <a:rPr lang="zh-CN" altLang="en-US" sz="7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①钣材质量应符合国标，并提供性能测试报告或厂商证明。</a:t>
                      </a:r>
                    </a:p>
                  </a:txBody>
                  <a:tcPr marL="4753" marR="4753" marT="47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just" fontAlgn="t"/>
                      <a:r>
                        <a:rPr lang="zh-CN" altLang="en-US" sz="700" b="0" i="0" u="none" strike="noStrike">
                          <a:solidFill>
                            <a:srgbClr val="000000"/>
                          </a:solidFill>
                          <a:latin typeface="黑体"/>
                        </a:rPr>
                        <a:t>　</a:t>
                      </a:r>
                    </a:p>
                  </a:txBody>
                  <a:tcPr marL="4753" marR="4753" marT="47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just" fontAlgn="t"/>
                      <a:endParaRPr lang="zh-CN" altLang="en-US" sz="500" b="0" i="0" u="none" strike="noStrike">
                        <a:solidFill>
                          <a:srgbClr val="000000"/>
                        </a:solidFill>
                        <a:latin typeface="黑体"/>
                      </a:endParaRPr>
                    </a:p>
                  </a:txBody>
                  <a:tcPr marL="4753" marR="4753" marT="47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zh-CN" altLang="en-US" sz="700" b="0" i="0" u="none" strike="noStrike">
                          <a:solidFill>
                            <a:srgbClr val="000000"/>
                          </a:solidFill>
                          <a:latin typeface="黑体"/>
                        </a:rPr>
                        <a:t>　</a:t>
                      </a:r>
                    </a:p>
                  </a:txBody>
                  <a:tcPr marL="4753" marR="4753" marT="47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5314"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700" b="0" i="0" u="none" strike="noStrike" dirty="0">
                          <a:solidFill>
                            <a:srgbClr val="000000"/>
                          </a:solidFill>
                          <a:latin typeface="黑体"/>
                        </a:rPr>
                        <a:t>3</a:t>
                      </a:r>
                    </a:p>
                  </a:txBody>
                  <a:tcPr marL="4753" marR="4753" marT="47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l" fontAlgn="t"/>
                      <a:r>
                        <a:rPr lang="zh-CN" altLang="en-US" sz="7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②尺寸：按图纸技术要求执行，钣厚公差</a:t>
                      </a:r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±0.08</a:t>
                      </a:r>
                    </a:p>
                  </a:txBody>
                  <a:tcPr marL="4753" marR="4753" marT="47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just" fontAlgn="t"/>
                      <a:r>
                        <a:rPr lang="zh-CN" altLang="en-US" sz="700" b="0" i="0" u="none" strike="noStrike">
                          <a:solidFill>
                            <a:srgbClr val="000000"/>
                          </a:solidFill>
                          <a:latin typeface="黑体"/>
                        </a:rPr>
                        <a:t>　</a:t>
                      </a:r>
                    </a:p>
                  </a:txBody>
                  <a:tcPr marL="4753" marR="4753" marT="47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just" fontAlgn="t"/>
                      <a:endParaRPr lang="zh-CN" altLang="en-US" sz="500" b="0" i="0" u="none" strike="noStrike">
                        <a:solidFill>
                          <a:srgbClr val="000000"/>
                        </a:solidFill>
                        <a:latin typeface="黑体"/>
                      </a:endParaRPr>
                    </a:p>
                  </a:txBody>
                  <a:tcPr marL="4753" marR="4753" marT="47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zh-CN" altLang="en-US" sz="700" b="0" i="0" u="none" strike="noStrike">
                          <a:solidFill>
                            <a:srgbClr val="000000"/>
                          </a:solidFill>
                          <a:latin typeface="黑体"/>
                        </a:rPr>
                        <a:t>　</a:t>
                      </a:r>
                    </a:p>
                  </a:txBody>
                  <a:tcPr marL="4753" marR="4753" marT="47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774"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latin typeface="黑体"/>
                        </a:rPr>
                        <a:t>4</a:t>
                      </a:r>
                    </a:p>
                  </a:txBody>
                  <a:tcPr marL="4753" marR="4753" marT="47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生产工艺要求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 fontAlgn="t"/>
                      <a:r>
                        <a:rPr lang="zh-CN" altLang="en-US" sz="7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①冲压工艺要求：</a:t>
                      </a:r>
                      <a:r>
                        <a:rPr lang="en-US" altLang="zh-CN" sz="7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(</a:t>
                      </a:r>
                      <a:r>
                        <a:rPr lang="zh-CN" altLang="en-US" sz="7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冲压毛坯向内、冲压毛刺高度≤</a:t>
                      </a:r>
                      <a:r>
                        <a:rPr lang="en-US" altLang="zh-CN" sz="7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0.1mm</a:t>
                      </a:r>
                      <a:r>
                        <a:rPr lang="zh-CN" altLang="en-US" sz="7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、结构不能够有变形、冲孔有咬边缺陷时公差高低≤</a:t>
                      </a:r>
                      <a:r>
                        <a:rPr lang="en-US" altLang="zh-CN" sz="7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0.3mm</a:t>
                      </a:r>
                      <a:r>
                        <a:rPr lang="zh-CN" altLang="en-US" sz="7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）</a:t>
                      </a:r>
                    </a:p>
                  </a:txBody>
                  <a:tcPr marL="4753" marR="4753" marT="47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just" fontAlgn="t"/>
                      <a:r>
                        <a:rPr lang="zh-CN" altLang="en-US" sz="700" b="0" i="0" u="none" strike="noStrike">
                          <a:solidFill>
                            <a:srgbClr val="000000"/>
                          </a:solidFill>
                          <a:latin typeface="黑体"/>
                        </a:rPr>
                        <a:t>　</a:t>
                      </a:r>
                    </a:p>
                  </a:txBody>
                  <a:tcPr marL="4753" marR="4753" marT="47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just" fontAlgn="t"/>
                      <a:endParaRPr lang="zh-CN" altLang="en-US" sz="500" b="0" i="0" u="none" strike="noStrike">
                        <a:solidFill>
                          <a:srgbClr val="000000"/>
                        </a:solidFill>
                        <a:latin typeface="黑体"/>
                      </a:endParaRPr>
                    </a:p>
                  </a:txBody>
                  <a:tcPr marL="4753" marR="4753" marT="47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zh-CN" altLang="en-US" sz="700" b="0" i="0" u="none" strike="noStrike">
                          <a:solidFill>
                            <a:srgbClr val="000000"/>
                          </a:solidFill>
                          <a:latin typeface="黑体"/>
                        </a:rPr>
                        <a:t>　</a:t>
                      </a:r>
                    </a:p>
                  </a:txBody>
                  <a:tcPr marL="4753" marR="4753" marT="47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5314"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700" b="0" i="0" u="none" strike="noStrike" dirty="0">
                          <a:solidFill>
                            <a:srgbClr val="000000"/>
                          </a:solidFill>
                          <a:latin typeface="黑体"/>
                        </a:rPr>
                        <a:t>5</a:t>
                      </a:r>
                    </a:p>
                  </a:txBody>
                  <a:tcPr marL="4753" marR="4753" marT="47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l" fontAlgn="t"/>
                      <a:r>
                        <a:rPr lang="zh-CN" altLang="en-US" sz="7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②折弯工艺要求：（折弯过程产生的压刀痕深度控制在</a:t>
                      </a:r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0.2 mm</a:t>
                      </a:r>
                      <a:r>
                        <a:rPr lang="zh-CN" altLang="en-US" sz="7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以内。）</a:t>
                      </a:r>
                    </a:p>
                  </a:txBody>
                  <a:tcPr marL="4753" marR="4753" marT="47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just" fontAlgn="t"/>
                      <a:r>
                        <a:rPr lang="zh-CN" altLang="en-US" sz="700" b="0" i="0" u="none" strike="noStrike">
                          <a:solidFill>
                            <a:srgbClr val="000000"/>
                          </a:solidFill>
                          <a:latin typeface="黑体"/>
                        </a:rPr>
                        <a:t>　</a:t>
                      </a:r>
                    </a:p>
                  </a:txBody>
                  <a:tcPr marL="4753" marR="4753" marT="47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just" fontAlgn="t"/>
                      <a:endParaRPr lang="zh-CN" altLang="en-US" sz="500" b="0" i="0" u="none" strike="noStrike">
                        <a:solidFill>
                          <a:srgbClr val="000000"/>
                        </a:solidFill>
                        <a:latin typeface="黑体"/>
                      </a:endParaRPr>
                    </a:p>
                  </a:txBody>
                  <a:tcPr marL="4753" marR="4753" marT="47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zh-CN" altLang="en-US" sz="700" b="0" i="0" u="none" strike="noStrike">
                          <a:solidFill>
                            <a:srgbClr val="000000"/>
                          </a:solidFill>
                          <a:latin typeface="黑体"/>
                        </a:rPr>
                        <a:t>　</a:t>
                      </a:r>
                    </a:p>
                  </a:txBody>
                  <a:tcPr marL="4753" marR="4753" marT="47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774"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700" b="0" i="0" u="none" strike="noStrike" dirty="0">
                          <a:solidFill>
                            <a:srgbClr val="000000"/>
                          </a:solidFill>
                          <a:latin typeface="黑体"/>
                        </a:rPr>
                        <a:t>6</a:t>
                      </a:r>
                    </a:p>
                  </a:txBody>
                  <a:tcPr marL="4753" marR="4753" marT="47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l" fontAlgn="t"/>
                      <a:r>
                        <a:rPr lang="zh-CN" altLang="en-US" sz="7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③焊接工艺要求：（内部分布的焊渣、颗粒物</a:t>
                      </a:r>
                      <a:r>
                        <a:rPr lang="en-US" altLang="zh-CN" sz="7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Φ&lt;0.5mm</a:t>
                      </a:r>
                      <a:r>
                        <a:rPr lang="zh-CN" altLang="en-US" sz="7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以内，且每</a:t>
                      </a:r>
                      <a:r>
                        <a:rPr lang="en-US" altLang="zh-CN" sz="7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100×100mm</a:t>
                      </a:r>
                      <a:r>
                        <a:rPr lang="zh-CN" altLang="en-US" sz="7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内不得超过</a:t>
                      </a:r>
                      <a:r>
                        <a:rPr lang="en-US" altLang="zh-CN" sz="7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3</a:t>
                      </a:r>
                      <a:r>
                        <a:rPr lang="zh-CN" altLang="en-US" sz="7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点，外面或空白表面处不允许有焊渣。）</a:t>
                      </a:r>
                    </a:p>
                  </a:txBody>
                  <a:tcPr marL="4753" marR="4753" marT="47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just" fontAlgn="t"/>
                      <a:r>
                        <a:rPr lang="zh-CN" altLang="en-US" sz="700" b="0" i="0" u="none" strike="noStrike">
                          <a:solidFill>
                            <a:srgbClr val="000000"/>
                          </a:solidFill>
                          <a:latin typeface="黑体"/>
                        </a:rPr>
                        <a:t>　</a:t>
                      </a:r>
                    </a:p>
                  </a:txBody>
                  <a:tcPr marL="4753" marR="4753" marT="47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just" fontAlgn="t"/>
                      <a:endParaRPr lang="zh-CN" altLang="en-US" sz="500" b="0" i="0" u="none" strike="noStrike">
                        <a:solidFill>
                          <a:srgbClr val="000000"/>
                        </a:solidFill>
                        <a:latin typeface="黑体"/>
                      </a:endParaRPr>
                    </a:p>
                  </a:txBody>
                  <a:tcPr marL="4753" marR="4753" marT="47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zh-CN" altLang="en-US" sz="700" b="0" i="0" u="none" strike="noStrike">
                          <a:solidFill>
                            <a:srgbClr val="000000"/>
                          </a:solidFill>
                          <a:latin typeface="黑体"/>
                        </a:rPr>
                        <a:t>　</a:t>
                      </a:r>
                    </a:p>
                  </a:txBody>
                  <a:tcPr marL="4753" marR="4753" marT="47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774"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700" b="0" i="0" u="none" strike="noStrike" dirty="0">
                          <a:solidFill>
                            <a:srgbClr val="000000"/>
                          </a:solidFill>
                          <a:latin typeface="黑体"/>
                        </a:rPr>
                        <a:t>7</a:t>
                      </a:r>
                    </a:p>
                  </a:txBody>
                  <a:tcPr marL="4753" marR="4753" marT="47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l" fontAlgn="t"/>
                      <a:r>
                        <a:rPr lang="zh-CN" altLang="en-US" sz="7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④喷涂工艺要求：（静电喷涂工艺、要求喷颗粒细腻，无漆瘤、漆斑、起皮以及其它不允许的粗大颗粒，无异物粘贴、斑点、碰伤擦伤、凹痕等；</a:t>
                      </a:r>
                      <a:r>
                        <a:rPr lang="en-US" altLang="zh-CN" sz="7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)</a:t>
                      </a:r>
                      <a:r>
                        <a:rPr lang="zh-CN" altLang="en-US" sz="7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与封样板一致；</a:t>
                      </a:r>
                    </a:p>
                  </a:txBody>
                  <a:tcPr marL="4753" marR="4753" marT="47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just" fontAlgn="t"/>
                      <a:r>
                        <a:rPr lang="zh-CN" altLang="en-US" sz="700" b="0" i="0" u="none" strike="noStrike">
                          <a:solidFill>
                            <a:srgbClr val="000000"/>
                          </a:solidFill>
                          <a:latin typeface="黑体"/>
                        </a:rPr>
                        <a:t>　</a:t>
                      </a:r>
                    </a:p>
                  </a:txBody>
                  <a:tcPr marL="4753" marR="4753" marT="47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just" fontAlgn="t"/>
                      <a:endParaRPr lang="zh-CN" altLang="en-US" sz="500" b="0" i="0" u="none" strike="noStrike">
                        <a:solidFill>
                          <a:srgbClr val="000000"/>
                        </a:solidFill>
                        <a:latin typeface="黑体"/>
                      </a:endParaRPr>
                    </a:p>
                  </a:txBody>
                  <a:tcPr marL="4753" marR="4753" marT="47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zh-CN" altLang="en-US" sz="700" b="0" i="0" u="none" strike="noStrike">
                          <a:solidFill>
                            <a:srgbClr val="000000"/>
                          </a:solidFill>
                          <a:latin typeface="黑体"/>
                        </a:rPr>
                        <a:t>　</a:t>
                      </a:r>
                    </a:p>
                  </a:txBody>
                  <a:tcPr marL="4753" marR="4753" marT="47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5314"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700" b="0" i="0" u="none" strike="noStrike" dirty="0">
                          <a:solidFill>
                            <a:srgbClr val="000000"/>
                          </a:solidFill>
                          <a:latin typeface="黑体"/>
                        </a:rPr>
                        <a:t>8</a:t>
                      </a:r>
                    </a:p>
                  </a:txBody>
                  <a:tcPr marL="4753" marR="4753" marT="47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l" fontAlgn="t"/>
                      <a:r>
                        <a:rPr lang="zh-CN" altLang="en-US" sz="7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⑤产品尺寸要求：（按图纸技术要求公差执行，未标尺寸公差按</a:t>
                      </a:r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IT14</a:t>
                      </a:r>
                      <a:r>
                        <a:rPr lang="zh-CN" altLang="en-US" sz="7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级）</a:t>
                      </a:r>
                    </a:p>
                  </a:txBody>
                  <a:tcPr marL="4753" marR="4753" marT="47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just" fontAlgn="t"/>
                      <a:r>
                        <a:rPr lang="zh-CN" altLang="en-US" sz="700" b="0" i="0" u="none" strike="noStrike">
                          <a:solidFill>
                            <a:srgbClr val="000000"/>
                          </a:solidFill>
                          <a:latin typeface="黑体"/>
                        </a:rPr>
                        <a:t>　</a:t>
                      </a:r>
                    </a:p>
                  </a:txBody>
                  <a:tcPr marL="4753" marR="4753" marT="47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just" fontAlgn="t"/>
                      <a:endParaRPr lang="zh-CN" altLang="en-US" sz="500" b="0" i="0" u="none" strike="noStrike">
                        <a:solidFill>
                          <a:srgbClr val="000000"/>
                        </a:solidFill>
                        <a:latin typeface="黑体"/>
                      </a:endParaRPr>
                    </a:p>
                  </a:txBody>
                  <a:tcPr marL="4753" marR="4753" marT="47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zh-CN" altLang="en-US" sz="700" b="0" i="0" u="none" strike="noStrike">
                          <a:solidFill>
                            <a:srgbClr val="000000"/>
                          </a:solidFill>
                          <a:latin typeface="黑体"/>
                        </a:rPr>
                        <a:t>　</a:t>
                      </a:r>
                    </a:p>
                  </a:txBody>
                  <a:tcPr marL="4753" marR="4753" marT="47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5742"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latin typeface="黑体"/>
                        </a:rPr>
                        <a:t>9</a:t>
                      </a:r>
                    </a:p>
                  </a:txBody>
                  <a:tcPr marL="4753" marR="4753" marT="47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产品性能要求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1.</a:t>
                      </a:r>
                      <a:r>
                        <a:rPr lang="zh-CN" altLang="en-US" sz="7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兼容</a:t>
                      </a:r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ETSI</a:t>
                      </a:r>
                      <a:r>
                        <a:rPr lang="zh-CN" altLang="en-US" sz="7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标准；（检验方法</a:t>
                      </a:r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19"</a:t>
                      </a:r>
                      <a:r>
                        <a:rPr lang="zh-CN" altLang="en-US" sz="7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装置两边方孔之间</a:t>
                      </a:r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465mm</a:t>
                      </a:r>
                      <a:r>
                        <a:rPr lang="zh-CN" altLang="en-US" sz="7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、</a:t>
                      </a:r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1U</a:t>
                      </a:r>
                      <a:r>
                        <a:rPr lang="zh-CN" altLang="en-US" sz="7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高度</a:t>
                      </a:r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44.45mm</a:t>
                      </a:r>
                      <a:r>
                        <a:rPr lang="zh-CN" altLang="en-US" sz="7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、</a:t>
                      </a:r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19"</a:t>
                      </a:r>
                      <a:r>
                        <a:rPr lang="zh-CN" altLang="en-US" sz="7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装置要以下往上丝印</a:t>
                      </a:r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U</a:t>
                      </a:r>
                      <a:r>
                        <a:rPr lang="zh-CN" altLang="en-US" sz="7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数、两边立柱所有方孔必须统一水平面对齐，丝印字体清晰，与</a:t>
                      </a:r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U</a:t>
                      </a:r>
                      <a:r>
                        <a:rPr lang="zh-CN" altLang="en-US" sz="7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数方孔对准。）</a:t>
                      </a:r>
                      <a:br>
                        <a:rPr lang="zh-CN" altLang="en-US" sz="7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</a:br>
                      <a:r>
                        <a:rPr lang="zh-CN" altLang="en-US" sz="7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/>
                      </a:r>
                      <a:br>
                        <a:rPr lang="zh-CN" altLang="en-US" sz="7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</a:br>
                      <a:endParaRPr lang="zh-CN" altLang="en-US" sz="700" b="0" i="0" u="none" strike="noStrike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4753" marR="4753" marT="47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just" fontAlgn="t"/>
                      <a:r>
                        <a:rPr lang="zh-CN" altLang="en-US" sz="700" b="0" i="0" u="none" strike="noStrike">
                          <a:solidFill>
                            <a:srgbClr val="000000"/>
                          </a:solidFill>
                          <a:latin typeface="黑体"/>
                        </a:rPr>
                        <a:t>　</a:t>
                      </a:r>
                    </a:p>
                  </a:txBody>
                  <a:tcPr marL="4753" marR="4753" marT="47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just" fontAlgn="t"/>
                      <a:endParaRPr lang="zh-CN" altLang="en-US" sz="500" b="0" i="0" u="none" strike="noStrike" dirty="0">
                        <a:solidFill>
                          <a:srgbClr val="000000"/>
                        </a:solidFill>
                        <a:latin typeface="黑体"/>
                      </a:endParaRPr>
                    </a:p>
                  </a:txBody>
                  <a:tcPr marL="4753" marR="4753" marT="47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zh-CN" altLang="en-US" sz="700" b="0" i="0" u="none" strike="noStrike" dirty="0">
                          <a:solidFill>
                            <a:srgbClr val="000000"/>
                          </a:solidFill>
                          <a:latin typeface="黑体"/>
                        </a:rPr>
                        <a:t>　</a:t>
                      </a:r>
                    </a:p>
                  </a:txBody>
                  <a:tcPr marL="4753" marR="4753" marT="47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774"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latin typeface="黑体"/>
                        </a:rPr>
                        <a:t>10</a:t>
                      </a:r>
                    </a:p>
                  </a:txBody>
                  <a:tcPr marL="4753" marR="4753" marT="47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产品电源检验要求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 fontAlgn="t"/>
                      <a:r>
                        <a:rPr lang="zh-CN" altLang="en-US" sz="7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①电源插排检验要求：</a:t>
                      </a:r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(1.</a:t>
                      </a:r>
                      <a:r>
                        <a:rPr lang="zh-CN" altLang="en-US" sz="7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电源开关拨动的手感轻巧而不紧涩。</a:t>
                      </a:r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2.</a:t>
                      </a:r>
                      <a:r>
                        <a:rPr lang="zh-CN" altLang="en-US" sz="7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电指示灯发出闪烁的红光。 </a:t>
                      </a:r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3.</a:t>
                      </a:r>
                      <a:r>
                        <a:rPr lang="zh-CN" altLang="en-US" sz="7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插座接触稳定性。</a:t>
                      </a:r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4.</a:t>
                      </a:r>
                      <a:r>
                        <a:rPr lang="zh-CN" altLang="en-US" sz="7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电源线表面不能有伤痕。</a:t>
                      </a:r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5.</a:t>
                      </a:r>
                      <a:r>
                        <a:rPr lang="zh-CN" altLang="en-US" sz="7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电源线规格长度需符合配件</a:t>
                      </a:r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BOM</a:t>
                      </a:r>
                      <a:r>
                        <a:rPr lang="zh-CN" altLang="en-US" sz="7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表要求</a:t>
                      </a:r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)</a:t>
                      </a:r>
                    </a:p>
                  </a:txBody>
                  <a:tcPr marL="4753" marR="4753" marT="47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just" fontAlgn="t"/>
                      <a:r>
                        <a:rPr lang="zh-CN" altLang="en-US" sz="700" b="0" i="0" u="none" strike="noStrike">
                          <a:solidFill>
                            <a:srgbClr val="000000"/>
                          </a:solidFill>
                          <a:latin typeface="黑体"/>
                        </a:rPr>
                        <a:t>　</a:t>
                      </a:r>
                    </a:p>
                  </a:txBody>
                  <a:tcPr marL="4753" marR="4753" marT="47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just" fontAlgn="t"/>
                      <a:endParaRPr lang="zh-CN" altLang="en-US" sz="500" b="0" i="0" u="none" strike="noStrike">
                        <a:solidFill>
                          <a:srgbClr val="000000"/>
                        </a:solidFill>
                        <a:latin typeface="黑体"/>
                      </a:endParaRPr>
                    </a:p>
                  </a:txBody>
                  <a:tcPr marL="4753" marR="4753" marT="47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zh-CN" altLang="en-US" sz="700" b="0" i="0" u="none" strike="noStrike">
                          <a:solidFill>
                            <a:srgbClr val="000000"/>
                          </a:solidFill>
                          <a:latin typeface="黑体"/>
                        </a:rPr>
                        <a:t>　</a:t>
                      </a:r>
                    </a:p>
                  </a:txBody>
                  <a:tcPr marL="4753" marR="4753" marT="47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774"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700" b="0" i="0" u="none" strike="noStrike" dirty="0">
                          <a:solidFill>
                            <a:srgbClr val="000000"/>
                          </a:solidFill>
                          <a:latin typeface="黑体"/>
                        </a:rPr>
                        <a:t>11</a:t>
                      </a:r>
                    </a:p>
                  </a:txBody>
                  <a:tcPr marL="4753" marR="4753" marT="47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l" fontAlgn="t"/>
                      <a:r>
                        <a:rPr lang="zh-CN" altLang="en-US" sz="7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②风扇检验要求：</a:t>
                      </a:r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(1.</a:t>
                      </a:r>
                      <a:r>
                        <a:rPr lang="zh-CN" altLang="en-US" sz="7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运转状况检查挡运转时，除了正常的风速声以外，不应该有振动声或啸叫声。</a:t>
                      </a:r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2.</a:t>
                      </a:r>
                      <a:r>
                        <a:rPr lang="zh-CN" altLang="en-US" sz="7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风扇进线接触口是否接触良好。</a:t>
                      </a:r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)</a:t>
                      </a:r>
                    </a:p>
                  </a:txBody>
                  <a:tcPr marL="4753" marR="4753" marT="47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just" fontAlgn="t"/>
                      <a:r>
                        <a:rPr lang="zh-CN" altLang="en-US" sz="700" b="0" i="0" u="none" strike="noStrike">
                          <a:solidFill>
                            <a:srgbClr val="000000"/>
                          </a:solidFill>
                          <a:latin typeface="黑体"/>
                        </a:rPr>
                        <a:t>　</a:t>
                      </a:r>
                    </a:p>
                  </a:txBody>
                  <a:tcPr marL="4753" marR="4753" marT="47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just" fontAlgn="t"/>
                      <a:endParaRPr lang="zh-CN" altLang="en-US" sz="500" b="0" i="0" u="none" strike="noStrike">
                        <a:solidFill>
                          <a:srgbClr val="000000"/>
                        </a:solidFill>
                        <a:latin typeface="黑体"/>
                      </a:endParaRPr>
                    </a:p>
                  </a:txBody>
                  <a:tcPr marL="4753" marR="4753" marT="47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zh-CN" altLang="en-US" sz="700" b="0" i="0" u="none" strike="noStrike">
                          <a:solidFill>
                            <a:srgbClr val="000000"/>
                          </a:solidFill>
                          <a:latin typeface="黑体"/>
                        </a:rPr>
                        <a:t>　</a:t>
                      </a:r>
                    </a:p>
                  </a:txBody>
                  <a:tcPr marL="4753" marR="4753" marT="47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774"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700" b="0" i="0" u="none" strike="noStrike" dirty="0">
                          <a:solidFill>
                            <a:srgbClr val="000000"/>
                          </a:solidFill>
                          <a:latin typeface="黑体"/>
                        </a:rPr>
                        <a:t>12</a:t>
                      </a:r>
                    </a:p>
                  </a:txBody>
                  <a:tcPr marL="4753" marR="4753" marT="47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l" fontAlgn="t"/>
                      <a:r>
                        <a:rPr lang="zh-CN" altLang="en-US" sz="7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③接地装置：</a:t>
                      </a:r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(1.</a:t>
                      </a:r>
                      <a:r>
                        <a:rPr lang="zh-CN" altLang="en-US" sz="7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接地螺丝接触检验，是否与机柜接触连通。</a:t>
                      </a:r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2.</a:t>
                      </a:r>
                      <a:r>
                        <a:rPr lang="zh-CN" altLang="en-US" sz="7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接地位置要有接地标志</a:t>
                      </a:r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)</a:t>
                      </a:r>
                    </a:p>
                  </a:txBody>
                  <a:tcPr marL="4753" marR="4753" marT="47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just" fontAlgn="t"/>
                      <a:r>
                        <a:rPr lang="zh-CN" altLang="en-US" sz="700" b="0" i="0" u="none" strike="noStrike" dirty="0">
                          <a:solidFill>
                            <a:srgbClr val="000000"/>
                          </a:solidFill>
                          <a:latin typeface="黑体"/>
                        </a:rPr>
                        <a:t>　</a:t>
                      </a:r>
                    </a:p>
                  </a:txBody>
                  <a:tcPr marL="4753" marR="4753" marT="47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just" fontAlgn="t"/>
                      <a:endParaRPr lang="zh-CN" altLang="en-US" sz="500" b="0" i="0" u="none" strike="noStrike">
                        <a:solidFill>
                          <a:srgbClr val="000000"/>
                        </a:solidFill>
                        <a:latin typeface="黑体"/>
                      </a:endParaRPr>
                    </a:p>
                  </a:txBody>
                  <a:tcPr marL="4753" marR="4753" marT="47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zh-CN" altLang="en-US" sz="700" b="0" i="0" u="none" strike="noStrike">
                          <a:solidFill>
                            <a:srgbClr val="000000"/>
                          </a:solidFill>
                          <a:latin typeface="黑体"/>
                        </a:rPr>
                        <a:t>　</a:t>
                      </a:r>
                    </a:p>
                  </a:txBody>
                  <a:tcPr marL="4753" marR="4753" marT="47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5314"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latin typeface="黑体"/>
                        </a:rPr>
                        <a:t>13</a:t>
                      </a:r>
                    </a:p>
                  </a:txBody>
                  <a:tcPr marL="4753" marR="4753" marT="47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标配要求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1.</a:t>
                      </a:r>
                      <a:r>
                        <a:rPr lang="zh-CN" altLang="en-US" sz="7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配件要符合要求配置。</a:t>
                      </a:r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2.</a:t>
                      </a:r>
                      <a:r>
                        <a:rPr lang="zh-CN" altLang="en-US" sz="7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配件数量要准确。</a:t>
                      </a:r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3.</a:t>
                      </a:r>
                      <a:r>
                        <a:rPr lang="zh-CN" altLang="en-US" sz="7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配件要按指定位置安装或摆放。</a:t>
                      </a:r>
                    </a:p>
                  </a:txBody>
                  <a:tcPr marL="4753" marR="4753" marT="47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just" fontAlgn="t"/>
                      <a:r>
                        <a:rPr lang="zh-CN" altLang="en-US" sz="700" b="0" i="0" u="none" strike="noStrike">
                          <a:solidFill>
                            <a:srgbClr val="000000"/>
                          </a:solidFill>
                          <a:latin typeface="黑体"/>
                        </a:rPr>
                        <a:t>　</a:t>
                      </a:r>
                    </a:p>
                  </a:txBody>
                  <a:tcPr marL="4753" marR="4753" marT="47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just" fontAlgn="t"/>
                      <a:endParaRPr lang="zh-CN" altLang="en-US" sz="500" b="0" i="0" u="none" strike="noStrike">
                        <a:solidFill>
                          <a:srgbClr val="000000"/>
                        </a:solidFill>
                        <a:latin typeface="黑体"/>
                      </a:endParaRPr>
                    </a:p>
                  </a:txBody>
                  <a:tcPr marL="4753" marR="4753" marT="47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zh-CN" altLang="en-US" sz="700" b="0" i="0" u="none" strike="noStrike">
                          <a:solidFill>
                            <a:srgbClr val="000000"/>
                          </a:solidFill>
                          <a:latin typeface="黑体"/>
                        </a:rPr>
                        <a:t>　</a:t>
                      </a:r>
                    </a:p>
                  </a:txBody>
                  <a:tcPr marL="4753" marR="4753" marT="47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2437"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latin typeface="黑体"/>
                        </a:rPr>
                        <a:t>14</a:t>
                      </a:r>
                    </a:p>
                  </a:txBody>
                  <a:tcPr marL="4753" marR="4753" marT="47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包装要求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 fontAlgn="t"/>
                      <a:r>
                        <a:rPr lang="zh-CN" altLang="en-US" sz="7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必须牢固可靠，符合“三防”与长途运输要求；</a:t>
                      </a:r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1.</a:t>
                      </a:r>
                      <a:r>
                        <a:rPr lang="zh-CN" altLang="en-US" sz="7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丝印图案要求</a:t>
                      </a:r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(</a:t>
                      </a:r>
                      <a:r>
                        <a:rPr lang="zh-CN" altLang="en-US" sz="7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产品型号字体、</a:t>
                      </a:r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LG</a:t>
                      </a:r>
                      <a:r>
                        <a:rPr lang="zh-CN" altLang="en-US" sz="7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图案、丝印图案排版）</a:t>
                      </a:r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2.</a:t>
                      </a:r>
                      <a:r>
                        <a:rPr lang="zh-CN" altLang="en-US" sz="7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纸箱的防护要求（纸箱厚度、规格尺寸、纸箱破损）与封样板比较；</a:t>
                      </a:r>
                    </a:p>
                  </a:txBody>
                  <a:tcPr marL="4753" marR="4753" marT="47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just" fontAlgn="t"/>
                      <a:r>
                        <a:rPr lang="zh-CN" altLang="en-US" sz="700" b="0" i="0" u="none" strike="noStrike">
                          <a:solidFill>
                            <a:srgbClr val="000000"/>
                          </a:solidFill>
                          <a:latin typeface="黑体"/>
                        </a:rPr>
                        <a:t>　</a:t>
                      </a:r>
                    </a:p>
                  </a:txBody>
                  <a:tcPr marL="4753" marR="4753" marT="47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just" fontAlgn="t"/>
                      <a:endParaRPr lang="zh-CN" altLang="en-US" sz="500" b="0" i="0" u="none" strike="noStrike">
                        <a:solidFill>
                          <a:srgbClr val="000000"/>
                        </a:solidFill>
                        <a:latin typeface="黑体"/>
                      </a:endParaRPr>
                    </a:p>
                  </a:txBody>
                  <a:tcPr marL="4753" marR="4753" marT="47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zh-CN" altLang="en-US" sz="700" b="0" i="0" u="none" strike="noStrike">
                          <a:solidFill>
                            <a:srgbClr val="000000"/>
                          </a:solidFill>
                          <a:latin typeface="黑体"/>
                        </a:rPr>
                        <a:t>　</a:t>
                      </a:r>
                    </a:p>
                  </a:txBody>
                  <a:tcPr marL="4753" marR="4753" marT="47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8031">
                <a:tc gridSpan="10">
                  <a:txBody>
                    <a:bodyPr/>
                    <a:lstStyle/>
                    <a:p>
                      <a:pPr algn="l" fontAlgn="t"/>
                      <a:r>
                        <a:rPr lang="zh-CN" altLang="en-US" sz="7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结论：</a:t>
                      </a:r>
                    </a:p>
                  </a:txBody>
                  <a:tcPr marL="4753" marR="4753" marT="47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60774">
                <a:tc gridSpan="10">
                  <a:txBody>
                    <a:bodyPr/>
                    <a:lstStyle/>
                    <a:p>
                      <a:pPr algn="just" fontAlgn="t"/>
                      <a:r>
                        <a:rPr lang="zh-CN" altLang="en-US" sz="7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检验员：                                          批</a:t>
                      </a:r>
                      <a:r>
                        <a:rPr lang="zh-CN" altLang="en-US" sz="7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zh-CN" altLang="en-US" sz="7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准：</a:t>
                      </a:r>
                      <a:r>
                        <a:rPr lang="zh-CN" altLang="en-US" sz="7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                                               </a:t>
                      </a:r>
                      <a:r>
                        <a:rPr lang="zh-CN" altLang="en-US" sz="7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日期：</a:t>
                      </a:r>
                    </a:p>
                  </a:txBody>
                  <a:tcPr marL="4753" marR="4753" marT="47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432048"/>
          </a:xfrm>
        </p:spPr>
        <p:txBody>
          <a:bodyPr>
            <a:normAutofit fontScale="90000"/>
          </a:bodyPr>
          <a:lstStyle/>
          <a:p>
            <a:r>
              <a:rPr lang="zh-CN" altLang="en-US" sz="1700" b="1" dirty="0" smtClean="0"/>
              <a:t>机柜</a:t>
            </a:r>
            <a:r>
              <a:rPr lang="zh-CN" altLang="en-US" sz="1700" b="1" dirty="0" smtClean="0"/>
              <a:t>商标要求产品识别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endParaRPr lang="zh-CN" altLang="en-US" sz="17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3645024"/>
            <a:ext cx="4176464" cy="1224136"/>
          </a:xfrm>
        </p:spPr>
        <p:txBody>
          <a:bodyPr>
            <a:normAutofit/>
          </a:bodyPr>
          <a:lstStyle/>
          <a:p>
            <a:r>
              <a:rPr lang="zh-CN" altLang="en-US" sz="1200" dirty="0" smtClean="0"/>
              <a:t>合格证：安装在机柜内，用绳子挂在内立柱</a:t>
            </a:r>
            <a:r>
              <a:rPr lang="en-US" sz="1200" dirty="0" smtClean="0"/>
              <a:t>1.5</a:t>
            </a:r>
            <a:r>
              <a:rPr lang="zh-CN" altLang="en-US" sz="1200" dirty="0" smtClean="0"/>
              <a:t>米高上。</a:t>
            </a:r>
          </a:p>
          <a:p>
            <a:r>
              <a:rPr lang="en-US" sz="1200" dirty="0" smtClean="0"/>
              <a:t> </a:t>
            </a:r>
            <a:endParaRPr lang="zh-CN" altLang="en-US" sz="1200" dirty="0" smtClean="0"/>
          </a:p>
          <a:p>
            <a:r>
              <a:rPr lang="zh-CN" altLang="en-US" sz="1200" dirty="0" smtClean="0"/>
              <a:t>铝质商标：贴在机柜前后门左上角，如图</a:t>
            </a:r>
            <a:endParaRPr lang="zh-CN" altLang="en-US" sz="1200" dirty="0"/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35696" y="620688"/>
            <a:ext cx="4981575" cy="300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60032" y="3717032"/>
            <a:ext cx="3106276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/>
          </a:bodyPr>
          <a:lstStyle/>
          <a:p>
            <a:r>
              <a:rPr lang="en-US" sz="1500" b="1" dirty="0" smtClean="0"/>
              <a:t>1.1 </a:t>
            </a:r>
            <a:r>
              <a:rPr lang="zh-CN" altLang="en-US" sz="1500" b="1" dirty="0" smtClean="0"/>
              <a:t>机柜结构</a:t>
            </a:r>
            <a:endParaRPr lang="zh-CN" altLang="en-US" sz="15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555776" y="764704"/>
            <a:ext cx="3765767" cy="536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19256" cy="432048"/>
          </a:xfrm>
        </p:spPr>
        <p:txBody>
          <a:bodyPr>
            <a:normAutofit/>
          </a:bodyPr>
          <a:lstStyle/>
          <a:p>
            <a:r>
              <a:rPr lang="en-US" sz="1600" b="1" dirty="0" smtClean="0"/>
              <a:t>1.2 </a:t>
            </a:r>
            <a:r>
              <a:rPr lang="zh-CN" altLang="en-US" sz="1600" b="1" dirty="0" smtClean="0"/>
              <a:t>整机配置说明</a:t>
            </a:r>
            <a:endParaRPr lang="zh-CN" altLang="en-US" sz="1600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1115616" y="1196751"/>
          <a:ext cx="7056785" cy="4654061"/>
        </p:xfrm>
        <a:graphic>
          <a:graphicData uri="http://schemas.openxmlformats.org/drawingml/2006/table">
            <a:tbl>
              <a:tblPr/>
              <a:tblGrid>
                <a:gridCol w="433164"/>
                <a:gridCol w="804448"/>
                <a:gridCol w="1023091"/>
                <a:gridCol w="587865"/>
                <a:gridCol w="967856"/>
                <a:gridCol w="3240361"/>
              </a:tblGrid>
              <a:tr h="26412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b="1" kern="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序号</a:t>
                      </a:r>
                      <a:endParaRPr lang="zh-CN" sz="7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095" marR="460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b="1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型号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095" marR="460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b="1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宽</a:t>
                      </a:r>
                      <a:r>
                        <a:rPr lang="en-US" sz="700" b="1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/</a:t>
                      </a:r>
                      <a:r>
                        <a:rPr lang="zh-CN" sz="700" b="1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深</a:t>
                      </a:r>
                      <a:r>
                        <a:rPr lang="en-US" sz="700" b="1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/</a:t>
                      </a:r>
                      <a:r>
                        <a:rPr lang="zh-CN" sz="700" b="1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高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095" marR="460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700" b="1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容量（</a:t>
                      </a:r>
                      <a:r>
                        <a:rPr lang="en-US" sz="700" b="1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U</a:t>
                      </a:r>
                      <a:r>
                        <a:rPr lang="zh-CN" sz="700" b="1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）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095" marR="460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b="1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总高度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095" marR="460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b="1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基本配置：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095" marR="460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CC"/>
                    </a:solidFill>
                  </a:tcPr>
                </a:tc>
              </a:tr>
              <a:tr h="256030">
                <a:tc gridSpan="3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700" b="1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拆装式</a:t>
                      </a:r>
                      <a:r>
                        <a:rPr lang="en-US" sz="700" b="1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RFA</a:t>
                      </a:r>
                      <a:r>
                        <a:rPr lang="zh-CN" sz="700" b="1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系列网络机柜（</a:t>
                      </a:r>
                      <a:r>
                        <a:rPr lang="en-US" sz="700" b="1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600</a:t>
                      </a:r>
                      <a:r>
                        <a:rPr lang="zh-CN" sz="700" b="1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系列）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095" marR="460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700" b="1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　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095" marR="4609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700" b="1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　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095" marR="4609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b="1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　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095" marR="4609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</a:tr>
              <a:tr h="2230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1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095" marR="460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RFA6622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095" marR="460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600*600*1200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095" marR="460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22U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095" marR="460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1158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095" marR="460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10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600" kern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1.19"EIA</a:t>
                      </a:r>
                      <a:r>
                        <a:rPr lang="zh-CN" sz="600" kern="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标准机架 壹套</a:t>
                      </a:r>
                      <a:r>
                        <a:rPr lang="en-US" sz="600" kern="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/>
                      </a:r>
                      <a:br>
                        <a:rPr lang="en-US" sz="600" kern="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</a:br>
                      <a:r>
                        <a:rPr lang="en-US" sz="600" kern="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2.</a:t>
                      </a:r>
                      <a:r>
                        <a:rPr lang="zh-CN" sz="600" kern="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通风顶盖</a:t>
                      </a:r>
                      <a:r>
                        <a:rPr lang="en-US" sz="600" kern="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  1</a:t>
                      </a:r>
                      <a:r>
                        <a:rPr lang="zh-CN" sz="600" kern="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个</a:t>
                      </a:r>
                      <a:r>
                        <a:rPr lang="en-US" sz="600" kern="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/>
                      </a:r>
                      <a:br>
                        <a:rPr lang="en-US" sz="600" kern="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</a:br>
                      <a:r>
                        <a:rPr lang="en-US" sz="600" kern="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3.</a:t>
                      </a:r>
                      <a:r>
                        <a:rPr lang="zh-CN" sz="600" kern="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置顶式散热排气风扇</a:t>
                      </a:r>
                      <a:r>
                        <a:rPr lang="en-US" sz="600" kern="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 2</a:t>
                      </a:r>
                      <a:r>
                        <a:rPr lang="zh-CN" sz="600" kern="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把</a:t>
                      </a:r>
                      <a:r>
                        <a:rPr lang="zh-CN" sz="600" kern="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  <a:cs typeface="宋体"/>
                        </a:rPr>
                        <a:t>（</a:t>
                      </a:r>
                      <a:r>
                        <a:rPr lang="en-US" sz="600" kern="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  <a:cs typeface="宋体"/>
                        </a:rPr>
                        <a:t>800</a:t>
                      </a:r>
                      <a:r>
                        <a:rPr lang="zh-CN" sz="600" kern="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  <a:cs typeface="宋体"/>
                        </a:rPr>
                        <a:t>深配</a:t>
                      </a:r>
                      <a:r>
                        <a:rPr lang="en-US" sz="600" kern="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  <a:cs typeface="宋体"/>
                        </a:rPr>
                        <a:t>4</a:t>
                      </a:r>
                      <a:r>
                        <a:rPr lang="zh-CN" sz="600" kern="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  <a:cs typeface="宋体"/>
                        </a:rPr>
                        <a:t>把风扇）</a:t>
                      </a:r>
                      <a:r>
                        <a:rPr lang="en-US" sz="600" kern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/>
                      </a:r>
                      <a:br>
                        <a:rPr lang="en-US" sz="600" kern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</a:br>
                      <a:r>
                        <a:rPr lang="en-US" sz="600" kern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4.</a:t>
                      </a:r>
                      <a:r>
                        <a:rPr lang="zh-CN" sz="600" kern="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带锁带透风栅钢质装拆式侧门</a:t>
                      </a:r>
                      <a:r>
                        <a:rPr lang="en-US" sz="600" kern="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  1</a:t>
                      </a:r>
                      <a:r>
                        <a:rPr lang="zh-CN" sz="600" kern="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对</a:t>
                      </a:r>
                      <a:r>
                        <a:rPr lang="en-US" sz="600" kern="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/>
                      </a:r>
                      <a:br>
                        <a:rPr lang="en-US" sz="600" kern="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</a:br>
                      <a:r>
                        <a:rPr lang="en-US" sz="600" kern="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5.</a:t>
                      </a:r>
                      <a:r>
                        <a:rPr lang="zh-CN" sz="600" kern="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带锁框式钢化玻璃前门</a:t>
                      </a:r>
                      <a:r>
                        <a:rPr lang="en-US" sz="600" kern="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  1</a:t>
                      </a:r>
                      <a:r>
                        <a:rPr lang="zh-CN" sz="600" kern="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个</a:t>
                      </a:r>
                      <a:r>
                        <a:rPr lang="en-US" sz="600" kern="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/>
                      </a:r>
                      <a:br>
                        <a:rPr lang="en-US" sz="600" kern="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</a:br>
                      <a:r>
                        <a:rPr lang="en-US" sz="600" kern="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6.</a:t>
                      </a:r>
                      <a:r>
                        <a:rPr lang="zh-CN" sz="600" kern="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带锁带透风栅钢质后门</a:t>
                      </a:r>
                      <a:r>
                        <a:rPr lang="en-US" sz="600" kern="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  1</a:t>
                      </a:r>
                      <a:r>
                        <a:rPr lang="zh-CN" sz="600" kern="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个</a:t>
                      </a:r>
                      <a:r>
                        <a:rPr lang="en-US" sz="600" kern="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/>
                      </a:r>
                      <a:br>
                        <a:rPr lang="en-US" sz="600" kern="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</a:br>
                      <a:r>
                        <a:rPr lang="en-US" sz="600" kern="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7.</a:t>
                      </a:r>
                      <a:r>
                        <a:rPr lang="zh-CN" sz="600" kern="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五输出万能电源插座</a:t>
                      </a:r>
                      <a:r>
                        <a:rPr lang="en-US" sz="600" kern="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  1</a:t>
                      </a:r>
                      <a:r>
                        <a:rPr lang="zh-CN" sz="600" kern="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个</a:t>
                      </a:r>
                      <a:r>
                        <a:rPr lang="en-US" sz="600" kern="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/>
                      </a:r>
                      <a:br>
                        <a:rPr lang="en-US" sz="600" kern="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</a:br>
                      <a:r>
                        <a:rPr lang="en-US" sz="600" kern="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8.</a:t>
                      </a:r>
                      <a:r>
                        <a:rPr lang="zh-CN" sz="600" kern="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重型综合底座带四个固定承重脚</a:t>
                      </a:r>
                      <a:r>
                        <a:rPr lang="en-US" sz="600" kern="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  4</a:t>
                      </a:r>
                      <a:r>
                        <a:rPr lang="zh-CN" sz="600" kern="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个</a:t>
                      </a:r>
                      <a:r>
                        <a:rPr lang="en-US" sz="600" kern="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/>
                      </a:r>
                      <a:br>
                        <a:rPr lang="en-US" sz="600" kern="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</a:br>
                      <a:r>
                        <a:rPr lang="en-US" sz="600" kern="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9.</a:t>
                      </a:r>
                      <a:r>
                        <a:rPr lang="zh-CN" sz="600" kern="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底座活动机架轮</a:t>
                      </a:r>
                      <a:r>
                        <a:rPr lang="en-US" sz="600" kern="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  4</a:t>
                      </a:r>
                      <a:r>
                        <a:rPr lang="zh-CN" sz="600" kern="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个</a:t>
                      </a:r>
                      <a:r>
                        <a:rPr lang="en-US" sz="600" kern="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/>
                      </a:r>
                      <a:br>
                        <a:rPr lang="en-US" sz="600" kern="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</a:br>
                      <a:r>
                        <a:rPr lang="en-US" sz="600" kern="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10.M6</a:t>
                      </a:r>
                      <a:r>
                        <a:rPr lang="zh-CN" sz="600" kern="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钢螺栓</a:t>
                      </a:r>
                      <a:r>
                        <a:rPr lang="en-US" sz="600" kern="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  50</a:t>
                      </a:r>
                      <a:r>
                        <a:rPr lang="zh-CN" sz="600" kern="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套</a:t>
                      </a:r>
                      <a:r>
                        <a:rPr lang="en-US" sz="600" kern="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/>
                      </a:r>
                      <a:br>
                        <a:rPr lang="en-US" sz="600" kern="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</a:br>
                      <a:r>
                        <a:rPr lang="en-US" sz="600" kern="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11.</a:t>
                      </a:r>
                      <a:r>
                        <a:rPr lang="zh-CN" sz="600" kern="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固定层板</a:t>
                      </a:r>
                      <a:r>
                        <a:rPr lang="en-US" sz="600" kern="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  2</a:t>
                      </a:r>
                      <a:r>
                        <a:rPr lang="zh-CN" sz="600" kern="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块</a:t>
                      </a:r>
                      <a:r>
                        <a:rPr lang="zh-CN" sz="600" kern="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  <a:cs typeface="宋体"/>
                        </a:rPr>
                        <a:t>（</a:t>
                      </a:r>
                      <a:r>
                        <a:rPr lang="en-US" sz="600" kern="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  <a:cs typeface="宋体"/>
                        </a:rPr>
                        <a:t>22U</a:t>
                      </a:r>
                      <a:r>
                        <a:rPr lang="zh-CN" sz="600" kern="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  <a:cs typeface="宋体"/>
                        </a:rPr>
                        <a:t>、</a:t>
                      </a:r>
                      <a:r>
                        <a:rPr lang="en-US" sz="600" kern="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  <a:cs typeface="宋体"/>
                        </a:rPr>
                        <a:t>27U</a:t>
                      </a:r>
                      <a:r>
                        <a:rPr lang="zh-CN" sz="600" kern="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  <a:cs typeface="宋体"/>
                        </a:rPr>
                        <a:t>配</a:t>
                      </a:r>
                      <a:r>
                        <a:rPr lang="en-US" sz="600" kern="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  <a:cs typeface="宋体"/>
                        </a:rPr>
                        <a:t>1</a:t>
                      </a:r>
                      <a:r>
                        <a:rPr lang="zh-CN" sz="600" kern="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  <a:cs typeface="宋体"/>
                        </a:rPr>
                        <a:t>块固定层板）</a:t>
                      </a:r>
                      <a:endParaRPr lang="zh-CN" sz="7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095" marR="460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90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2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095" marR="460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RFA6627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095" marR="460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600*600*1400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095" marR="460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27U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095" marR="460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1380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095" marR="460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9573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3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095" marR="460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RFA6632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095" marR="460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600*600*1600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095" marR="460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32U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095" marR="460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1603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095" marR="460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9856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4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095" marR="460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RFA6637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095" marR="460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600*600*1800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095" marR="460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37U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095" marR="460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1825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095" marR="460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551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5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095" marR="460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RFA6642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095" marR="460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600*600*2000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095" marR="460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42U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095" marR="460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2048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095" marR="460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9714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6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095" marR="460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RFA6837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095" marR="460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600*800*1800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095" marR="460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37U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095" marR="460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1825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095" marR="460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009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7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095" marR="460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RFA6842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095" marR="460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600*800*2000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095" marR="460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42U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095" marR="460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2048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095" marR="460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9714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8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095" marR="460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RFA61037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095" marR="460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600*1000*1800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095" marR="460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37U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095" marR="460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1825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095" marR="460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5421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9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095" marR="460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RFA61042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095" marR="460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600*1000*2000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095" marR="460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42U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095" marR="460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2048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095" marR="460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377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10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095" marR="460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RFA61047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095" marR="460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600*1000*2200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095" marR="460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47U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095" marR="460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2270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095" marR="460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36236">
                <a:tc gridSpan="6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700" b="1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拆装式</a:t>
                      </a:r>
                      <a:r>
                        <a:rPr lang="en-US" sz="700" b="1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RFA</a:t>
                      </a:r>
                      <a:r>
                        <a:rPr lang="zh-CN" sz="700" b="1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系列网络机柜（</a:t>
                      </a:r>
                      <a:r>
                        <a:rPr lang="en-US" sz="700" b="1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800</a:t>
                      </a:r>
                      <a:r>
                        <a:rPr lang="zh-CN" sz="700" b="1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系列）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095" marR="460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3629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1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095" marR="460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RFA8632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095" marR="460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800*600*1600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095" marR="460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32U</a:t>
                      </a:r>
                      <a:endParaRPr lang="zh-CN" sz="7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095" marR="460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1603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095" marR="460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8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6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1.19"EIA</a:t>
                      </a:r>
                      <a:r>
                        <a:rPr lang="zh-CN" sz="6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标准机架 壹套</a:t>
                      </a:r>
                      <a:r>
                        <a:rPr lang="en-US" sz="6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/>
                      </a:r>
                      <a:br>
                        <a:rPr lang="en-US" sz="6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</a:br>
                      <a:r>
                        <a:rPr lang="en-US" sz="6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2.</a:t>
                      </a:r>
                      <a:r>
                        <a:rPr lang="zh-CN" sz="6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通风顶盖</a:t>
                      </a:r>
                      <a:r>
                        <a:rPr lang="en-US" sz="6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  1</a:t>
                      </a:r>
                      <a:r>
                        <a:rPr lang="zh-CN" sz="6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个</a:t>
                      </a:r>
                      <a:r>
                        <a:rPr lang="en-US" sz="6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/>
                      </a:r>
                      <a:br>
                        <a:rPr lang="en-US" sz="6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</a:br>
                      <a:r>
                        <a:rPr lang="en-US" sz="6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3.</a:t>
                      </a:r>
                      <a:r>
                        <a:rPr lang="zh-CN" sz="6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置顶式散热排气风扇</a:t>
                      </a:r>
                      <a:r>
                        <a:rPr lang="en-US" sz="6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 4</a:t>
                      </a:r>
                      <a:r>
                        <a:rPr lang="zh-CN" sz="6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把</a:t>
                      </a:r>
                      <a:r>
                        <a:rPr lang="en-US" sz="6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/>
                      </a:r>
                      <a:br>
                        <a:rPr lang="en-US" sz="6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</a:br>
                      <a:r>
                        <a:rPr lang="en-US" sz="6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4.</a:t>
                      </a:r>
                      <a:r>
                        <a:rPr lang="zh-CN" sz="6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带锁带透风栅钢质装拆式侧门</a:t>
                      </a:r>
                      <a:r>
                        <a:rPr lang="en-US" sz="6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  1</a:t>
                      </a:r>
                      <a:r>
                        <a:rPr lang="zh-CN" sz="6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对</a:t>
                      </a:r>
                      <a:r>
                        <a:rPr lang="en-US" sz="6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/>
                      </a:r>
                      <a:br>
                        <a:rPr lang="en-US" sz="6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</a:br>
                      <a:r>
                        <a:rPr lang="en-US" sz="6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5.</a:t>
                      </a:r>
                      <a:r>
                        <a:rPr lang="zh-CN" sz="6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带锁框式钢化玻璃前门</a:t>
                      </a:r>
                      <a:r>
                        <a:rPr lang="en-US" sz="6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  1</a:t>
                      </a:r>
                      <a:r>
                        <a:rPr lang="zh-CN" sz="6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个</a:t>
                      </a:r>
                      <a:r>
                        <a:rPr lang="en-US" sz="6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/>
                      </a:r>
                      <a:br>
                        <a:rPr lang="en-US" sz="6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</a:br>
                      <a:r>
                        <a:rPr lang="en-US" sz="6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6.</a:t>
                      </a:r>
                      <a:r>
                        <a:rPr lang="zh-CN" sz="6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带锁带透风栅钢质后门</a:t>
                      </a:r>
                      <a:r>
                        <a:rPr lang="en-US" sz="6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  1</a:t>
                      </a:r>
                      <a:r>
                        <a:rPr lang="zh-CN" sz="6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个</a:t>
                      </a:r>
                      <a:r>
                        <a:rPr lang="en-US" sz="6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/>
                      </a:r>
                      <a:br>
                        <a:rPr lang="en-US" sz="6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</a:br>
                      <a:r>
                        <a:rPr lang="en-US" sz="6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7.</a:t>
                      </a:r>
                      <a:r>
                        <a:rPr lang="zh-CN" sz="6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五输出万能电源插座</a:t>
                      </a:r>
                      <a:r>
                        <a:rPr lang="en-US" sz="6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  1</a:t>
                      </a:r>
                      <a:r>
                        <a:rPr lang="zh-CN" sz="6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个</a:t>
                      </a:r>
                      <a:r>
                        <a:rPr lang="en-US" sz="6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/>
                      </a:r>
                      <a:br>
                        <a:rPr lang="en-US" sz="6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</a:br>
                      <a:r>
                        <a:rPr lang="en-US" sz="6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8.</a:t>
                      </a:r>
                      <a:r>
                        <a:rPr lang="zh-CN" sz="6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重型综合底座带四个固定承重脚</a:t>
                      </a:r>
                      <a:r>
                        <a:rPr lang="en-US" sz="6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  4</a:t>
                      </a:r>
                      <a:r>
                        <a:rPr lang="zh-CN" sz="6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个</a:t>
                      </a:r>
                      <a:r>
                        <a:rPr lang="en-US" sz="6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/>
                      </a:r>
                      <a:br>
                        <a:rPr lang="en-US" sz="6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</a:br>
                      <a:r>
                        <a:rPr lang="en-US" sz="6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9.</a:t>
                      </a:r>
                      <a:r>
                        <a:rPr lang="zh-CN" sz="6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底座活动机架轮</a:t>
                      </a:r>
                      <a:r>
                        <a:rPr lang="en-US" sz="6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  4</a:t>
                      </a:r>
                      <a:r>
                        <a:rPr lang="zh-CN" sz="6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个</a:t>
                      </a:r>
                      <a:r>
                        <a:rPr lang="en-US" sz="6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/>
                      </a:r>
                      <a:br>
                        <a:rPr lang="en-US" sz="6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</a:br>
                      <a:r>
                        <a:rPr lang="en-US" sz="6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10.M6</a:t>
                      </a:r>
                      <a:r>
                        <a:rPr lang="zh-CN" sz="6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钢螺栓</a:t>
                      </a:r>
                      <a:r>
                        <a:rPr lang="en-US" sz="6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  50</a:t>
                      </a:r>
                      <a:r>
                        <a:rPr lang="zh-CN" sz="6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套</a:t>
                      </a:r>
                      <a:r>
                        <a:rPr lang="en-US" sz="6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/>
                      </a:r>
                      <a:br>
                        <a:rPr lang="en-US" sz="6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</a:br>
                      <a:r>
                        <a:rPr lang="en-US" sz="6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11.</a:t>
                      </a:r>
                      <a:r>
                        <a:rPr lang="zh-CN" sz="6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固定层板</a:t>
                      </a:r>
                      <a:r>
                        <a:rPr lang="en-US" sz="6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  2</a:t>
                      </a:r>
                      <a:r>
                        <a:rPr lang="zh-CN" sz="6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块</a:t>
                      </a:r>
                      <a:r>
                        <a:rPr lang="zh-CN" sz="600" kern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  <a:cs typeface="宋体"/>
                        </a:rPr>
                        <a:t>（</a:t>
                      </a:r>
                      <a:r>
                        <a:rPr lang="en-US" sz="600" kern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  <a:cs typeface="宋体"/>
                        </a:rPr>
                        <a:t>22U</a:t>
                      </a:r>
                      <a:r>
                        <a:rPr lang="zh-CN" sz="600" kern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  <a:cs typeface="宋体"/>
                        </a:rPr>
                        <a:t>、</a:t>
                      </a:r>
                      <a:r>
                        <a:rPr lang="en-US" sz="600" kern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  <a:cs typeface="宋体"/>
                        </a:rPr>
                        <a:t>27U</a:t>
                      </a:r>
                      <a:r>
                        <a:rPr lang="zh-CN" sz="600" kern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  <a:cs typeface="宋体"/>
                        </a:rPr>
                        <a:t>配</a:t>
                      </a:r>
                      <a:r>
                        <a:rPr lang="en-US" sz="600" kern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  <a:cs typeface="宋体"/>
                        </a:rPr>
                        <a:t>1</a:t>
                      </a:r>
                      <a:r>
                        <a:rPr lang="zh-CN" sz="600" kern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  <a:cs typeface="宋体"/>
                        </a:rPr>
                        <a:t>块固定层板）</a:t>
                      </a:r>
                      <a:r>
                        <a:rPr lang="en-US" sz="6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                   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6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12.</a:t>
                      </a:r>
                      <a:r>
                        <a:rPr lang="zh-CN" sz="6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线缆束线槽</a:t>
                      </a:r>
                      <a:r>
                        <a:rPr lang="en-US" sz="6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 1</a:t>
                      </a:r>
                      <a:r>
                        <a:rPr lang="zh-CN" sz="6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对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095" marR="460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9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2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095" marR="460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RFA8637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095" marR="460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800*600*1800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095" marR="460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37U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095" marR="460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1825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095" marR="460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9526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3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095" marR="460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RFA8642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095" marR="460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800*600*2000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095" marR="460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42U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095" marR="460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2048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095" marR="460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9856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4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095" marR="460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RFA8837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095" marR="460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800*800*1800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095" marR="460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37U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095" marR="460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1825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095" marR="460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947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5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095" marR="460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RFA8842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095" marR="460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800*800*2000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095" marR="460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42U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095" marR="460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2048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095" marR="460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9714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6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095" marR="460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RFA81037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095" marR="460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800*1000*1800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095" marR="460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37U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095" marR="460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1825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095" marR="460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603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7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095" marR="460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RFA81042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095" marR="460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800*100*2000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095" marR="460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42U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095" marR="460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2048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095" marR="460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6364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8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095" marR="460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RFA81047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095" marR="460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800*1000*2200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095" marR="460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47U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095" marR="460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2270</a:t>
                      </a:r>
                      <a:endParaRPr lang="zh-CN" sz="7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095" marR="460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19256" cy="432048"/>
          </a:xfrm>
        </p:spPr>
        <p:txBody>
          <a:bodyPr>
            <a:normAutofit/>
          </a:bodyPr>
          <a:lstStyle/>
          <a:p>
            <a:r>
              <a:rPr lang="en-US" sz="1600" dirty="0" smtClean="0"/>
              <a:t>1.3 </a:t>
            </a:r>
            <a:r>
              <a:rPr lang="zh-CN" altLang="en-US" sz="1600" dirty="0" smtClean="0"/>
              <a:t>可选配件说明</a:t>
            </a:r>
            <a:r>
              <a:rPr lang="en-US" sz="1600" dirty="0" smtClean="0"/>
              <a:t>.</a:t>
            </a:r>
            <a:endParaRPr lang="zh-CN" altLang="en-US" sz="1500" dirty="0"/>
          </a:p>
        </p:txBody>
      </p:sp>
      <p:pic>
        <p:nvPicPr>
          <p:cNvPr id="16386" name="Picture 2" descr="18-1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99592" y="908720"/>
            <a:ext cx="7438273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19256" cy="432048"/>
          </a:xfrm>
        </p:spPr>
        <p:txBody>
          <a:bodyPr>
            <a:normAutofit/>
          </a:bodyPr>
          <a:lstStyle/>
          <a:p>
            <a:r>
              <a:rPr lang="en-US" sz="1400" dirty="0" smtClean="0"/>
              <a:t>1.3 </a:t>
            </a:r>
            <a:r>
              <a:rPr lang="zh-CN" altLang="en-US" sz="1400" dirty="0" smtClean="0"/>
              <a:t>可选配件说明</a:t>
            </a:r>
            <a:endParaRPr lang="zh-CN" altLang="en-US" sz="1500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536" y="908720"/>
            <a:ext cx="3963088" cy="54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28485" y="1268760"/>
            <a:ext cx="2149123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04248" y="1268760"/>
            <a:ext cx="1914525" cy="455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19256" cy="504056"/>
          </a:xfrm>
        </p:spPr>
        <p:txBody>
          <a:bodyPr>
            <a:normAutofit/>
          </a:bodyPr>
          <a:lstStyle/>
          <a:p>
            <a:r>
              <a:rPr lang="en-US" sz="1600" dirty="0" smtClean="0"/>
              <a:t>1.4 </a:t>
            </a:r>
            <a:r>
              <a:rPr lang="zh-CN" altLang="en-US" sz="1600" dirty="0" smtClean="0"/>
              <a:t>安装步骤指导</a:t>
            </a:r>
            <a:endParaRPr lang="zh-CN" altLang="en-US" sz="1500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67744" y="692696"/>
            <a:ext cx="4427984" cy="5835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19256" cy="432048"/>
          </a:xfrm>
        </p:spPr>
        <p:txBody>
          <a:bodyPr>
            <a:normAutofit/>
          </a:bodyPr>
          <a:lstStyle/>
          <a:p>
            <a:r>
              <a:rPr lang="zh-CN" altLang="en-US" sz="1600" dirty="0" smtClean="0"/>
              <a:t>整柜包装</a:t>
            </a:r>
            <a:endParaRPr lang="zh-CN" altLang="en-US" sz="1600" dirty="0"/>
          </a:p>
        </p:txBody>
      </p:sp>
      <p:pic>
        <p:nvPicPr>
          <p:cNvPr id="2252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99592" y="908720"/>
            <a:ext cx="2808312" cy="53223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36096" y="970273"/>
            <a:ext cx="2592288" cy="5284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19256" cy="432048"/>
          </a:xfrm>
        </p:spPr>
        <p:txBody>
          <a:bodyPr>
            <a:normAutofit/>
          </a:bodyPr>
          <a:lstStyle/>
          <a:p>
            <a:r>
              <a:rPr lang="zh-CN" altLang="en-US" sz="1600" dirty="0" smtClean="0"/>
              <a:t>散柜包装</a:t>
            </a:r>
            <a:endParaRPr lang="zh-CN" altLang="en-US" sz="1600" dirty="0"/>
          </a:p>
        </p:txBody>
      </p:sp>
      <p:pic>
        <p:nvPicPr>
          <p:cNvPr id="2150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552" y="836712"/>
            <a:ext cx="8208912" cy="5492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19256" cy="432048"/>
          </a:xfrm>
        </p:spPr>
        <p:txBody>
          <a:bodyPr>
            <a:normAutofit/>
          </a:bodyPr>
          <a:lstStyle/>
          <a:p>
            <a:r>
              <a:rPr lang="en-US" sz="1600" b="1" dirty="0" smtClean="0"/>
              <a:t>1.6.1</a:t>
            </a:r>
            <a:r>
              <a:rPr lang="zh-CN" altLang="en-US" sz="1600" b="1" dirty="0" smtClean="0"/>
              <a:t>材料及工艺</a:t>
            </a:r>
            <a:endParaRPr lang="zh-CN" altLang="en-US" sz="1500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395536" y="764704"/>
          <a:ext cx="5179060" cy="1390650"/>
        </p:xfrm>
        <a:graphic>
          <a:graphicData uri="http://schemas.openxmlformats.org/drawingml/2006/table">
            <a:tbl>
              <a:tblPr/>
              <a:tblGrid>
                <a:gridCol w="1047115"/>
                <a:gridCol w="960120"/>
                <a:gridCol w="795020"/>
                <a:gridCol w="983615"/>
                <a:gridCol w="1393190"/>
              </a:tblGrid>
              <a:tr h="323850"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500" kern="0" dirty="0" smtClea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机械性能</a:t>
                      </a:r>
                      <a:endParaRPr lang="zh-CN" sz="105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1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牌号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1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板厚</a:t>
                      </a:r>
                      <a:r>
                        <a:rPr lang="en-US" sz="11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mm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1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屈服点σ</a:t>
                      </a:r>
                      <a:r>
                        <a:rPr lang="en-US" sz="11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s N</a:t>
                      </a:r>
                      <a:r>
                        <a:rPr lang="zh-CN" sz="11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／</a:t>
                      </a:r>
                      <a:r>
                        <a:rPr lang="en-US" sz="11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mm2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1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抗拉强度σ</a:t>
                      </a:r>
                      <a:r>
                        <a:rPr lang="en-US" sz="11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b</a:t>
                      </a:r>
                      <a:br>
                        <a:rPr lang="en-US" sz="11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</a:br>
                      <a:r>
                        <a:rPr lang="en-US" sz="11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N</a:t>
                      </a:r>
                      <a:r>
                        <a:rPr lang="zh-CN" sz="11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／</a:t>
                      </a:r>
                      <a:r>
                        <a:rPr lang="en-US" sz="11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mm2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1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杯突值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Q235</a:t>
                      </a:r>
                      <a:r>
                        <a:rPr lang="zh-CN" sz="11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（普通）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1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0.8 1.0 1.2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1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235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1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375~406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1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　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08F</a:t>
                      </a:r>
                      <a:r>
                        <a:rPr lang="zh-CN" sz="11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（冲压）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1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0.8 1.0 1.2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1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175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1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275~380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1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9.5  10.1  10.6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08A1(</a:t>
                      </a:r>
                      <a:r>
                        <a:rPr lang="zh-CN" sz="11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深冲）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1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0.8 1.0 1.2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1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196-235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1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255~343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10.6  11.2  11.5</a:t>
                      </a:r>
                      <a:endParaRPr lang="zh-CN" sz="105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395536" y="2276872"/>
          <a:ext cx="5184575" cy="1390641"/>
        </p:xfrm>
        <a:graphic>
          <a:graphicData uri="http://schemas.openxmlformats.org/drawingml/2006/table">
            <a:tbl>
              <a:tblPr/>
              <a:tblGrid>
                <a:gridCol w="895990"/>
                <a:gridCol w="708042"/>
                <a:gridCol w="836886"/>
                <a:gridCol w="906627"/>
                <a:gridCol w="836886"/>
                <a:gridCol w="1000144"/>
              </a:tblGrid>
              <a:tr h="323956">
                <a:tc grid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500" kern="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化学成分</a:t>
                      </a:r>
                      <a:endParaRPr lang="zh-CN" sz="105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77781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1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牌号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1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化学成分</a:t>
                      </a:r>
                      <a:r>
                        <a:rPr lang="en-US" sz="11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(%)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7778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C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Mn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P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S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Si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7041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Q235</a:t>
                      </a:r>
                      <a:r>
                        <a:rPr lang="zh-CN" sz="11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（普通）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CN" sz="11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≤</a:t>
                      </a:r>
                      <a:r>
                        <a:rPr lang="en-US" sz="11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0.20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CN" sz="11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≤</a:t>
                      </a:r>
                      <a:r>
                        <a:rPr lang="en-US" sz="11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0.701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CN" sz="11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≤</a:t>
                      </a:r>
                      <a:r>
                        <a:rPr lang="en-US" sz="11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0.045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CN" sz="1100" kern="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≤</a:t>
                      </a:r>
                      <a:r>
                        <a:rPr lang="en-US" sz="1100" kern="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0.005</a:t>
                      </a:r>
                      <a:endParaRPr lang="zh-CN" sz="105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1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　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7041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08F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CN" sz="11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≤</a:t>
                      </a:r>
                      <a:r>
                        <a:rPr lang="en-US" sz="11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0.11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1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0.25~0.5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CN" sz="11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≤</a:t>
                      </a:r>
                      <a:r>
                        <a:rPr lang="en-US" sz="11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0.035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CN" sz="11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≤</a:t>
                      </a:r>
                      <a:r>
                        <a:rPr lang="en-US" sz="11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0.035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CN" sz="11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≤</a:t>
                      </a:r>
                      <a:r>
                        <a:rPr lang="en-US" sz="11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0.03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7041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08A1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CN" sz="11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≤</a:t>
                      </a:r>
                      <a:r>
                        <a:rPr lang="en-US" sz="11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0.20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CN" sz="11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≤</a:t>
                      </a:r>
                      <a:r>
                        <a:rPr lang="en-US" sz="11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0.701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CN" sz="11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≤</a:t>
                      </a:r>
                      <a:r>
                        <a:rPr lang="en-US" sz="11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0.045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CN" sz="11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≤</a:t>
                      </a:r>
                      <a:r>
                        <a:rPr lang="en-US" sz="11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0.005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100" kern="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痕迹</a:t>
                      </a:r>
                      <a:endParaRPr lang="zh-CN" sz="105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467544" y="3789037"/>
          <a:ext cx="5257035" cy="2664300"/>
        </p:xfrm>
        <a:graphic>
          <a:graphicData uri="http://schemas.openxmlformats.org/drawingml/2006/table">
            <a:tbl>
              <a:tblPr/>
              <a:tblGrid>
                <a:gridCol w="379172"/>
                <a:gridCol w="1213982"/>
                <a:gridCol w="1070528"/>
                <a:gridCol w="1165140"/>
                <a:gridCol w="1428213"/>
              </a:tblGrid>
              <a:tr h="458282"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500" kern="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镀锌板性能</a:t>
                      </a:r>
                      <a:endParaRPr lang="zh-CN" sz="105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7549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牌号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板厚</a:t>
                      </a:r>
                      <a:r>
                        <a:rPr lang="en-US" sz="12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mm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抗拉强度σ</a:t>
                      </a:r>
                      <a:r>
                        <a:rPr lang="en-US" sz="12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b</a:t>
                      </a:r>
                      <a:r>
                        <a:rPr lang="zh-CN" sz="12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≥</a:t>
                      </a:r>
                      <a:r>
                        <a:rPr lang="en-US" sz="12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/>
                      </a:r>
                      <a:br>
                        <a:rPr lang="en-US" sz="12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</a:br>
                      <a:r>
                        <a:rPr lang="en-US" sz="12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N</a:t>
                      </a:r>
                      <a:r>
                        <a:rPr lang="zh-CN" sz="12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／</a:t>
                      </a:r>
                      <a:r>
                        <a:rPr lang="en-US" sz="12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mm2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δ≥</a:t>
                      </a:r>
                      <a:r>
                        <a:rPr lang="en-US" sz="12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%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杯突值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683"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热镀锌钢板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3468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JY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0.8  1.0  1.2 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270~500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2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　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8.4  9.0  9.4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68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SC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0.8  1.0  1.2 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270~380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30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8.4  9.0  9.4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68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CS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0.8  1.0  1.2 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270~380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30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9.1  9.6  10.0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683"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电镀锌钢板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3468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DX1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0.8  1.0  1.2 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270~410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26  28  28 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2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　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68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DX2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0.8  1.0  1.2 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270~390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32  34  34 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9.5  10.1  10.6 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74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DX3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0.8  1.0  1.2 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270~370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36  38  38 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10.3  10.7  11.1</a:t>
                      </a:r>
                      <a:endParaRPr lang="zh-CN" sz="105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1667</Words>
  <Application>Microsoft Office PowerPoint</Application>
  <PresentationFormat>全屏显示(4:3)</PresentationFormat>
  <Paragraphs>537</Paragraphs>
  <Slides>16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Office 主题</vt:lpstr>
      <vt:lpstr>PowerPoint 演示文稿</vt:lpstr>
      <vt:lpstr>1.1 机柜结构</vt:lpstr>
      <vt:lpstr>1.2 整机配置说明</vt:lpstr>
      <vt:lpstr>1.3 可选配件说明.</vt:lpstr>
      <vt:lpstr>1.3 可选配件说明</vt:lpstr>
      <vt:lpstr>1.4 安装步骤指导</vt:lpstr>
      <vt:lpstr>整柜包装</vt:lpstr>
      <vt:lpstr>散柜包装</vt:lpstr>
      <vt:lpstr>1.6.1材料及工艺</vt:lpstr>
      <vt:lpstr>1.6.1材料及工艺</vt:lpstr>
      <vt:lpstr>1.6.2 外形尺寸及重量</vt:lpstr>
      <vt:lpstr>1.6.3 电源及风扇配置及参数.</vt:lpstr>
      <vt:lpstr>1.6.4 接地装置</vt:lpstr>
      <vt:lpstr>1.6.5 防护等级</vt:lpstr>
      <vt:lpstr>1.1 机柜结</vt:lpstr>
      <vt:lpstr>机柜商标要求产品识别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vincent</dc:creator>
  <cp:lastModifiedBy>vincent</cp:lastModifiedBy>
  <cp:revision>12</cp:revision>
  <dcterms:modified xsi:type="dcterms:W3CDTF">2016-07-28T00:54:17Z</dcterms:modified>
</cp:coreProperties>
</file>