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320" r:id="rId2"/>
    <p:sldId id="321" r:id="rId3"/>
    <p:sldId id="29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8" r:id="rId14"/>
    <p:sldId id="270" r:id="rId15"/>
    <p:sldId id="272" r:id="rId16"/>
    <p:sldId id="274" r:id="rId17"/>
    <p:sldId id="276" r:id="rId18"/>
    <p:sldId id="278" r:id="rId19"/>
    <p:sldId id="280" r:id="rId20"/>
    <p:sldId id="282" r:id="rId21"/>
    <p:sldId id="284" r:id="rId22"/>
    <p:sldId id="286" r:id="rId23"/>
    <p:sldId id="288" r:id="rId24"/>
    <p:sldId id="290" r:id="rId25"/>
    <p:sldId id="293" r:id="rId26"/>
    <p:sldId id="295" r:id="rId27"/>
    <p:sldId id="297" r:id="rId28"/>
    <p:sldId id="299" r:id="rId29"/>
    <p:sldId id="301" r:id="rId30"/>
    <p:sldId id="303" r:id="rId31"/>
    <p:sldId id="305" r:id="rId32"/>
    <p:sldId id="307" r:id="rId33"/>
    <p:sldId id="311" r:id="rId34"/>
    <p:sldId id="313" r:id="rId35"/>
    <p:sldId id="315" r:id="rId36"/>
    <p:sldId id="317" r:id="rId37"/>
    <p:sldId id="318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26" autoAdjust="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4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47A4D-D45A-4308-966F-D2D4D63CE2E8}" type="datetimeFigureOut">
              <a:rPr lang="zh-CN" altLang="en-US" smtClean="0"/>
              <a:pPr/>
              <a:t>2016/7/12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A07A8-1417-47B1-9949-D964DFF14A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0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4271588-88EB-4765-A35D-517F34BBF77B}" type="slidenum">
              <a:rPr lang="en-US" altLang="zh-CN">
                <a:ea typeface="宋体" charset="-122"/>
              </a:rPr>
              <a:pPr/>
              <a:t>20</a:t>
            </a:fld>
            <a:endParaRPr lang="en-US" altLang="zh-CN">
              <a:ea typeface="宋体" charset="-122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C5F0E0-A521-4425-9AC2-055007A28002}" type="slidenum">
              <a:rPr lang="en-US" altLang="zh-CN">
                <a:ea typeface="宋体" charset="-122"/>
              </a:rPr>
              <a:pPr/>
              <a:t>29</a:t>
            </a:fld>
            <a:endParaRPr lang="en-US" altLang="zh-CN">
              <a:ea typeface="宋体" charset="-122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D77CF3-82ED-4BE5-9911-3EB51E942004}" type="slidenum">
              <a:rPr lang="en-US" altLang="zh-CN">
                <a:ea typeface="宋体" charset="-122"/>
              </a:rPr>
              <a:pPr/>
              <a:t>31</a:t>
            </a:fld>
            <a:endParaRPr lang="en-US" altLang="zh-CN">
              <a:ea typeface="宋体" charset="-122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9BC083-1F86-41D2-837A-5F351ED50C62}" type="slidenum">
              <a:rPr lang="en-US" altLang="zh-CN">
                <a:ea typeface="宋体" charset="-122"/>
              </a:rPr>
              <a:pPr/>
              <a:t>34</a:t>
            </a:fld>
            <a:endParaRPr lang="en-US" altLang="zh-CN">
              <a:ea typeface="宋体" charset="-122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基础部分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基础部分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5751" y="1052514"/>
            <a:ext cx="2062163" cy="4824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9" y="1052514"/>
            <a:ext cx="6037263" cy="4824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6089" y="1052514"/>
            <a:ext cx="8251825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3" y="1916113"/>
            <a:ext cx="4038600" cy="1903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9313" y="1916113"/>
            <a:ext cx="4038600" cy="1903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3" y="3971925"/>
            <a:ext cx="4038600" cy="190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9313" y="3971925"/>
            <a:ext cx="4038600" cy="190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9313" y="1916113"/>
            <a:ext cx="4038600" cy="1903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9313" y="3971925"/>
            <a:ext cx="4038600" cy="190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76250" y="749300"/>
            <a:ext cx="822960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4163"/>
            <a:ext cx="8229600" cy="43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7" descr="基础部分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0063" y="214313"/>
            <a:ext cx="81756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8" descr="基础部分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68313" y="6054725"/>
            <a:ext cx="8207375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1.png"/><Relationship Id="rId4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12.bin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7.wmf"/><Relationship Id="rId9" Type="http://schemas.openxmlformats.org/officeDocument/2006/relationships/image" Target="../media/image2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1.png"/><Relationship Id="rId4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6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2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6.png"/><Relationship Id="rId4" Type="http://schemas.openxmlformats.org/officeDocument/2006/relationships/image" Target="../media/image45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5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53.png"/><Relationship Id="rId4" Type="http://schemas.openxmlformats.org/officeDocument/2006/relationships/oleObject" Target="../embeddings/oleObject27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61.png"/><Relationship Id="rId4" Type="http://schemas.openxmlformats.org/officeDocument/2006/relationships/image" Target="../media/image58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 b="1" dirty="0" smtClean="0">
                <a:latin typeface="华文行楷" pitchFamily="2" charset="-122"/>
                <a:ea typeface="华文行楷" pitchFamily="2" charset="-122"/>
              </a:rPr>
              <a:t>模拟电子技术基础</a:t>
            </a:r>
            <a:endParaRPr lang="zh-CN" altLang="en-US" sz="6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/>
              <a:t>总体介绍与半导体基础知识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§1  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半导体基础知识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一、本征半导体</a:t>
            </a:r>
          </a:p>
          <a:p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二、杂质半导体</a:t>
            </a:r>
          </a:p>
          <a:p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三、</a:t>
            </a:r>
            <a:r>
              <a:rPr kumimoji="1" lang="en-US" altLang="zh-CN" sz="2400" b="1" dirty="0" smtClean="0">
                <a:latin typeface="华文楷体" pitchFamily="2" charset="-122"/>
                <a:ea typeface="华文楷体" pitchFamily="2" charset="-122"/>
              </a:rPr>
              <a:t>PN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结的形成及其单向导电性</a:t>
            </a:r>
          </a:p>
          <a:p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四、</a:t>
            </a:r>
            <a:r>
              <a:rPr kumimoji="1" lang="en-US" altLang="zh-CN" sz="2400" b="1" dirty="0" smtClean="0">
                <a:latin typeface="华文楷体" pitchFamily="2" charset="-122"/>
                <a:ea typeface="华文楷体" pitchFamily="2" charset="-122"/>
              </a:rPr>
              <a:t>PN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结的电容效应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latin typeface="宋体" charset="-122"/>
                <a:ea typeface="华文行楷" pitchFamily="2" charset="-122"/>
              </a:rPr>
              <a:t>五、</a:t>
            </a:r>
            <a:r>
              <a:rPr lang="zh-CN" altLang="en-US" dirty="0" smtClean="0">
                <a:solidFill>
                  <a:schemeClr val="tx1"/>
                </a:solidFill>
                <a:ea typeface="华文行楷" pitchFamily="2" charset="-122"/>
              </a:rPr>
              <a:t>本征半导体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zh-CN" sz="2400" b="1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kumimoji="1" lang="zh-CN" altLang="en-US" sz="2400" b="1" dirty="0" smtClean="0">
                <a:latin typeface="华文行楷" pitchFamily="2" charset="-122"/>
                <a:ea typeface="华文行楷" pitchFamily="2" charset="-122"/>
              </a:rPr>
              <a:t>、什么是半导体？什么是本征半导体？</a:t>
            </a:r>
            <a:endParaRPr kumimoji="1" lang="en-US" altLang="zh-CN" sz="2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</a:rPr>
              <a:t>导电性介于导体与绝缘体之间的物质称为半导体。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</a:rPr>
              <a:t>导体－－铁、铝、铜等金属元素等低价元素，其最外层电子在外电场作用下很容易产生定向移动，形成电流。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</a:rPr>
              <a:t>绝缘体－－惰性气体、橡胶等，其原子的最外层电子受原子核的束缚力很强，只有在外电场强到一定程度时才可能导电。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</a:rPr>
              <a:t>半导体－－硅（</a:t>
            </a:r>
            <a:r>
              <a:rPr kumimoji="1" lang="en-US" altLang="zh-CN" sz="2800" b="1" dirty="0" smtClean="0">
                <a:latin typeface="Times New Roman" pitchFamily="18" charset="0"/>
              </a:rPr>
              <a:t>Si</a:t>
            </a:r>
            <a:r>
              <a:rPr kumimoji="1" lang="zh-CN" altLang="en-US" sz="2800" b="1" dirty="0" smtClean="0">
                <a:latin typeface="Times New Roman" pitchFamily="18" charset="0"/>
              </a:rPr>
              <a:t>）、锗（</a:t>
            </a:r>
            <a:r>
              <a:rPr kumimoji="1" lang="en-US" altLang="zh-CN" sz="2800" b="1" dirty="0" err="1" smtClean="0">
                <a:latin typeface="Times New Roman" pitchFamily="18" charset="0"/>
              </a:rPr>
              <a:t>Ge</a:t>
            </a:r>
            <a:r>
              <a:rPr kumimoji="1" lang="zh-CN" altLang="en-US" sz="2800" b="1" dirty="0" smtClean="0">
                <a:latin typeface="Times New Roman" pitchFamily="18" charset="0"/>
              </a:rPr>
              <a:t>），均为四价元素，它们原子的最外层电子受原子核的束缚力介于导体与绝缘体之间。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</a:rPr>
              <a:t>本征半导体是纯净的晶体结构的半导体。</a:t>
            </a:r>
            <a:endParaRPr kumimoji="1" lang="zh-CN" altLang="en-US" sz="2800" dirty="0" smtClean="0">
              <a:latin typeface="Times New Roman" pitchFamily="18" charset="0"/>
            </a:endParaRPr>
          </a:p>
          <a:p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3286116" y="564357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00628" y="5643578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08050"/>
            <a:ext cx="7696200" cy="304800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、本征半导体的结构</a:t>
            </a:r>
            <a:endParaRPr lang="zh-CN" altLang="en-US" sz="3600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195" name="Picture 3" descr="Dz010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84313"/>
            <a:ext cx="32004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4"/>
          <p:cNvSpPr>
            <a:spLocks/>
          </p:cNvSpPr>
          <p:nvPr/>
        </p:nvSpPr>
        <p:spPr bwMode="auto">
          <a:xfrm>
            <a:off x="4697413" y="2017713"/>
            <a:ext cx="4038600" cy="1204912"/>
          </a:xfrm>
          <a:prstGeom prst="borderCallout1">
            <a:avLst>
              <a:gd name="adj1" fmla="val 9486"/>
              <a:gd name="adj2" fmla="val -1889"/>
              <a:gd name="adj3" fmla="val 66667"/>
              <a:gd name="adj4" fmla="val -40370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由于热运动，具有足够能量的价电子挣脱共价键的束缚而成为自由电子</a:t>
            </a:r>
          </a:p>
        </p:txBody>
      </p:sp>
      <p:sp>
        <p:nvSpPr>
          <p:cNvPr id="8197" name="AutoShape 5"/>
          <p:cNvSpPr>
            <a:spLocks/>
          </p:cNvSpPr>
          <p:nvPr/>
        </p:nvSpPr>
        <p:spPr bwMode="auto">
          <a:xfrm>
            <a:off x="4697413" y="3389313"/>
            <a:ext cx="4014787" cy="919162"/>
          </a:xfrm>
          <a:prstGeom prst="borderCallout1">
            <a:avLst>
              <a:gd name="adj1" fmla="val 12435"/>
              <a:gd name="adj2" fmla="val -1898"/>
              <a:gd name="adj3" fmla="val -70639"/>
              <a:gd name="adj4" fmla="val -48556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自由电子的产生使共价键中留有一个空位置，称为空穴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11213" y="4684713"/>
            <a:ext cx="76962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>
                <a:latin typeface="Times New Roman" pitchFamily="18" charset="0"/>
              </a:rPr>
              <a:t>    </a:t>
            </a:r>
            <a:r>
              <a:rPr kumimoji="1" lang="zh-CN" altLang="en-US" sz="2400" b="1">
                <a:latin typeface="Times New Roman" pitchFamily="18" charset="0"/>
              </a:rPr>
              <a:t>自由电子与空穴相碰同时消失，称为复合。</a:t>
            </a:r>
          </a:p>
        </p:txBody>
      </p:sp>
      <p:sp>
        <p:nvSpPr>
          <p:cNvPr id="8199" name="AutoShape 7"/>
          <p:cNvSpPr>
            <a:spLocks/>
          </p:cNvSpPr>
          <p:nvPr/>
        </p:nvSpPr>
        <p:spPr bwMode="auto">
          <a:xfrm>
            <a:off x="4697413" y="1408113"/>
            <a:ext cx="1295400" cy="457200"/>
          </a:xfrm>
          <a:prstGeom prst="borderCallout1">
            <a:avLst>
              <a:gd name="adj1" fmla="val 25000"/>
              <a:gd name="adj2" fmla="val -5884"/>
              <a:gd name="adj3" fmla="val 205208"/>
              <a:gd name="adj4" fmla="val -63972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共价键</a:t>
            </a:r>
          </a:p>
          <a:p>
            <a:pPr algn="ctr"/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87413" y="5141913"/>
            <a:ext cx="7848600" cy="80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 b="1" dirty="0">
                <a:latin typeface="Times New Roman" pitchFamily="18" charset="0"/>
              </a:rPr>
              <a:t>    </a:t>
            </a:r>
            <a:r>
              <a:rPr kumimoji="1" lang="zh-CN" altLang="en-US" sz="2000" b="1" dirty="0">
                <a:latin typeface="Times New Roman" pitchFamily="18" charset="0"/>
              </a:rPr>
              <a:t>一定温度下，自由电子与空穴对的浓度一定；温度升高，热运动加剧，挣脱共价键的电子增多，自由电子与空穴对的浓度加大。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913438" y="4625975"/>
            <a:ext cx="2735262" cy="936625"/>
            <a:chOff x="3742" y="2795"/>
            <a:chExt cx="1723" cy="590"/>
          </a:xfrm>
        </p:grpSpPr>
        <p:sp>
          <p:nvSpPr>
            <p:cNvPr id="6155" name="AutoShape 10"/>
            <p:cNvSpPr>
              <a:spLocks/>
            </p:cNvSpPr>
            <p:nvPr/>
          </p:nvSpPr>
          <p:spPr bwMode="auto">
            <a:xfrm>
              <a:off x="4561" y="2795"/>
              <a:ext cx="904" cy="312"/>
            </a:xfrm>
            <a:prstGeom prst="borderCallout1">
              <a:avLst>
                <a:gd name="adj1" fmla="val 23079"/>
                <a:gd name="adj2" fmla="val -5310"/>
                <a:gd name="adj3" fmla="val 127245"/>
                <a:gd name="adj4" fmla="val -33519"/>
              </a:avLst>
            </a:prstGeom>
            <a:solidFill>
              <a:srgbClr val="66FFFF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2400" b="1" dirty="0">
                  <a:latin typeface="Times New Roman" pitchFamily="18" charset="0"/>
                </a:rPr>
                <a:t>动态平衡</a:t>
              </a:r>
            </a:p>
          </p:txBody>
        </p:sp>
        <p:sp>
          <p:nvSpPr>
            <p:cNvPr id="6156" name="Line 11"/>
            <p:cNvSpPr>
              <a:spLocks noChangeShapeType="1"/>
            </p:cNvSpPr>
            <p:nvPr/>
          </p:nvSpPr>
          <p:spPr bwMode="auto">
            <a:xfrm>
              <a:off x="3742" y="3385"/>
              <a:ext cx="68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 autoUpdateAnimBg="0"/>
      <p:bldP spid="8197" grpId="0" animBg="1" autoUpdateAnimBg="0"/>
      <p:bldP spid="8198" grpId="0" autoUpdateAnimBg="0"/>
      <p:bldP spid="8199" grpId="0" animBg="1" autoUpdateAnimBg="0"/>
      <p:bldP spid="8200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z010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773238"/>
            <a:ext cx="3276600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19400" y="3144838"/>
            <a:ext cx="3265488" cy="2438400"/>
            <a:chOff x="1776" y="1776"/>
            <a:chExt cx="2057" cy="1536"/>
          </a:xfrm>
        </p:grpSpPr>
        <p:sp>
          <p:nvSpPr>
            <p:cNvPr id="7178" name="AutoShape 4"/>
            <p:cNvSpPr>
              <a:spLocks/>
            </p:cNvSpPr>
            <p:nvPr/>
          </p:nvSpPr>
          <p:spPr bwMode="auto">
            <a:xfrm>
              <a:off x="2592" y="2976"/>
              <a:ext cx="1241" cy="336"/>
            </a:xfrm>
            <a:prstGeom prst="borderCallout2">
              <a:avLst>
                <a:gd name="adj1" fmla="val 21431"/>
                <a:gd name="adj2" fmla="val -3866"/>
                <a:gd name="adj3" fmla="val 21431"/>
                <a:gd name="adj4" fmla="val -42065"/>
                <a:gd name="adj5" fmla="val -377681"/>
                <a:gd name="adj6" fmla="val -82190"/>
              </a:avLst>
            </a:prstGeom>
            <a:solidFill>
              <a:srgbClr val="00FFFF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两种载流子</a:t>
              </a:r>
            </a:p>
          </p:txBody>
        </p:sp>
        <p:sp>
          <p:nvSpPr>
            <p:cNvPr id="7179" name="Line 5"/>
            <p:cNvSpPr>
              <a:spLocks noChangeShapeType="1"/>
            </p:cNvSpPr>
            <p:nvPr/>
          </p:nvSpPr>
          <p:spPr bwMode="auto">
            <a:xfrm flipH="1" flipV="1">
              <a:off x="1776" y="1776"/>
              <a:ext cx="960" cy="120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343400" y="1925638"/>
            <a:ext cx="457200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latin typeface="Times New Roman" pitchFamily="18" charset="0"/>
              </a:rPr>
              <a:t>外加电场时，带负电的自由电子和带正电的空穴均参与导电，且运动方向相反。由于载流子数目很少，故导电性很差。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85800" y="5659438"/>
            <a:ext cx="845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  <a:ea typeface="华文行楷" pitchFamily="2" charset="-122"/>
              </a:rPr>
              <a:t>为什么要将半导体变成导电性很差的本征半导体？</a:t>
            </a:r>
          </a:p>
        </p:txBody>
      </p:sp>
      <p:sp>
        <p:nvSpPr>
          <p:cNvPr id="7174" name="Rectangle 8"/>
          <p:cNvSpPr>
            <a:spLocks noGrp="1" noChangeArrowheads="1"/>
          </p:cNvSpPr>
          <p:nvPr>
            <p:ph type="title"/>
          </p:nvPr>
        </p:nvSpPr>
        <p:spPr>
          <a:xfrm>
            <a:off x="468313" y="908050"/>
            <a:ext cx="7772400" cy="609600"/>
          </a:xfrm>
        </p:spPr>
        <p:txBody>
          <a:bodyPr/>
          <a:lstStyle/>
          <a:p>
            <a:pPr algn="l" eaLnBrk="1" hangingPunct="1"/>
            <a:r>
              <a:rPr lang="en-US" altLang="zh-CN" sz="2800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、本征半导体中的两种载流子</a:t>
            </a:r>
          </a:p>
        </p:txBody>
      </p:sp>
      <p:sp>
        <p:nvSpPr>
          <p:cNvPr id="7177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418465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>
                <a:ea typeface="宋体" charset="-122"/>
              </a:rPr>
              <a:t>大家网注册电气工程师论坛：</a:t>
            </a:r>
            <a:r>
              <a:rPr lang="en-US" altLang="zh-CN">
                <a:ea typeface="宋体" charset="-122"/>
              </a:rPr>
              <a:t>http://club.topsage.com/forum-598-1.html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648200" y="1544638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运载电荷的粒子称为载流子。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500563" y="3683000"/>
            <a:ext cx="4248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latin typeface="Times New Roman" pitchFamily="18" charset="0"/>
              </a:rPr>
              <a:t>温度升高，热运动加剧，载流子浓度增大，导电性增强。</a:t>
            </a:r>
          </a:p>
          <a:p>
            <a:r>
              <a:rPr kumimoji="1" lang="zh-CN" altLang="en-US" sz="2400" b="1" dirty="0">
                <a:latin typeface="Times New Roman" pitchFamily="18" charset="0"/>
              </a:rPr>
              <a:t>    热力学温度</a:t>
            </a:r>
            <a:r>
              <a:rPr kumimoji="1" lang="en-US" altLang="zh-CN" sz="2400" b="1" dirty="0">
                <a:latin typeface="Times New Roman" pitchFamily="18" charset="0"/>
              </a:rPr>
              <a:t>0K</a:t>
            </a:r>
            <a:r>
              <a:rPr kumimoji="1" lang="zh-CN" altLang="en-US" sz="2400" b="1" dirty="0">
                <a:latin typeface="Times New Roman" pitchFamily="18" charset="0"/>
              </a:rPr>
              <a:t>时不导电。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225" grpId="0" build="p" autoUpdateAnimBg="0"/>
      <p:bldP spid="92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z0101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2349500"/>
            <a:ext cx="3124200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6624637" cy="1008063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二、杂质半导体</a:t>
            </a:r>
            <a:b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1.  </a:t>
            </a:r>
            <a:r>
              <a:rPr lang="en-US" altLang="zh-CN" sz="2800" b="1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r>
              <a:rPr lang="zh-CN" altLang="en-US" sz="28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型半导体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71713" y="3721100"/>
            <a:ext cx="381000" cy="381000"/>
            <a:chOff x="1416" y="2064"/>
            <a:chExt cx="240" cy="240"/>
          </a:xfrm>
        </p:grpSpPr>
        <p:sp>
          <p:nvSpPr>
            <p:cNvPr id="8202" name="Oval 5"/>
            <p:cNvSpPr>
              <a:spLocks noChangeArrowheads="1"/>
            </p:cNvSpPr>
            <p:nvPr/>
          </p:nvSpPr>
          <p:spPr bwMode="auto">
            <a:xfrm>
              <a:off x="1416" y="2064"/>
              <a:ext cx="240" cy="240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8203" name="Object 6"/>
            <p:cNvGraphicFramePr>
              <a:graphicFrameLocks noChangeAspect="1"/>
            </p:cNvGraphicFramePr>
            <p:nvPr/>
          </p:nvGraphicFramePr>
          <p:xfrm>
            <a:off x="1440" y="2112"/>
            <a:ext cx="192" cy="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Equation" r:id="rId5" imgW="228402" imgH="177646" progId="Equation.3">
                    <p:embed/>
                  </p:oleObj>
                </mc:Choice>
                <mc:Fallback>
                  <p:oleObj name="Equation" r:id="rId5" imgW="228402" imgH="177646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2112"/>
                          <a:ext cx="192" cy="149"/>
                        </a:xfrm>
                        <a:prstGeom prst="rect">
                          <a:avLst/>
                        </a:prstGeom>
                        <a:solidFill>
                          <a:srgbClr val="66FF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47" name="AutoShape 7"/>
          <p:cNvSpPr>
            <a:spLocks/>
          </p:cNvSpPr>
          <p:nvPr/>
        </p:nvSpPr>
        <p:spPr bwMode="auto">
          <a:xfrm>
            <a:off x="4787900" y="5300663"/>
            <a:ext cx="1371600" cy="460375"/>
          </a:xfrm>
          <a:prstGeom prst="borderCallout2">
            <a:avLst>
              <a:gd name="adj1" fmla="val 24829"/>
              <a:gd name="adj2" fmla="val -5556"/>
              <a:gd name="adj3" fmla="val 24829"/>
              <a:gd name="adj4" fmla="val -81366"/>
              <a:gd name="adj5" fmla="val -284481"/>
              <a:gd name="adj6" fmla="val -160764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/>
              <a:t>磷（</a:t>
            </a:r>
            <a:r>
              <a:rPr lang="en-US" altLang="zh-CN" sz="2400" b="1"/>
              <a:t>P</a:t>
            </a:r>
            <a:r>
              <a:rPr lang="zh-CN" altLang="en-US" sz="2400" b="1"/>
              <a:t>）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500563" y="3500438"/>
            <a:ext cx="41751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bg1"/>
                </a:solidFill>
                <a:latin typeface="Times New Roman" pitchFamily="18" charset="0"/>
              </a:rPr>
              <a:t>    </a:t>
            </a:r>
            <a:r>
              <a:rPr kumimoji="1" lang="zh-CN" altLang="en-US" sz="2400" b="1">
                <a:latin typeface="Times New Roman" pitchFamily="18" charset="0"/>
              </a:rPr>
              <a:t>杂质半导体主要靠多数载流子导电。掺入杂质越多，多子浓度越高，导电性越强，实现导电性可控。</a:t>
            </a:r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4572000" y="1628775"/>
            <a:ext cx="1833563" cy="471488"/>
          </a:xfrm>
          <a:prstGeom prst="borderCallout1">
            <a:avLst>
              <a:gd name="adj1" fmla="val 24241"/>
              <a:gd name="adj2" fmla="val -4157"/>
              <a:gd name="adj3" fmla="val 353199"/>
              <a:gd name="adj4" fmla="val -80171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多数载流子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500563" y="2492375"/>
            <a:ext cx="4248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latin typeface="Times New Roman" pitchFamily="18" charset="0"/>
              </a:rPr>
              <a:t>空穴比未加杂质时的数目多了？少了？为什么？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7" grpId="0" animBg="1" autoUpdateAnimBg="0"/>
      <p:bldP spid="10248" grpId="0" autoUpdateAnimBg="0"/>
      <p:bldP spid="10249" grpId="0" animBg="1" autoUpdateAnimBg="0"/>
      <p:bldP spid="1025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052513"/>
            <a:ext cx="5029200" cy="685800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 P</a:t>
            </a:r>
            <a:r>
              <a:rPr lang="zh-CN" altLang="en-US" sz="2800" dirty="0" smtClean="0">
                <a:solidFill>
                  <a:schemeClr val="tx1"/>
                </a:solidFill>
                <a:ea typeface="华文行楷" pitchFamily="2" charset="-122"/>
              </a:rPr>
              <a:t>型半导体</a:t>
            </a:r>
          </a:p>
        </p:txBody>
      </p:sp>
      <p:pic>
        <p:nvPicPr>
          <p:cNvPr id="11267" name="Picture 3" descr="Dz0101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989138"/>
            <a:ext cx="3048000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14600" y="3284538"/>
            <a:ext cx="457200" cy="457200"/>
            <a:chOff x="3912" y="2064"/>
            <a:chExt cx="240" cy="240"/>
          </a:xfrm>
        </p:grpSpPr>
        <p:sp>
          <p:nvSpPr>
            <p:cNvPr id="9228" name="Oval 5"/>
            <p:cNvSpPr>
              <a:spLocks noChangeArrowheads="1"/>
            </p:cNvSpPr>
            <p:nvPr/>
          </p:nvSpPr>
          <p:spPr bwMode="auto">
            <a:xfrm>
              <a:off x="3912" y="2064"/>
              <a:ext cx="240" cy="240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9229" name="Object 6"/>
            <p:cNvGraphicFramePr>
              <a:graphicFrameLocks noChangeAspect="1"/>
            </p:cNvGraphicFramePr>
            <p:nvPr/>
          </p:nvGraphicFramePr>
          <p:xfrm>
            <a:off x="3936" y="2112"/>
            <a:ext cx="192" cy="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5" imgW="228402" imgH="177646" progId="Equation.3">
                    <p:embed/>
                  </p:oleObj>
                </mc:Choice>
                <mc:Fallback>
                  <p:oleObj name="Equation" r:id="rId5" imgW="228402" imgH="177646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6" y="2112"/>
                          <a:ext cx="192" cy="149"/>
                        </a:xfrm>
                        <a:prstGeom prst="rect">
                          <a:avLst/>
                        </a:prstGeom>
                        <a:solidFill>
                          <a:srgbClr val="66FF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71" name="AutoShape 7"/>
          <p:cNvSpPr>
            <a:spLocks/>
          </p:cNvSpPr>
          <p:nvPr/>
        </p:nvSpPr>
        <p:spPr bwMode="auto">
          <a:xfrm>
            <a:off x="762000" y="5494338"/>
            <a:ext cx="1371600" cy="460375"/>
          </a:xfrm>
          <a:prstGeom prst="borderCallout2">
            <a:avLst>
              <a:gd name="adj1" fmla="val 24829"/>
              <a:gd name="adj2" fmla="val 105556"/>
              <a:gd name="adj3" fmla="val 24829"/>
              <a:gd name="adj4" fmla="val 124653"/>
              <a:gd name="adj5" fmla="val -388278"/>
              <a:gd name="adj6" fmla="val 144444"/>
            </a:avLst>
          </a:prstGeom>
          <a:solidFill>
            <a:srgbClr val="66FFFF"/>
          </a:soli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/>
              <a:t>硼（</a:t>
            </a:r>
            <a:r>
              <a:rPr lang="en-US" altLang="zh-CN" sz="2400" b="1"/>
              <a:t>B</a:t>
            </a:r>
            <a:r>
              <a:rPr lang="zh-CN" altLang="en-US" sz="2400" b="1"/>
              <a:t>）</a:t>
            </a:r>
          </a:p>
        </p:txBody>
      </p:sp>
      <p:sp>
        <p:nvSpPr>
          <p:cNvPr id="11272" name="AutoShape 8"/>
          <p:cNvSpPr>
            <a:spLocks/>
          </p:cNvSpPr>
          <p:nvPr/>
        </p:nvSpPr>
        <p:spPr bwMode="auto">
          <a:xfrm>
            <a:off x="4932363" y="1412875"/>
            <a:ext cx="1914525" cy="471488"/>
          </a:xfrm>
          <a:prstGeom prst="borderCallout1">
            <a:avLst>
              <a:gd name="adj1" fmla="val 24241"/>
              <a:gd name="adj2" fmla="val -3981"/>
              <a:gd name="adj3" fmla="val 219866"/>
              <a:gd name="adj4" fmla="val -77778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多数载流子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572000" y="1989138"/>
            <a:ext cx="457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    P</a:t>
            </a:r>
            <a:r>
              <a:rPr kumimoji="1" lang="zh-CN" altLang="en-US" sz="2400" b="1">
                <a:latin typeface="Times New Roman" pitchFamily="18" charset="0"/>
              </a:rPr>
              <a:t>型半导体主要靠空穴导电，掺入杂质越多，空穴浓度越高，导电性越强，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343400" y="3360738"/>
            <a:ext cx="45720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 dirty="0">
                <a:latin typeface="Times New Roman" pitchFamily="18" charset="0"/>
              </a:rPr>
              <a:t>    </a:t>
            </a:r>
            <a:r>
              <a:rPr kumimoji="1" lang="zh-CN" altLang="en-US" sz="2400" b="1" dirty="0">
                <a:latin typeface="Times New Roman" pitchFamily="18" charset="0"/>
              </a:rPr>
              <a:t>在杂质半导体中，温度变化时，载流子的数目变化吗？少子与多子变化的数目相同吗？少子与多子浓度的变化相同吗？</a:t>
            </a: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2124075" y="2924175"/>
            <a:ext cx="576263" cy="360363"/>
          </a:xfrm>
          <a:prstGeom prst="ellipse">
            <a:avLst/>
          </a:prstGeom>
          <a:solidFill>
            <a:srgbClr val="FF3300">
              <a:alpha val="10196"/>
            </a:srgb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3132138" y="2060575"/>
            <a:ext cx="504825" cy="287338"/>
          </a:xfrm>
          <a:prstGeom prst="ellipse">
            <a:avLst/>
          </a:prstGeom>
          <a:gradFill rotWithShape="1">
            <a:gsLst>
              <a:gs pos="0">
                <a:srgbClr val="FF3300">
                  <a:alpha val="10001"/>
                </a:srgbClr>
              </a:gs>
              <a:gs pos="100000">
                <a:srgbClr val="761800">
                  <a:alpha val="10001"/>
                </a:srgbClr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 autoUpdateAnimBg="0"/>
      <p:bldP spid="11272" grpId="0" animBg="1" autoUpdateAnimBg="0"/>
      <p:bldP spid="11273" grpId="0" build="p" autoUpdateAnimBg="0"/>
      <p:bldP spid="11274" grpId="0" build="p" autoUpdateAnimBg="0"/>
      <p:bldP spid="11275" grpId="0" animBg="1"/>
      <p:bldP spid="112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836613"/>
            <a:ext cx="7826375" cy="720725"/>
          </a:xfrm>
        </p:spPr>
        <p:txBody>
          <a:bodyPr/>
          <a:lstStyle/>
          <a:p>
            <a:pPr algn="l" eaLnBrk="1" hangingPunct="1"/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六、</a:t>
            </a:r>
            <a:r>
              <a:rPr lang="en-US" altLang="zh-CN" sz="3200" b="1" dirty="0" smtClean="0">
                <a:solidFill>
                  <a:schemeClr val="tx1"/>
                </a:solidFill>
                <a:ea typeface="隶书" pitchFamily="49" charset="-122"/>
              </a:rPr>
              <a:t>PN</a:t>
            </a: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结的形成及其单向导电性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49275" y="1425575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</a:t>
            </a:r>
            <a:r>
              <a:rPr kumimoji="1" lang="zh-CN" altLang="en-US" sz="2800" b="1">
                <a:latin typeface="Times New Roman" pitchFamily="18" charset="0"/>
              </a:rPr>
              <a:t>物质因浓度差而产生的运动称为扩散运动。气体、液体、固体均有之。</a:t>
            </a: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1692275" y="2492375"/>
          <a:ext cx="5334000" cy="257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Photo Editor 照片" r:id="rId3" imgW="12961905" imgH="6504762" progId="">
                  <p:embed/>
                </p:oleObj>
              </mc:Choice>
              <mc:Fallback>
                <p:oleObj name="Photo Editor 照片" r:id="rId3" imgW="12961905" imgH="650476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1961" r="-1961"/>
                      <a:stretch>
                        <a:fillRect/>
                      </a:stretch>
                    </p:blipFill>
                    <p:spPr bwMode="auto">
                      <a:xfrm>
                        <a:off x="1692275" y="2492375"/>
                        <a:ext cx="5334000" cy="2573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997075" y="4321175"/>
            <a:ext cx="2895600" cy="1343025"/>
            <a:chOff x="1296" y="2496"/>
            <a:chExt cx="1824" cy="846"/>
          </a:xfrm>
        </p:grpSpPr>
        <p:sp>
          <p:nvSpPr>
            <p:cNvPr id="10249" name="AutoShape 6"/>
            <p:cNvSpPr>
              <a:spLocks/>
            </p:cNvSpPr>
            <p:nvPr/>
          </p:nvSpPr>
          <p:spPr bwMode="auto">
            <a:xfrm>
              <a:off x="1296" y="3024"/>
              <a:ext cx="960" cy="318"/>
            </a:xfrm>
            <a:prstGeom prst="borderCallout1">
              <a:avLst>
                <a:gd name="adj1" fmla="val 22644"/>
                <a:gd name="adj2" fmla="val 105000"/>
                <a:gd name="adj3" fmla="val -99056"/>
                <a:gd name="adj4" fmla="val 120315"/>
              </a:avLst>
            </a:prstGeom>
            <a:solidFill>
              <a:srgbClr val="66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2400" b="1"/>
                <a:t>扩散运动</a:t>
              </a:r>
            </a:p>
          </p:txBody>
        </p:sp>
        <p:sp>
          <p:nvSpPr>
            <p:cNvPr id="10250" name="Line 7"/>
            <p:cNvSpPr>
              <a:spLocks noChangeShapeType="1"/>
            </p:cNvSpPr>
            <p:nvPr/>
          </p:nvSpPr>
          <p:spPr bwMode="auto">
            <a:xfrm flipV="1">
              <a:off x="2304" y="2496"/>
              <a:ext cx="816" cy="654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6" name="AutoShape 8"/>
          <p:cNvSpPr>
            <a:spLocks/>
          </p:cNvSpPr>
          <p:nvPr/>
        </p:nvSpPr>
        <p:spPr bwMode="auto">
          <a:xfrm>
            <a:off x="0" y="2471738"/>
            <a:ext cx="1524000" cy="1176337"/>
          </a:xfrm>
          <a:prstGeom prst="borderCallout1">
            <a:avLst>
              <a:gd name="adj1" fmla="val 9718"/>
              <a:gd name="adj2" fmla="val 105000"/>
              <a:gd name="adj3" fmla="val 92981"/>
              <a:gd name="adj4" fmla="val 142708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P</a:t>
            </a:r>
            <a:r>
              <a:rPr kumimoji="1" lang="zh-CN" altLang="en-US" sz="2400" b="1">
                <a:latin typeface="Times New Roman" pitchFamily="18" charset="0"/>
              </a:rPr>
              <a:t>区空穴浓度远高于</a:t>
            </a:r>
            <a:r>
              <a:rPr kumimoji="1" lang="en-US" altLang="zh-CN" sz="2400" b="1">
                <a:latin typeface="Times New Roman" pitchFamily="18" charset="0"/>
              </a:rPr>
              <a:t>N</a:t>
            </a:r>
            <a:r>
              <a:rPr kumimoji="1" lang="zh-CN" altLang="en-US" sz="2400" b="1">
                <a:latin typeface="Times New Roman" pitchFamily="18" charset="0"/>
              </a:rPr>
              <a:t>区。</a:t>
            </a:r>
          </a:p>
        </p:txBody>
      </p:sp>
      <p:sp>
        <p:nvSpPr>
          <p:cNvPr id="12297" name="AutoShape 9"/>
          <p:cNvSpPr>
            <a:spLocks/>
          </p:cNvSpPr>
          <p:nvPr/>
        </p:nvSpPr>
        <p:spPr bwMode="auto">
          <a:xfrm>
            <a:off x="7178675" y="2492375"/>
            <a:ext cx="1752600" cy="1176338"/>
          </a:xfrm>
          <a:prstGeom prst="borderCallout1">
            <a:avLst>
              <a:gd name="adj1" fmla="val 9718"/>
              <a:gd name="adj2" fmla="val -4347"/>
              <a:gd name="adj3" fmla="val 95144"/>
              <a:gd name="adj4" fmla="val -77444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N</a:t>
            </a:r>
            <a:r>
              <a:rPr kumimoji="1" lang="zh-CN" altLang="en-US" sz="2400" b="1">
                <a:latin typeface="Times New Roman" pitchFamily="18" charset="0"/>
              </a:rPr>
              <a:t>区自由电子浓度远高于</a:t>
            </a:r>
            <a:r>
              <a:rPr kumimoji="1" lang="en-US" altLang="zh-CN" sz="2400" b="1">
                <a:latin typeface="Times New Roman" pitchFamily="18" charset="0"/>
              </a:rPr>
              <a:t>P</a:t>
            </a:r>
            <a:r>
              <a:rPr kumimoji="1" lang="zh-CN" altLang="en-US" sz="2400" b="1">
                <a:latin typeface="Times New Roman" pitchFamily="18" charset="0"/>
              </a:rPr>
              <a:t>区。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95288" y="5661025"/>
            <a:ext cx="845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latin typeface="Times New Roman" pitchFamily="18" charset="0"/>
              </a:rPr>
              <a:t>        </a:t>
            </a:r>
            <a:r>
              <a:rPr kumimoji="1" lang="zh-CN" altLang="en-US" sz="1400" b="1" dirty="0">
                <a:latin typeface="+mj-ea"/>
                <a:ea typeface="+mj-ea"/>
              </a:rPr>
              <a:t>扩散运动使靠近接触面</a:t>
            </a:r>
            <a:r>
              <a:rPr kumimoji="1" lang="en-US" altLang="zh-CN" sz="1400" b="1" dirty="0">
                <a:latin typeface="+mj-ea"/>
                <a:ea typeface="+mj-ea"/>
              </a:rPr>
              <a:t>P</a:t>
            </a:r>
            <a:r>
              <a:rPr kumimoji="1" lang="zh-CN" altLang="en-US" sz="1400" b="1" dirty="0">
                <a:latin typeface="+mj-ea"/>
                <a:ea typeface="+mj-ea"/>
              </a:rPr>
              <a:t>区的空穴浓度降低、靠近接触面</a:t>
            </a:r>
            <a:r>
              <a:rPr kumimoji="1" lang="en-US" altLang="zh-CN" sz="1400" b="1" dirty="0">
                <a:latin typeface="+mj-ea"/>
                <a:ea typeface="+mj-ea"/>
              </a:rPr>
              <a:t>N</a:t>
            </a:r>
            <a:r>
              <a:rPr kumimoji="1" lang="zh-CN" altLang="en-US" sz="1400" b="1" dirty="0">
                <a:latin typeface="+mj-ea"/>
                <a:ea typeface="+mj-ea"/>
              </a:rPr>
              <a:t>区的自由电子浓度降低，产生内电场。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autoUpdateAnimBg="0"/>
      <p:bldP spid="12296" grpId="0" animBg="1" autoUpdateAnimBg="0"/>
      <p:bldP spid="12297" grpId="0" animBg="1" autoUpdateAnimBg="0"/>
      <p:bldP spid="122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6413" y="765175"/>
            <a:ext cx="3128962" cy="579438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zh-CN" sz="3200" b="1" dirty="0" smtClean="0">
                <a:solidFill>
                  <a:schemeClr val="tx1"/>
                </a:solidFill>
                <a:ea typeface="隶书" pitchFamily="49" charset="-122"/>
              </a:rPr>
              <a:t>PN </a:t>
            </a: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结的形成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716588" y="3546475"/>
            <a:ext cx="288925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</a:t>
            </a:r>
            <a:r>
              <a:rPr kumimoji="1" lang="zh-CN" altLang="en-US" sz="2400" b="1">
                <a:latin typeface="Times New Roman" pitchFamily="18" charset="0"/>
              </a:rPr>
              <a:t>因电场作用所产生的运动称为漂移运动。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188" y="5516563"/>
            <a:ext cx="7924800" cy="831850"/>
          </a:xfrm>
          <a:prstGeom prst="rect">
            <a:avLst/>
          </a:prstGeom>
          <a:solidFill>
            <a:srgbClr val="00FFFF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      </a:t>
            </a:r>
            <a:r>
              <a:rPr kumimoji="1" lang="zh-CN" altLang="en-US" sz="2400" b="1">
                <a:latin typeface="Times New Roman" pitchFamily="18" charset="0"/>
              </a:rPr>
              <a:t>参与扩散运动和漂移运动的载流子数目相同，达到动态平衡，就形成了</a:t>
            </a:r>
            <a:r>
              <a:rPr kumimoji="1" lang="en-US" altLang="zh-CN" sz="2400" b="1">
                <a:latin typeface="Times New Roman" pitchFamily="18" charset="0"/>
              </a:rPr>
              <a:t>PN</a:t>
            </a:r>
            <a:r>
              <a:rPr kumimoji="1" lang="zh-CN" altLang="en-US" sz="2400" b="1">
                <a:latin typeface="Times New Roman" pitchFamily="18" charset="0"/>
              </a:rPr>
              <a:t>结。</a:t>
            </a:r>
          </a:p>
        </p:txBody>
      </p:sp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611188" y="2708275"/>
          <a:ext cx="5029200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Photo Editor 照片" r:id="rId3" imgW="12961905" imgH="6714286" progId="">
                  <p:embed/>
                </p:oleObj>
              </mc:Choice>
              <mc:Fallback>
                <p:oleObj name="Photo Editor 照片" r:id="rId3" imgW="12961905" imgH="6714286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2040" r="-2040"/>
                      <a:stretch>
                        <a:fillRect/>
                      </a:stretch>
                    </p:blipFill>
                    <p:spPr bwMode="auto">
                      <a:xfrm>
                        <a:off x="611188" y="2708275"/>
                        <a:ext cx="5029200" cy="2501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497388" y="2784475"/>
            <a:ext cx="2989262" cy="1524000"/>
            <a:chOff x="2832" y="1536"/>
            <a:chExt cx="1883" cy="960"/>
          </a:xfrm>
        </p:grpSpPr>
        <p:sp>
          <p:nvSpPr>
            <p:cNvPr id="11272" name="AutoShape 7"/>
            <p:cNvSpPr>
              <a:spLocks/>
            </p:cNvSpPr>
            <p:nvPr/>
          </p:nvSpPr>
          <p:spPr bwMode="auto">
            <a:xfrm>
              <a:off x="3744" y="1536"/>
              <a:ext cx="971" cy="292"/>
            </a:xfrm>
            <a:prstGeom prst="borderCallout1">
              <a:avLst>
                <a:gd name="adj1" fmla="val 24657"/>
                <a:gd name="adj2" fmla="val -4944"/>
                <a:gd name="adj3" fmla="val 218153"/>
                <a:gd name="adj4" fmla="val -266634"/>
              </a:avLst>
            </a:prstGeom>
            <a:solidFill>
              <a:srgbClr val="66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2400" b="1"/>
                <a:t>漂移运动</a:t>
              </a:r>
            </a:p>
          </p:txBody>
        </p:sp>
        <p:sp>
          <p:nvSpPr>
            <p:cNvPr id="11273" name="Line 8"/>
            <p:cNvSpPr>
              <a:spLocks noChangeShapeType="1"/>
            </p:cNvSpPr>
            <p:nvPr/>
          </p:nvSpPr>
          <p:spPr bwMode="auto">
            <a:xfrm flipV="1">
              <a:off x="2832" y="1680"/>
              <a:ext cx="912" cy="816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95288" y="1341438"/>
            <a:ext cx="8534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 </a:t>
            </a:r>
            <a:r>
              <a:rPr kumimoji="1" lang="zh-CN" altLang="en-US" sz="2400" b="1">
                <a:latin typeface="Times New Roman" pitchFamily="18" charset="0"/>
              </a:rPr>
              <a:t>由于扩散运动使</a:t>
            </a:r>
            <a:r>
              <a:rPr kumimoji="1" lang="en-US" altLang="zh-CN" sz="2400" b="1">
                <a:latin typeface="Times New Roman" pitchFamily="18" charset="0"/>
              </a:rPr>
              <a:t>P</a:t>
            </a:r>
            <a:r>
              <a:rPr kumimoji="1" lang="zh-CN" altLang="en-US" sz="2400" b="1">
                <a:latin typeface="Times New Roman" pitchFamily="18" charset="0"/>
              </a:rPr>
              <a:t>区与</a:t>
            </a:r>
            <a:r>
              <a:rPr kumimoji="1" lang="en-US" altLang="zh-CN" sz="2400" b="1">
                <a:latin typeface="Times New Roman" pitchFamily="18" charset="0"/>
              </a:rPr>
              <a:t>N</a:t>
            </a:r>
            <a:r>
              <a:rPr kumimoji="1" lang="zh-CN" altLang="en-US" sz="2400" b="1">
                <a:latin typeface="Times New Roman" pitchFamily="18" charset="0"/>
              </a:rPr>
              <a:t>区的交界面缺少多数载流子，形成内电场，从而阻止扩散运动的进行。内电场使空穴从</a:t>
            </a:r>
            <a:r>
              <a:rPr kumimoji="1" lang="en-US" altLang="zh-CN" sz="2400" b="1">
                <a:latin typeface="Times New Roman" pitchFamily="18" charset="0"/>
              </a:rPr>
              <a:t>N</a:t>
            </a:r>
            <a:r>
              <a:rPr kumimoji="1" lang="zh-CN" altLang="en-US" sz="2400" b="1">
                <a:latin typeface="Times New Roman" pitchFamily="18" charset="0"/>
              </a:rPr>
              <a:t>区向</a:t>
            </a:r>
            <a:r>
              <a:rPr kumimoji="1" lang="en-US" altLang="zh-CN" sz="2400" b="1">
                <a:latin typeface="Times New Roman" pitchFamily="18" charset="0"/>
              </a:rPr>
              <a:t>P</a:t>
            </a:r>
            <a:r>
              <a:rPr kumimoji="1" lang="zh-CN" altLang="en-US" sz="2400" b="1">
                <a:latin typeface="Times New Roman" pitchFamily="18" charset="0"/>
              </a:rPr>
              <a:t>区、自由电子从</a:t>
            </a:r>
            <a:r>
              <a:rPr kumimoji="1" lang="en-US" altLang="zh-CN" sz="2400" b="1">
                <a:latin typeface="Times New Roman" pitchFamily="18" charset="0"/>
              </a:rPr>
              <a:t>P</a:t>
            </a:r>
            <a:r>
              <a:rPr kumimoji="1" lang="zh-CN" altLang="en-US" sz="2400" b="1">
                <a:latin typeface="Times New Roman" pitchFamily="18" charset="0"/>
              </a:rPr>
              <a:t>区向</a:t>
            </a:r>
            <a:r>
              <a:rPr kumimoji="1" lang="en-US" altLang="zh-CN" sz="2400" b="1">
                <a:latin typeface="Times New Roman" pitchFamily="18" charset="0"/>
              </a:rPr>
              <a:t>N </a:t>
            </a:r>
            <a:r>
              <a:rPr kumimoji="1" lang="zh-CN" altLang="en-US" sz="2400" b="1">
                <a:latin typeface="Times New Roman" pitchFamily="18" charset="0"/>
              </a:rPr>
              <a:t>区运动。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nimBg="1" autoUpdateAnimBg="0"/>
      <p:bldP spid="1332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z01010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888" r="-1888" b="18332"/>
          <a:stretch>
            <a:fillRect/>
          </a:stretch>
        </p:blipFill>
        <p:spPr bwMode="auto">
          <a:xfrm>
            <a:off x="323850" y="1052513"/>
            <a:ext cx="4191000" cy="2981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4339" name="Picture 3" descr="Dz01010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755" r="3510" b="16399"/>
          <a:stretch>
            <a:fillRect/>
          </a:stretch>
        </p:blipFill>
        <p:spPr bwMode="auto">
          <a:xfrm>
            <a:off x="4591050" y="1052513"/>
            <a:ext cx="4267200" cy="297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00050" y="4176713"/>
            <a:ext cx="3962400" cy="2109787"/>
          </a:xfrm>
          <a:prstGeom prst="rect">
            <a:avLst/>
          </a:prstGeom>
          <a:solidFill>
            <a:srgbClr val="66FFFF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 b="1">
                <a:latin typeface="Times New Roman" pitchFamily="18" charset="0"/>
              </a:rPr>
              <a:t>PN</a:t>
            </a:r>
            <a:r>
              <a:rPr kumimoji="1" lang="zh-CN" altLang="en-US" sz="2400" b="1">
                <a:latin typeface="宋体" charset="-122"/>
              </a:rPr>
              <a:t>结加正向电压导通：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>
                <a:latin typeface="宋体" charset="-122"/>
              </a:rPr>
              <a:t>  耗尽层变窄，扩散运动加剧，由于外电源的作用，形成扩散电流，</a:t>
            </a:r>
            <a:r>
              <a:rPr kumimoji="1" lang="en-US" altLang="zh-CN" sz="2400" b="1">
                <a:latin typeface="宋体" charset="-122"/>
              </a:rPr>
              <a:t>PN</a:t>
            </a:r>
            <a:r>
              <a:rPr kumimoji="1" lang="zh-CN" altLang="en-US" sz="2400" b="1">
                <a:latin typeface="宋体" charset="-122"/>
              </a:rPr>
              <a:t>结处于导通状态。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514850" y="4176713"/>
            <a:ext cx="4267200" cy="2109787"/>
          </a:xfrm>
          <a:prstGeom prst="rect">
            <a:avLst/>
          </a:prstGeom>
          <a:solidFill>
            <a:srgbClr val="66FFFF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 b="1">
                <a:latin typeface="Times New Roman" pitchFamily="18" charset="0"/>
              </a:rPr>
              <a:t>PN</a:t>
            </a:r>
            <a:r>
              <a:rPr kumimoji="1" lang="zh-CN" altLang="en-US" sz="2400" b="1">
                <a:latin typeface="宋体" charset="-122"/>
              </a:rPr>
              <a:t>结加反向电压截止：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>
                <a:latin typeface="宋体" charset="-122"/>
              </a:rPr>
              <a:t>  耗尽层变宽，阻止扩散运动，有利于漂移运动，形成漂移电流。由于电流很小，故可近似认为其截止。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28600" y="1524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4103687" cy="68580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tx1"/>
                </a:solidFill>
                <a:ea typeface="隶书" pitchFamily="49" charset="-122"/>
              </a:rPr>
              <a:t>PN </a:t>
            </a: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结的单向导电性</a:t>
            </a:r>
          </a:p>
        </p:txBody>
      </p:sp>
      <p:sp>
        <p:nvSpPr>
          <p:cNvPr id="14344" name="AutoShape 8"/>
          <p:cNvSpPr>
            <a:spLocks/>
          </p:cNvSpPr>
          <p:nvPr/>
        </p:nvSpPr>
        <p:spPr bwMode="auto">
          <a:xfrm>
            <a:off x="4514850" y="4062413"/>
            <a:ext cx="1579563" cy="474662"/>
          </a:xfrm>
          <a:prstGeom prst="borderCallout1">
            <a:avLst>
              <a:gd name="adj1" fmla="val 24079"/>
              <a:gd name="adj2" fmla="val -4824"/>
              <a:gd name="adj3" fmla="val -60199"/>
              <a:gd name="adj4" fmla="val -88343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必要吗？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 autoUpdateAnimBg="0"/>
      <p:bldP spid="14341" grpId="0" animBg="1" autoUpdateAnimBg="0"/>
      <p:bldP spid="143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765175"/>
            <a:ext cx="6753225" cy="685800"/>
          </a:xfrm>
        </p:spPr>
        <p:txBody>
          <a:bodyPr/>
          <a:lstStyle/>
          <a:p>
            <a:pPr algn="l" eaLnBrk="1" hangingPunct="1"/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七、</a:t>
            </a:r>
            <a:r>
              <a:rPr lang="en-US" altLang="zh-CN" sz="3200" b="1" dirty="0" smtClean="0">
                <a:ea typeface="隶书" pitchFamily="49" charset="-122"/>
              </a:rPr>
              <a:t>PN 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结的电容效应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434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行楷" pitchFamily="2" charset="-122"/>
                <a:ea typeface="华文行楷" pitchFamily="2" charset="-122"/>
              </a:rPr>
              <a:t>1.  </a:t>
            </a: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势垒电容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042988" y="1773238"/>
            <a:ext cx="73453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</a:t>
            </a:r>
            <a:r>
              <a:rPr kumimoji="1" lang="en-US" altLang="zh-CN" sz="2400" b="1" dirty="0">
                <a:latin typeface="Times New Roman" pitchFamily="18" charset="0"/>
              </a:rPr>
              <a:t>PN</a:t>
            </a:r>
            <a:r>
              <a:rPr kumimoji="1" lang="zh-CN" altLang="en-US" sz="2400" b="1" dirty="0">
                <a:latin typeface="Times New Roman" pitchFamily="18" charset="0"/>
              </a:rPr>
              <a:t>结外加电压变化时，空间电荷区的宽度将发生变化，有电荷的积累和释放的过程，与电容的充放电相同，其等效电容称为势垒电容</a:t>
            </a:r>
            <a:r>
              <a:rPr kumimoji="1" lang="en-US" altLang="zh-CN" sz="2400" b="1" i="1" dirty="0" err="1">
                <a:latin typeface="Times New Roman" pitchFamily="18" charset="0"/>
              </a:rPr>
              <a:t>C</a:t>
            </a:r>
            <a:r>
              <a:rPr kumimoji="1" lang="en-US" altLang="zh-CN" sz="2400" b="1" baseline="-25000" dirty="0" err="1">
                <a:latin typeface="Times New Roman" pitchFamily="18" charset="0"/>
              </a:rPr>
              <a:t>b</a:t>
            </a:r>
            <a:r>
              <a:rPr kumimoji="1" lang="zh-CN" altLang="en-US" sz="2400" b="1" dirty="0">
                <a:latin typeface="Times New Roman" pitchFamily="18" charset="0"/>
              </a:rPr>
              <a:t>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90588" y="2992438"/>
            <a:ext cx="2286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行楷" pitchFamily="2" charset="-122"/>
                <a:ea typeface="华文行楷" pitchFamily="2" charset="-122"/>
              </a:rPr>
              <a:t>2.  </a:t>
            </a: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扩散电容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042988" y="3449638"/>
            <a:ext cx="73453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 </a:t>
            </a:r>
            <a:r>
              <a:rPr kumimoji="1" lang="en-US" altLang="zh-CN" sz="2400" b="1" dirty="0">
                <a:latin typeface="Times New Roman" pitchFamily="18" charset="0"/>
              </a:rPr>
              <a:t>PN</a:t>
            </a:r>
            <a:r>
              <a:rPr kumimoji="1" lang="zh-CN" altLang="en-US" sz="2400" b="1" dirty="0">
                <a:latin typeface="Times New Roman" pitchFamily="18" charset="0"/>
              </a:rPr>
              <a:t>结外加的正向电压变化时，在扩散路程中载流子的浓度及其梯度均有变化，也有电荷的积累和释放的过程，其等效电容称为扩散电容</a:t>
            </a:r>
            <a:r>
              <a:rPr kumimoji="1" lang="en-US" altLang="zh-CN" sz="2400" b="1" i="1" dirty="0" err="1">
                <a:latin typeface="Times New Roman" pitchFamily="18" charset="0"/>
              </a:rPr>
              <a:t>C</a:t>
            </a:r>
            <a:r>
              <a:rPr kumimoji="1" lang="en-US" altLang="zh-CN" sz="2400" b="1" baseline="-25000" dirty="0" err="1">
                <a:latin typeface="Times New Roman" pitchFamily="18" charset="0"/>
              </a:rPr>
              <a:t>d</a:t>
            </a:r>
            <a:r>
              <a:rPr kumimoji="1" lang="zh-CN" altLang="en-US" sz="2400" b="1" dirty="0">
                <a:latin typeface="Times New Roman" pitchFamily="18" charset="0"/>
              </a:rPr>
              <a:t>。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033588" y="4745038"/>
            <a:ext cx="3065462" cy="519112"/>
            <a:chOff x="1281" y="2989"/>
            <a:chExt cx="1931" cy="327"/>
          </a:xfrm>
        </p:grpSpPr>
        <p:graphicFrame>
          <p:nvGraphicFramePr>
            <p:cNvPr id="13322" name="Object 8"/>
            <p:cNvGraphicFramePr>
              <a:graphicFrameLocks noChangeAspect="1"/>
            </p:cNvGraphicFramePr>
            <p:nvPr/>
          </p:nvGraphicFramePr>
          <p:xfrm>
            <a:off x="2145" y="2989"/>
            <a:ext cx="1067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7" name="Equation" r:id="rId3" imgW="787400" imgH="241300" progId="Equation.3">
                    <p:embed/>
                  </p:oleObj>
                </mc:Choice>
                <mc:Fallback>
                  <p:oleObj name="Equation" r:id="rId3" imgW="787400" imgH="2413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5" y="2989"/>
                          <a:ext cx="1067" cy="327"/>
                        </a:xfrm>
                        <a:prstGeom prst="rect">
                          <a:avLst/>
                        </a:prstGeom>
                        <a:solidFill>
                          <a:srgbClr val="66FFFF"/>
                        </a:solidFill>
                        <a:ln w="19050">
                          <a:solidFill>
                            <a:srgbClr val="FF33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3" name="Text Box 9"/>
            <p:cNvSpPr txBox="1">
              <a:spLocks noChangeArrowheads="1"/>
            </p:cNvSpPr>
            <p:nvPr/>
          </p:nvSpPr>
          <p:spPr bwMode="auto">
            <a:xfrm>
              <a:off x="1281" y="2989"/>
              <a:ext cx="12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itchFamily="18" charset="0"/>
                </a:rPr>
                <a:t>结电容：</a:t>
              </a:r>
            </a:p>
          </p:txBody>
        </p: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827088" y="5278438"/>
            <a:ext cx="7632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 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</a:rPr>
              <a:t>结电容不是常量！若</a:t>
            </a:r>
            <a:r>
              <a:rPr kumimoji="1" lang="en-US" altLang="zh-CN" sz="2400" b="1">
                <a:solidFill>
                  <a:srgbClr val="A50021"/>
                </a:solidFill>
                <a:latin typeface="Times New Roman" pitchFamily="18" charset="0"/>
              </a:rPr>
              <a:t>PN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</a:rPr>
              <a:t>结外加电压频率高到一定程度，则失去单向导电性！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 autoUpdateAnimBg="0"/>
      <p:bldP spid="15364" grpId="0" build="p" autoUpdateAnimBg="0"/>
      <p:bldP spid="15365" grpId="0" build="p" autoUpdateAnimBg="0"/>
      <p:bldP spid="15366" grpId="0" build="p" autoUpdateAnimBg="0"/>
      <p:bldP spid="15370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57232"/>
            <a:ext cx="8229600" cy="5019693"/>
          </a:xfrm>
        </p:spPr>
        <p:txBody>
          <a:bodyPr/>
          <a:lstStyle/>
          <a:p>
            <a:r>
              <a:rPr lang="zh-CN" altLang="en-US" sz="2000" dirty="0" smtClean="0">
                <a:latin typeface="+mj-ea"/>
                <a:ea typeface="+mj-ea"/>
              </a:rPr>
              <a:t>一、电子技术的发展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二、模拟信号与模拟电路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三、模拟电子技术基础课的特点 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四、半导体二极管和三极管</a:t>
            </a:r>
          </a:p>
          <a:p>
            <a:r>
              <a:rPr lang="en-US" altLang="zh-CN" sz="2000" dirty="0" smtClean="0">
                <a:latin typeface="+mj-ea"/>
                <a:ea typeface="+mj-ea"/>
              </a:rPr>
              <a:t>§1.1  </a:t>
            </a:r>
            <a:r>
              <a:rPr lang="zh-CN" altLang="en-US" sz="2000" dirty="0" smtClean="0">
                <a:latin typeface="+mj-ea"/>
                <a:ea typeface="+mj-ea"/>
              </a:rPr>
              <a:t>半导体基础知识</a:t>
            </a:r>
          </a:p>
          <a:p>
            <a:r>
              <a:rPr lang="en-US" altLang="zh-CN" sz="2000" dirty="0" smtClean="0">
                <a:latin typeface="+mj-ea"/>
                <a:ea typeface="+mj-ea"/>
              </a:rPr>
              <a:t>§1.2  </a:t>
            </a:r>
            <a:r>
              <a:rPr lang="zh-CN" altLang="en-US" sz="2000" dirty="0" smtClean="0">
                <a:latin typeface="+mj-ea"/>
                <a:ea typeface="+mj-ea"/>
              </a:rPr>
              <a:t>半导体二极管</a:t>
            </a:r>
          </a:p>
          <a:p>
            <a:r>
              <a:rPr lang="en-US" altLang="zh-CN" sz="2000" dirty="0" smtClean="0">
                <a:latin typeface="+mj-ea"/>
                <a:ea typeface="+mj-ea"/>
              </a:rPr>
              <a:t>§1.3  </a:t>
            </a:r>
            <a:r>
              <a:rPr lang="zh-CN" altLang="en-US" sz="2000" dirty="0" smtClean="0">
                <a:latin typeface="+mj-ea"/>
                <a:ea typeface="+mj-ea"/>
              </a:rPr>
              <a:t>晶体三极管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五、本征半导体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六、</a:t>
            </a:r>
            <a:r>
              <a:rPr lang="en-US" altLang="zh-CN" sz="2000" dirty="0" smtClean="0">
                <a:latin typeface="+mj-ea"/>
                <a:ea typeface="+mj-ea"/>
              </a:rPr>
              <a:t>PN</a:t>
            </a:r>
            <a:r>
              <a:rPr lang="zh-CN" altLang="en-US" sz="2000" dirty="0" smtClean="0">
                <a:latin typeface="+mj-ea"/>
                <a:ea typeface="+mj-ea"/>
              </a:rPr>
              <a:t>结的形成及其单向导电性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七、</a:t>
            </a:r>
            <a:r>
              <a:rPr lang="en-US" altLang="zh-CN" sz="2000" dirty="0" smtClean="0">
                <a:latin typeface="+mj-ea"/>
                <a:ea typeface="+mj-ea"/>
              </a:rPr>
              <a:t>PN </a:t>
            </a:r>
            <a:r>
              <a:rPr lang="zh-CN" altLang="en-US" sz="2000" dirty="0" smtClean="0">
                <a:latin typeface="+mj-ea"/>
                <a:ea typeface="+mj-ea"/>
              </a:rPr>
              <a:t>结的电容效应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八、稳压二极管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九、温度对晶体管特性的影响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十、主要参数</a:t>
            </a:r>
          </a:p>
          <a:p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700213"/>
            <a:ext cx="77724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§2  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半导体二极管</a:t>
            </a:r>
          </a:p>
        </p:txBody>
      </p:sp>
      <p:sp>
        <p:nvSpPr>
          <p:cNvPr id="15363" name="Text Box 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2143108" y="2857496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一、二极管的组成</a:t>
            </a:r>
          </a:p>
        </p:txBody>
      </p:sp>
      <p:sp>
        <p:nvSpPr>
          <p:cNvPr id="15364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24075" y="3357563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二、二极管的伏安特性及电流方程</a:t>
            </a:r>
          </a:p>
        </p:txBody>
      </p:sp>
      <p:sp>
        <p:nvSpPr>
          <p:cNvPr id="15365" name="Text Box 1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124075" y="3933825"/>
            <a:ext cx="4881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三、二极管的等效电路</a:t>
            </a:r>
          </a:p>
        </p:txBody>
      </p:sp>
      <p:sp>
        <p:nvSpPr>
          <p:cNvPr id="15366" name="Text 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124075" y="4508500"/>
            <a:ext cx="480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四、二极管的主要参数</a:t>
            </a:r>
          </a:p>
        </p:txBody>
      </p:sp>
      <p:sp>
        <p:nvSpPr>
          <p:cNvPr id="15367" name="Text Box 1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24075" y="5084763"/>
            <a:ext cx="434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Times New Roman" pitchFamily="18" charset="0"/>
                <a:ea typeface="华文楷体" pitchFamily="2" charset="-122"/>
              </a:rPr>
              <a:t>五、稳压二极管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981075"/>
            <a:ext cx="8229600" cy="581025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ea typeface="华文行楷" pitchFamily="2" charset="-122"/>
              </a:rPr>
              <a:t>一、二极管的组成</a:t>
            </a:r>
            <a:endParaRPr lang="zh-CN" altLang="en-US" sz="2400" dirty="0" smtClean="0">
              <a:solidFill>
                <a:schemeClr val="tx1"/>
              </a:solidFill>
              <a:ea typeface="华文行楷" pitchFamily="2" charset="-122"/>
            </a:endParaRPr>
          </a:p>
        </p:txBody>
      </p:sp>
      <p:pic>
        <p:nvPicPr>
          <p:cNvPr id="56330" name="Picture 10" descr="二极管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335" t="32445" r="12996" b="27780"/>
          <a:stretch>
            <a:fillRect/>
          </a:stretch>
        </p:blipFill>
        <p:spPr>
          <a:xfrm>
            <a:off x="2124075" y="2349500"/>
            <a:ext cx="5256213" cy="2628900"/>
          </a:xfrm>
          <a:noFill/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755650" y="1700213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将</a:t>
            </a:r>
            <a:r>
              <a:rPr kumimoji="1" lang="en-US" altLang="zh-CN" sz="2400" b="1">
                <a:latin typeface="Times New Roman" pitchFamily="18" charset="0"/>
              </a:rPr>
              <a:t>PN</a:t>
            </a:r>
            <a:r>
              <a:rPr kumimoji="1" lang="zh-CN" altLang="en-US" sz="2400" b="1">
                <a:latin typeface="Times New Roman" pitchFamily="18" charset="0"/>
              </a:rPr>
              <a:t>结封装，引出两个电极，就构成了二极管。</a:t>
            </a:r>
          </a:p>
        </p:txBody>
      </p:sp>
      <p:graphicFrame>
        <p:nvGraphicFramePr>
          <p:cNvPr id="16388" name="Object 6"/>
          <p:cNvGraphicFramePr>
            <a:graphicFrameLocks noChangeAspect="1"/>
          </p:cNvGraphicFramePr>
          <p:nvPr/>
        </p:nvGraphicFramePr>
        <p:xfrm>
          <a:off x="4859338" y="981075"/>
          <a:ext cx="1795462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Photo Editor 照片" r:id="rId4" imgW="6792273" imgH="2257740" progId="">
                  <p:embed/>
                </p:oleObj>
              </mc:Choice>
              <mc:Fallback>
                <p:oleObj name="Photo Editor 照片" r:id="rId4" imgW="6792273" imgH="22577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981075"/>
                        <a:ext cx="1795462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2" name="AutoShape 12"/>
          <p:cNvSpPr>
            <a:spLocks/>
          </p:cNvSpPr>
          <p:nvPr/>
        </p:nvSpPr>
        <p:spPr bwMode="auto">
          <a:xfrm>
            <a:off x="1258888" y="5300663"/>
            <a:ext cx="1130300" cy="720725"/>
          </a:xfrm>
          <a:prstGeom prst="borderCallout1">
            <a:avLst>
              <a:gd name="adj1" fmla="val 15861"/>
              <a:gd name="adj2" fmla="val 106741"/>
              <a:gd name="adj3" fmla="val -43833"/>
              <a:gd name="adj4" fmla="val 171630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小功率二极管</a:t>
            </a:r>
          </a:p>
        </p:txBody>
      </p:sp>
      <p:sp>
        <p:nvSpPr>
          <p:cNvPr id="56333" name="AutoShape 13"/>
          <p:cNvSpPr>
            <a:spLocks/>
          </p:cNvSpPr>
          <p:nvPr/>
        </p:nvSpPr>
        <p:spPr bwMode="auto">
          <a:xfrm>
            <a:off x="3203575" y="5300663"/>
            <a:ext cx="1130300" cy="720725"/>
          </a:xfrm>
          <a:prstGeom prst="borderCallout1">
            <a:avLst>
              <a:gd name="adj1" fmla="val 15861"/>
              <a:gd name="adj2" fmla="val 106741"/>
              <a:gd name="adj3" fmla="val -68500"/>
              <a:gd name="adj4" fmla="val 139468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大功率二极管</a:t>
            </a:r>
          </a:p>
        </p:txBody>
      </p:sp>
      <p:sp>
        <p:nvSpPr>
          <p:cNvPr id="56334" name="AutoShape 14"/>
          <p:cNvSpPr>
            <a:spLocks/>
          </p:cNvSpPr>
          <p:nvPr/>
        </p:nvSpPr>
        <p:spPr bwMode="auto">
          <a:xfrm>
            <a:off x="5926138" y="5229225"/>
            <a:ext cx="1130300" cy="720725"/>
          </a:xfrm>
          <a:prstGeom prst="borderCallout1">
            <a:avLst>
              <a:gd name="adj1" fmla="val 15861"/>
              <a:gd name="adj2" fmla="val -6741"/>
              <a:gd name="adj3" fmla="val -35241"/>
              <a:gd name="adj4" fmla="val -27949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稳压</a:t>
            </a:r>
          </a:p>
          <a:p>
            <a:pPr algn="ctr"/>
            <a:r>
              <a:rPr lang="zh-CN" altLang="en-US" sz="2000" b="1"/>
              <a:t>二极管</a:t>
            </a:r>
          </a:p>
        </p:txBody>
      </p:sp>
      <p:sp>
        <p:nvSpPr>
          <p:cNvPr id="56335" name="AutoShape 15"/>
          <p:cNvSpPr>
            <a:spLocks/>
          </p:cNvSpPr>
          <p:nvPr/>
        </p:nvSpPr>
        <p:spPr bwMode="auto">
          <a:xfrm>
            <a:off x="7654925" y="5229225"/>
            <a:ext cx="1130300" cy="720725"/>
          </a:xfrm>
          <a:prstGeom prst="borderCallout1">
            <a:avLst>
              <a:gd name="adj1" fmla="val 15861"/>
              <a:gd name="adj2" fmla="val -6741"/>
              <a:gd name="adj3" fmla="val -74227"/>
              <a:gd name="adj4" fmla="val -113764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发光</a:t>
            </a:r>
          </a:p>
          <a:p>
            <a:pPr algn="ctr"/>
            <a:r>
              <a:rPr lang="zh-CN" altLang="en-US" sz="2000" b="1"/>
              <a:t>二极管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4" grpId="0" build="p" autoUpdateAnimBg="0"/>
      <p:bldP spid="56332" grpId="0" animBg="1"/>
      <p:bldP spid="56333" grpId="0" animBg="1"/>
      <p:bldP spid="56334" grpId="0" animBg="1"/>
      <p:bldP spid="563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08050"/>
            <a:ext cx="7559675" cy="387350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ea typeface="华文行楷" pitchFamily="2" charset="-122"/>
              </a:rPr>
              <a:t>一、二极管的组成</a:t>
            </a:r>
            <a:endParaRPr lang="zh-CN" altLang="en-US" sz="2400" dirty="0" smtClean="0">
              <a:solidFill>
                <a:schemeClr val="tx1"/>
              </a:solidFill>
              <a:ea typeface="华文行楷" pitchFamily="2" charset="-122"/>
            </a:endParaRPr>
          </a:p>
        </p:txBody>
      </p:sp>
      <p:pic>
        <p:nvPicPr>
          <p:cNvPr id="19459" name="Picture 3" descr="Dz0102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700213"/>
            <a:ext cx="73152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611188" y="2708275"/>
          <a:ext cx="8001000" cy="178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Photo Editor 照片" r:id="rId4" imgW="39628571" imgH="8869013" progId="">
                  <p:embed/>
                </p:oleObj>
              </mc:Choice>
              <mc:Fallback>
                <p:oleObj name="Photo Editor 照片" r:id="rId4" imgW="39628571" imgH="8869013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708275"/>
                        <a:ext cx="8001000" cy="178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85800" y="4572000"/>
            <a:ext cx="2667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>
                <a:latin typeface="Times New Roman" pitchFamily="18" charset="0"/>
              </a:rPr>
              <a:t>点接触型：结面积小，结电容小，故结允许的电流小，最高工作频率高。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429000" y="4572000"/>
            <a:ext cx="2590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>
                <a:latin typeface="Times New Roman" pitchFamily="18" charset="0"/>
              </a:rPr>
              <a:t>面接触型：结面积大，结电容大，故结允许的电流大，最高工作频率低。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096000" y="4572000"/>
            <a:ext cx="2667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>
                <a:latin typeface="Times New Roman" pitchFamily="18" charset="0"/>
              </a:rPr>
              <a:t>平面型：结面积可小、可大，小的工作频率高，大的结允许的电流大。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3" grpId="0" build="allAtOnce"/>
      <p:bldP spid="19464" grpId="0" build="p" autoUpdateAnimBg="0"/>
      <p:bldP spid="19465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765175"/>
            <a:ext cx="7708900" cy="609600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0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</a:rPr>
              <a:t> </a:t>
            </a:r>
            <a:r>
              <a:rPr lang="zh-CN" altLang="en-US" sz="3600" dirty="0" smtClean="0">
                <a:solidFill>
                  <a:schemeClr val="tx1"/>
                </a:solidFill>
                <a:ea typeface="华文行楷" pitchFamily="2" charset="-122"/>
              </a:rPr>
              <a:t>二、二极管的伏安特性及电流方程</a:t>
            </a:r>
            <a:endParaRPr lang="zh-CN" altLang="en-US" sz="2800" dirty="0" smtClean="0">
              <a:solidFill>
                <a:schemeClr val="tx1"/>
              </a:solidFill>
              <a:ea typeface="华文行楷" pitchFamily="2" charset="-122"/>
            </a:endParaRP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2439988" y="4927600"/>
          <a:ext cx="6248400" cy="1249680"/>
        </p:xfrm>
        <a:graphic>
          <a:graphicData uri="http://schemas.openxmlformats.org/drawingml/2006/table">
            <a:tbl>
              <a:tblPr/>
              <a:tblGrid>
                <a:gridCol w="1143000"/>
                <a:gridCol w="1371600"/>
                <a:gridCol w="1524000"/>
                <a:gridCol w="22098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材料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开启电压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导通电压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反向饱和电流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硅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0.5V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0.5~0.8V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Times New Roman" pitchFamily="18" charset="0"/>
                        </a:rPr>
                        <a:t>µA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以下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0.1V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0.1~0.3V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几十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  <a:cs typeface="Times New Roman" pitchFamily="18" charset="0"/>
                        </a:rPr>
                        <a:t>µA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505" name="Object 25"/>
          <p:cNvGraphicFramePr>
            <a:graphicFrameLocks noChangeAspect="1"/>
          </p:cNvGraphicFramePr>
          <p:nvPr/>
        </p:nvGraphicFramePr>
        <p:xfrm>
          <a:off x="687388" y="1955800"/>
          <a:ext cx="11430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3" imgW="533169" imgH="203112" progId="Equation.3">
                  <p:embed/>
                </p:oleObj>
              </mc:Choice>
              <mc:Fallback>
                <p:oleObj name="Equation" r:id="rId3" imgW="533169" imgH="203112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8" y="1955800"/>
                        <a:ext cx="1143000" cy="43656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6" name="Object 26"/>
          <p:cNvGraphicFramePr>
            <a:graphicFrameLocks noChangeAspect="1"/>
          </p:cNvGraphicFramePr>
          <p:nvPr/>
        </p:nvGraphicFramePr>
        <p:xfrm>
          <a:off x="5183188" y="1651000"/>
          <a:ext cx="3352800" cy="221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Photo Editor 照片" r:id="rId5" imgW="11723810" imgH="7744906" progId="">
                  <p:embed/>
                </p:oleObj>
              </mc:Choice>
              <mc:Fallback>
                <p:oleObj name="Photo Editor 照片" r:id="rId5" imgW="11723810" imgH="7744906" progId="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188" y="1651000"/>
                        <a:ext cx="3352800" cy="221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7" name="Object 27"/>
          <p:cNvGraphicFramePr>
            <a:graphicFrameLocks noChangeAspect="1"/>
          </p:cNvGraphicFramePr>
          <p:nvPr/>
        </p:nvGraphicFramePr>
        <p:xfrm>
          <a:off x="2058988" y="1955800"/>
          <a:ext cx="2667000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Photo Editor 照片" r:id="rId7" imgW="6792273" imgH="4067743" progId="">
                  <p:embed/>
                </p:oleObj>
              </mc:Choice>
              <mc:Fallback>
                <p:oleObj name="Photo Editor 照片" r:id="rId7" imgW="6792273" imgH="4067743" progId="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8988" y="1955800"/>
                        <a:ext cx="2667000" cy="159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8" name="AutoShape 28"/>
          <p:cNvSpPr>
            <a:spLocks/>
          </p:cNvSpPr>
          <p:nvPr/>
        </p:nvSpPr>
        <p:spPr bwMode="auto">
          <a:xfrm>
            <a:off x="8154988" y="3708400"/>
            <a:ext cx="838200" cy="838200"/>
          </a:xfrm>
          <a:prstGeom prst="borderCallout1">
            <a:avLst>
              <a:gd name="adj1" fmla="val 13634"/>
              <a:gd name="adj2" fmla="val -9093"/>
              <a:gd name="adj3" fmla="val -54546"/>
              <a:gd name="adj4" fmla="val -44884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开启电压</a:t>
            </a:r>
          </a:p>
        </p:txBody>
      </p:sp>
      <p:sp>
        <p:nvSpPr>
          <p:cNvPr id="20509" name="AutoShape 29"/>
          <p:cNvSpPr>
            <a:spLocks/>
          </p:cNvSpPr>
          <p:nvPr/>
        </p:nvSpPr>
        <p:spPr bwMode="auto">
          <a:xfrm>
            <a:off x="6783388" y="3784600"/>
            <a:ext cx="1209675" cy="814388"/>
          </a:xfrm>
          <a:prstGeom prst="borderCallout1">
            <a:avLst>
              <a:gd name="adj1" fmla="val 14037"/>
              <a:gd name="adj2" fmla="val -6301"/>
              <a:gd name="adj3" fmla="val -55556"/>
              <a:gd name="adj4" fmla="val -13912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反向饱和电流</a:t>
            </a:r>
          </a:p>
        </p:txBody>
      </p:sp>
      <p:sp>
        <p:nvSpPr>
          <p:cNvPr id="20510" name="AutoShape 30"/>
          <p:cNvSpPr>
            <a:spLocks/>
          </p:cNvSpPr>
          <p:nvPr/>
        </p:nvSpPr>
        <p:spPr bwMode="auto">
          <a:xfrm>
            <a:off x="5564188" y="3775075"/>
            <a:ext cx="914400" cy="847725"/>
          </a:xfrm>
          <a:prstGeom prst="borderCallout1">
            <a:avLst>
              <a:gd name="adj1" fmla="val 13481"/>
              <a:gd name="adj2" fmla="val -8333"/>
              <a:gd name="adj3" fmla="val -67417"/>
              <a:gd name="adj4" fmla="val -33333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击穿电压</a:t>
            </a:r>
          </a:p>
        </p:txBody>
      </p:sp>
      <p:graphicFrame>
        <p:nvGraphicFramePr>
          <p:cNvPr id="20511" name="Object 31"/>
          <p:cNvGraphicFramePr>
            <a:graphicFrameLocks noChangeAspect="1"/>
          </p:cNvGraphicFramePr>
          <p:nvPr/>
        </p:nvGraphicFramePr>
        <p:xfrm>
          <a:off x="611188" y="3860800"/>
          <a:ext cx="458946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9" imgW="2336800" imgH="368300" progId="Equation.3">
                  <p:embed/>
                </p:oleObj>
              </mc:Choice>
              <mc:Fallback>
                <p:oleObj name="Equation" r:id="rId9" imgW="2336800" imgH="3683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860800"/>
                        <a:ext cx="4589462" cy="7239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2" name="AutoShape 32"/>
          <p:cNvSpPr>
            <a:spLocks/>
          </p:cNvSpPr>
          <p:nvPr/>
        </p:nvSpPr>
        <p:spPr bwMode="auto">
          <a:xfrm>
            <a:off x="687388" y="4851400"/>
            <a:ext cx="1447800" cy="838200"/>
          </a:xfrm>
          <a:prstGeom prst="borderCallout1">
            <a:avLst>
              <a:gd name="adj1" fmla="val 13634"/>
              <a:gd name="adj2" fmla="val 105264"/>
              <a:gd name="adj3" fmla="val -48296"/>
              <a:gd name="adj4" fmla="val 208222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温度的</a:t>
            </a:r>
          </a:p>
          <a:p>
            <a:pPr algn="ctr"/>
            <a:r>
              <a:rPr kumimoji="1" lang="zh-CN" altLang="en-US" sz="2400" b="1">
                <a:latin typeface="Times New Roman" pitchFamily="18" charset="0"/>
              </a:rPr>
              <a:t>电压当量</a:t>
            </a:r>
          </a:p>
        </p:txBody>
      </p:sp>
      <p:sp>
        <p:nvSpPr>
          <p:cNvPr id="20517" name="Text Box 37"/>
          <p:cNvSpPr txBox="1">
            <a:spLocks noChangeArrowheads="1"/>
          </p:cNvSpPr>
          <p:nvPr/>
        </p:nvSpPr>
        <p:spPr bwMode="auto">
          <a:xfrm>
            <a:off x="611188" y="1268413"/>
            <a:ext cx="741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二极管的电流与其端电压的关系称为伏安特性。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508" grpId="0" animBg="1" autoUpdateAnimBg="0"/>
      <p:bldP spid="20509" grpId="0" animBg="1" autoUpdateAnimBg="0"/>
      <p:bldP spid="20510" grpId="0" animBg="1" autoUpdateAnimBg="0"/>
      <p:bldP spid="20512" grpId="0" animBg="1" autoUpdateAnimBg="0"/>
      <p:bldP spid="205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7772400" cy="1143000"/>
          </a:xfrm>
        </p:spPr>
        <p:txBody>
          <a:bodyPr/>
          <a:lstStyle/>
          <a:p>
            <a:pPr algn="l" eaLnBrk="1" hangingPunct="1"/>
            <a:r>
              <a:rPr lang="zh-CN" altLang="en-US" sz="2800" b="1" dirty="0" smtClean="0">
                <a:solidFill>
                  <a:schemeClr val="tx1"/>
                </a:solidFill>
              </a:rPr>
              <a:t>从二极管的伏安特性可以反映出：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  </a:t>
            </a:r>
            <a:br>
              <a:rPr lang="zh-CN" altLang="en-US" sz="3200" b="1" dirty="0" smtClean="0">
                <a:solidFill>
                  <a:schemeClr val="tx1"/>
                </a:solidFill>
              </a:rPr>
            </a:br>
            <a:r>
              <a:rPr lang="zh-CN" altLang="en-US" sz="3200" b="1" dirty="0" smtClean="0">
                <a:solidFill>
                  <a:schemeClr val="tx1"/>
                </a:solidFill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1.  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单向导电性</a:t>
            </a:r>
          </a:p>
        </p:txBody>
      </p:sp>
      <p:graphicFrame>
        <p:nvGraphicFramePr>
          <p:cNvPr id="23563" name="Object 11"/>
          <p:cNvGraphicFramePr>
            <a:graphicFrameLocks noGrp="1" noChangeAspect="1"/>
          </p:cNvGraphicFramePr>
          <p:nvPr>
            <p:ph idx="1"/>
          </p:nvPr>
        </p:nvGraphicFramePr>
        <p:xfrm>
          <a:off x="3573463" y="3589338"/>
          <a:ext cx="2019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公式" r:id="rId3" imgW="2019300" imgH="254000" progId="Equation.3">
                  <p:embed/>
                </p:oleObj>
              </mc:Choice>
              <mc:Fallback>
                <p:oleObj name="公式" r:id="rId3" imgW="2019300" imgH="254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3463" y="3589338"/>
                        <a:ext cx="2019300" cy="2540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4286250" y="2570163"/>
          <a:ext cx="460692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公式" r:id="rId5" imgW="2108200" imgH="368300" progId="Equation.3">
                  <p:embed/>
                </p:oleObj>
              </mc:Choice>
              <mc:Fallback>
                <p:oleObj name="公式" r:id="rId5" imgW="2108200" imgH="368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2570163"/>
                        <a:ext cx="4606925" cy="80645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8" name="Picture 4" descr="Dz01020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750" y="2133600"/>
            <a:ext cx="3505200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5222875" y="1582738"/>
          <a:ext cx="205581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8" imgW="876300" imgH="368300" progId="Equation.3">
                  <p:embed/>
                </p:oleObj>
              </mc:Choice>
              <mc:Fallback>
                <p:oleObj name="Equation" r:id="rId8" imgW="876300" imgH="368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75" y="1582738"/>
                        <a:ext cx="2055813" cy="865187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87350" y="43434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2.</a:t>
            </a:r>
            <a:r>
              <a:rPr kumimoji="1" lang="en-US" altLang="zh-CN" sz="2800" b="1">
                <a:latin typeface="宋体" charset="-122"/>
              </a:rPr>
              <a:t> </a:t>
            </a:r>
            <a:r>
              <a:rPr kumimoji="1" lang="zh-CN" altLang="en-US" sz="2800" b="1">
                <a:latin typeface="宋体" charset="-122"/>
              </a:rPr>
              <a:t>伏安特性受温度影响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301750" y="4953000"/>
            <a:ext cx="6477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T</a:t>
            </a:r>
            <a:r>
              <a:rPr kumimoji="1" lang="zh-CN" altLang="en-US" sz="2400" b="1">
                <a:latin typeface="Times New Roman" pitchFamily="18" charset="0"/>
              </a:rPr>
              <a:t>（℃）↑→在电流不变情况下管压降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>
                <a:latin typeface="Times New Roman" pitchFamily="18" charset="0"/>
              </a:rPr>
              <a:t>↓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                 →</a:t>
            </a:r>
            <a:r>
              <a:rPr kumimoji="1" lang="zh-CN" altLang="en-US" sz="2400" b="1">
                <a:latin typeface="Times New Roman" pitchFamily="18" charset="0"/>
              </a:rPr>
              <a:t>反向饱和电流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S</a:t>
            </a:r>
            <a:r>
              <a:rPr kumimoji="1" lang="en-US" altLang="zh-CN" sz="2400" b="1">
                <a:latin typeface="Times New Roman" pitchFamily="18" charset="0"/>
              </a:rPr>
              <a:t>↑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(BR) </a:t>
            </a:r>
            <a:r>
              <a:rPr kumimoji="1" lang="en-US" altLang="zh-CN" sz="2400" b="1">
                <a:latin typeface="Times New Roman" pitchFamily="18" charset="0"/>
              </a:rPr>
              <a:t>↓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T</a:t>
            </a:r>
            <a:r>
              <a:rPr kumimoji="1" lang="zh-CN" altLang="en-US" sz="2400" b="1">
                <a:latin typeface="Times New Roman" pitchFamily="18" charset="0"/>
              </a:rPr>
              <a:t>（℃）↑→正向特性左移</a:t>
            </a:r>
            <a:r>
              <a:rPr kumimoji="1" lang="zh-CN" altLang="en-US" sz="2400" b="1">
                <a:latin typeface="宋体" charset="-122"/>
              </a:rPr>
              <a:t>，反向特性下移</a:t>
            </a:r>
          </a:p>
        </p:txBody>
      </p:sp>
      <p:sp>
        <p:nvSpPr>
          <p:cNvPr id="23560" name="AutoShape 8"/>
          <p:cNvSpPr>
            <a:spLocks/>
          </p:cNvSpPr>
          <p:nvPr/>
        </p:nvSpPr>
        <p:spPr bwMode="auto">
          <a:xfrm>
            <a:off x="311150" y="1981200"/>
            <a:ext cx="1828800" cy="914400"/>
          </a:xfrm>
          <a:prstGeom prst="borderCallout1">
            <a:avLst>
              <a:gd name="adj1" fmla="val 12500"/>
              <a:gd name="adj2" fmla="val 104167"/>
              <a:gd name="adj3" fmla="val 114065"/>
              <a:gd name="adj4" fmla="val 179167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正向特性为指数曲线</a:t>
            </a:r>
          </a:p>
        </p:txBody>
      </p:sp>
      <p:sp>
        <p:nvSpPr>
          <p:cNvPr id="23561" name="AutoShape 9"/>
          <p:cNvSpPr>
            <a:spLocks/>
          </p:cNvSpPr>
          <p:nvPr/>
        </p:nvSpPr>
        <p:spPr bwMode="auto">
          <a:xfrm>
            <a:off x="4286250" y="4246563"/>
            <a:ext cx="3967163" cy="533400"/>
          </a:xfrm>
          <a:prstGeom prst="borderCallout1">
            <a:avLst>
              <a:gd name="adj1" fmla="val 21431"/>
              <a:gd name="adj2" fmla="val -1921"/>
              <a:gd name="adj3" fmla="val -69347"/>
              <a:gd name="adj4" fmla="val -68227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反向特性为横轴的平行线</a:t>
            </a:r>
          </a:p>
        </p:txBody>
      </p:sp>
      <p:sp>
        <p:nvSpPr>
          <p:cNvPr id="23562" name="AutoShape 10"/>
          <p:cNvSpPr>
            <a:spLocks/>
          </p:cNvSpPr>
          <p:nvPr/>
        </p:nvSpPr>
        <p:spPr bwMode="auto">
          <a:xfrm>
            <a:off x="6734175" y="5326063"/>
            <a:ext cx="2160588" cy="473075"/>
          </a:xfrm>
          <a:prstGeom prst="borderCallout1">
            <a:avLst>
              <a:gd name="adj1" fmla="val 24162"/>
              <a:gd name="adj2" fmla="val -3528"/>
              <a:gd name="adj3" fmla="val 69801"/>
              <a:gd name="adj4" fmla="val -63556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增大</a:t>
            </a:r>
            <a:r>
              <a:rPr kumimoji="1" lang="en-US" altLang="zh-CN" sz="2400" b="1">
                <a:latin typeface="Times New Roman" pitchFamily="18" charset="0"/>
              </a:rPr>
              <a:t>1</a:t>
            </a:r>
            <a:r>
              <a:rPr kumimoji="1" lang="zh-CN" altLang="en-US" sz="2400" b="1">
                <a:latin typeface="Times New Roman" pitchFamily="18" charset="0"/>
              </a:rPr>
              <a:t>倍</a:t>
            </a:r>
            <a:r>
              <a:rPr kumimoji="1" lang="en-US" altLang="zh-CN" sz="2400" b="1">
                <a:latin typeface="Times New Roman" pitchFamily="18" charset="0"/>
              </a:rPr>
              <a:t>/10℃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uild="p" autoUpdateAnimBg="0"/>
      <p:bldP spid="23559" grpId="0" build="p" autoUpdateAnimBg="0"/>
      <p:bldP spid="23560" grpId="0" animBg="1" autoUpdateAnimBg="0"/>
      <p:bldP spid="23561" grpId="0" animBg="1" autoUpdateAnimBg="0"/>
      <p:bldP spid="2356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5616575" cy="882650"/>
          </a:xfrm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三、二极管的等效电路</a:t>
            </a:r>
          </a:p>
        </p:txBody>
      </p:sp>
      <p:pic>
        <p:nvPicPr>
          <p:cNvPr id="24579" name="Picture 3" descr="Dz010204"/>
          <p:cNvPicPr>
            <a:picLocks noChangeAspect="1" noChangeArrowheads="1"/>
          </p:cNvPicPr>
          <p:nvPr/>
        </p:nvPicPr>
        <p:blipFill>
          <a:blip r:embed="rId3"/>
          <a:srcRect b="11337"/>
          <a:stretch>
            <a:fillRect/>
          </a:stretch>
        </p:blipFill>
        <p:spPr bwMode="auto">
          <a:xfrm>
            <a:off x="1500166" y="2000240"/>
            <a:ext cx="6858000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AutoShape 4"/>
          <p:cNvSpPr>
            <a:spLocks/>
          </p:cNvSpPr>
          <p:nvPr/>
        </p:nvSpPr>
        <p:spPr bwMode="auto">
          <a:xfrm>
            <a:off x="685800" y="2133600"/>
            <a:ext cx="1143000" cy="671513"/>
          </a:xfrm>
          <a:prstGeom prst="borderCallout2">
            <a:avLst>
              <a:gd name="adj1" fmla="val 17023"/>
              <a:gd name="adj2" fmla="val 106667"/>
              <a:gd name="adj3" fmla="val 17023"/>
              <a:gd name="adj4" fmla="val 127778"/>
              <a:gd name="adj5" fmla="val 78722"/>
              <a:gd name="adj6" fmla="val 149444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理想</a:t>
            </a:r>
          </a:p>
          <a:p>
            <a:pPr algn="ctr"/>
            <a:r>
              <a:rPr kumimoji="1" lang="zh-CN" altLang="en-US" sz="2000" b="1">
                <a:latin typeface="Times New Roman" pitchFamily="18" charset="0"/>
              </a:rPr>
              <a:t>二极管</a:t>
            </a:r>
          </a:p>
        </p:txBody>
      </p:sp>
      <p:sp>
        <p:nvSpPr>
          <p:cNvPr id="24581" name="AutoShape 5"/>
          <p:cNvSpPr>
            <a:spLocks/>
          </p:cNvSpPr>
          <p:nvPr/>
        </p:nvSpPr>
        <p:spPr bwMode="auto">
          <a:xfrm>
            <a:off x="2514600" y="4419600"/>
            <a:ext cx="1304925" cy="700088"/>
          </a:xfrm>
          <a:prstGeom prst="borderCallout2">
            <a:avLst>
              <a:gd name="adj1" fmla="val 16329"/>
              <a:gd name="adj2" fmla="val 105838"/>
              <a:gd name="adj3" fmla="val 16329"/>
              <a:gd name="adj4" fmla="val 161194"/>
              <a:gd name="adj5" fmla="val -199773"/>
              <a:gd name="adj6" fmla="val 218736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近似分析中最常用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2924175"/>
            <a:ext cx="1752600" cy="2374900"/>
            <a:chOff x="295" y="1842"/>
            <a:chExt cx="1104" cy="1496"/>
          </a:xfrm>
        </p:grpSpPr>
        <p:sp>
          <p:nvSpPr>
            <p:cNvPr id="22545" name="AutoShape 7"/>
            <p:cNvSpPr>
              <a:spLocks noChangeArrowheads="1"/>
            </p:cNvSpPr>
            <p:nvPr/>
          </p:nvSpPr>
          <p:spPr bwMode="auto">
            <a:xfrm>
              <a:off x="748" y="1842"/>
              <a:ext cx="73" cy="838"/>
            </a:xfrm>
            <a:prstGeom prst="downArrow">
              <a:avLst>
                <a:gd name="adj1" fmla="val 50000"/>
                <a:gd name="adj2" fmla="val 286986"/>
              </a:avLst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2546" name="Text Box 8"/>
            <p:cNvSpPr txBox="1">
              <a:spLocks noChangeArrowheads="1"/>
            </p:cNvSpPr>
            <p:nvPr/>
          </p:nvSpPr>
          <p:spPr bwMode="auto">
            <a:xfrm>
              <a:off x="295" y="2704"/>
              <a:ext cx="1104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1" lang="zh-CN" altLang="en-US" sz="2000" b="1">
                  <a:latin typeface="Times New Roman" pitchFamily="18" charset="0"/>
                </a:rPr>
                <a:t>理想开关</a:t>
              </a:r>
            </a:p>
            <a:p>
              <a:r>
                <a:rPr kumimoji="1" lang="zh-CN" altLang="en-US" sz="2000" b="1">
                  <a:latin typeface="Times New Roman" pitchFamily="18" charset="0"/>
                </a:rPr>
                <a:t>导通时 </a:t>
              </a:r>
              <a:r>
                <a:rPr kumimoji="1" lang="en-US" altLang="zh-CN" sz="2000" b="1" i="1">
                  <a:latin typeface="Times New Roman" pitchFamily="18" charset="0"/>
                </a:rPr>
                <a:t>U</a:t>
              </a:r>
              <a:r>
                <a:rPr kumimoji="1" lang="en-US" altLang="zh-CN" sz="2000" b="1" baseline="-25000">
                  <a:latin typeface="Times New Roman" pitchFamily="18" charset="0"/>
                </a:rPr>
                <a:t>D</a:t>
              </a:r>
              <a:r>
                <a:rPr kumimoji="1" lang="zh-CN" altLang="en-US" sz="2000" b="1">
                  <a:latin typeface="Times New Roman" pitchFamily="18" charset="0"/>
                </a:rPr>
                <a:t>＝</a:t>
              </a:r>
              <a:r>
                <a:rPr kumimoji="1" lang="en-US" altLang="zh-CN" sz="2000" b="1">
                  <a:latin typeface="Times New Roman" pitchFamily="18" charset="0"/>
                </a:rPr>
                <a:t>0</a:t>
              </a:r>
              <a:r>
                <a:rPr kumimoji="1" lang="zh-CN" altLang="en-US" sz="2000" b="1">
                  <a:latin typeface="Times New Roman" pitchFamily="18" charset="0"/>
                </a:rPr>
                <a:t>截止时</a:t>
              </a:r>
              <a:r>
                <a:rPr kumimoji="1" lang="en-US" altLang="zh-CN" sz="2000" b="1" i="1">
                  <a:latin typeface="Times New Roman" pitchFamily="18" charset="0"/>
                </a:rPr>
                <a:t>I</a:t>
              </a:r>
              <a:r>
                <a:rPr kumimoji="1" lang="en-US" altLang="zh-CN" sz="2000" b="1" baseline="-25000">
                  <a:latin typeface="Times New Roman" pitchFamily="18" charset="0"/>
                </a:rPr>
                <a:t>S</a:t>
              </a:r>
              <a:r>
                <a:rPr kumimoji="1" lang="zh-CN" altLang="en-US" sz="2000" b="1">
                  <a:latin typeface="Times New Roman" pitchFamily="18" charset="0"/>
                </a:rPr>
                <a:t>＝</a:t>
              </a:r>
              <a:r>
                <a:rPr kumimoji="1" lang="en-US" altLang="zh-CN" sz="2000" b="1">
                  <a:latin typeface="Times New Roman" pitchFamily="18" charset="0"/>
                </a:rPr>
                <a:t>0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851275" y="4419600"/>
            <a:ext cx="3235325" cy="701675"/>
            <a:chOff x="2426" y="2784"/>
            <a:chExt cx="2038" cy="442"/>
          </a:xfrm>
        </p:grpSpPr>
        <p:sp>
          <p:nvSpPr>
            <p:cNvPr id="22543" name="AutoShape 10"/>
            <p:cNvSpPr>
              <a:spLocks noChangeArrowheads="1"/>
            </p:cNvSpPr>
            <p:nvPr/>
          </p:nvSpPr>
          <p:spPr bwMode="auto">
            <a:xfrm>
              <a:off x="2426" y="2976"/>
              <a:ext cx="624" cy="91"/>
            </a:xfrm>
            <a:prstGeom prst="rightArrow">
              <a:avLst>
                <a:gd name="adj1" fmla="val 50000"/>
                <a:gd name="adj2" fmla="val 171429"/>
              </a:avLst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4" name="Text Box 11"/>
            <p:cNvSpPr txBox="1">
              <a:spLocks noChangeArrowheads="1"/>
            </p:cNvSpPr>
            <p:nvPr/>
          </p:nvSpPr>
          <p:spPr bwMode="auto">
            <a:xfrm>
              <a:off x="3024" y="2784"/>
              <a:ext cx="144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1" lang="zh-CN" altLang="en-US" sz="2000" b="1">
                  <a:latin typeface="Times New Roman" pitchFamily="18" charset="0"/>
                </a:rPr>
                <a:t>导通时</a:t>
              </a:r>
              <a:r>
                <a:rPr kumimoji="1" lang="en-US" altLang="zh-CN" sz="2000" b="1" i="1">
                  <a:latin typeface="Times New Roman" pitchFamily="18" charset="0"/>
                </a:rPr>
                <a:t>U</a:t>
              </a:r>
              <a:r>
                <a:rPr kumimoji="1" lang="en-US" altLang="zh-CN" sz="2000" b="1" baseline="-25000">
                  <a:latin typeface="Times New Roman" pitchFamily="18" charset="0"/>
                </a:rPr>
                <a:t>D</a:t>
              </a:r>
              <a:r>
                <a:rPr kumimoji="1" lang="zh-CN" altLang="en-US" sz="2000" b="1">
                  <a:latin typeface="Times New Roman" pitchFamily="18" charset="0"/>
                </a:rPr>
                <a:t>＝</a:t>
              </a:r>
              <a:r>
                <a:rPr kumimoji="1" lang="en-US" altLang="zh-CN" sz="2000" b="1" i="1">
                  <a:latin typeface="Times New Roman" pitchFamily="18" charset="0"/>
                </a:rPr>
                <a:t>U</a:t>
              </a:r>
              <a:r>
                <a:rPr kumimoji="1" lang="en-US" altLang="zh-CN" sz="2000" b="1" baseline="-25000">
                  <a:latin typeface="Times New Roman" pitchFamily="18" charset="0"/>
                </a:rPr>
                <a:t>on</a:t>
              </a:r>
            </a:p>
            <a:p>
              <a:r>
                <a:rPr kumimoji="1" lang="zh-CN" altLang="en-US" sz="2000" b="1">
                  <a:latin typeface="Times New Roman" pitchFamily="18" charset="0"/>
                </a:rPr>
                <a:t>截止时</a:t>
              </a:r>
              <a:r>
                <a:rPr kumimoji="1" lang="en-US" altLang="zh-CN" sz="2000" b="1" i="1">
                  <a:latin typeface="Times New Roman" pitchFamily="18" charset="0"/>
                </a:rPr>
                <a:t>I</a:t>
              </a:r>
              <a:r>
                <a:rPr kumimoji="1" lang="en-US" altLang="zh-CN" sz="2000" b="1" baseline="-25000">
                  <a:latin typeface="Times New Roman" pitchFamily="18" charset="0"/>
                </a:rPr>
                <a:t>S</a:t>
              </a:r>
              <a:r>
                <a:rPr kumimoji="1" lang="zh-CN" altLang="en-US" sz="2000" b="1">
                  <a:latin typeface="Times New Roman" pitchFamily="18" charset="0"/>
                </a:rPr>
                <a:t>＝</a:t>
              </a:r>
              <a:r>
                <a:rPr kumimoji="1" lang="en-US" altLang="zh-CN" sz="2000" b="1">
                  <a:latin typeface="Times New Roman" pitchFamily="18" charset="0"/>
                </a:rPr>
                <a:t>0</a:t>
              </a:r>
            </a:p>
          </p:txBody>
        </p:sp>
      </p:grpSp>
      <p:sp>
        <p:nvSpPr>
          <p:cNvPr id="24588" name="AutoShape 12"/>
          <p:cNvSpPr>
            <a:spLocks/>
          </p:cNvSpPr>
          <p:nvPr/>
        </p:nvSpPr>
        <p:spPr bwMode="auto">
          <a:xfrm>
            <a:off x="4787900" y="1268413"/>
            <a:ext cx="2085975" cy="765175"/>
          </a:xfrm>
          <a:prstGeom prst="borderCallout1">
            <a:avLst>
              <a:gd name="adj1" fmla="val 14940"/>
              <a:gd name="adj2" fmla="val 103653"/>
              <a:gd name="adj3" fmla="val 156431"/>
              <a:gd name="adj4" fmla="val 146574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导通时△</a:t>
            </a:r>
            <a:r>
              <a:rPr kumimoji="1" lang="en-US" altLang="zh-CN" sz="2000" b="1" i="1">
                <a:latin typeface="Times New Roman" pitchFamily="18" charset="0"/>
              </a:rPr>
              <a:t>i</a:t>
            </a:r>
            <a:r>
              <a:rPr kumimoji="1" lang="zh-CN" altLang="en-US" sz="2000" b="1">
                <a:latin typeface="Times New Roman" pitchFamily="18" charset="0"/>
              </a:rPr>
              <a:t>与△</a:t>
            </a:r>
            <a:r>
              <a:rPr kumimoji="1" lang="en-US" altLang="zh-CN" sz="2000" b="1" i="1">
                <a:latin typeface="Times New Roman" pitchFamily="18" charset="0"/>
              </a:rPr>
              <a:t>u</a:t>
            </a:r>
            <a:r>
              <a:rPr kumimoji="1" lang="zh-CN" altLang="en-US" sz="2000" b="1">
                <a:latin typeface="Times New Roman" pitchFamily="18" charset="0"/>
              </a:rPr>
              <a:t>成线性关系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11188" y="5373688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应根据不同情况选择不同的等效电路！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11188" y="1341438"/>
            <a:ext cx="4176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行楷" pitchFamily="2" charset="-122"/>
                <a:ea typeface="华文行楷" pitchFamily="2" charset="-122"/>
              </a:rPr>
              <a:t>1. </a:t>
            </a: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将伏安特性折线化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084888" y="4868863"/>
            <a:ext cx="2822575" cy="1625600"/>
            <a:chOff x="3878" y="3158"/>
            <a:chExt cx="1778" cy="1024"/>
          </a:xfrm>
        </p:grpSpPr>
        <p:graphicFrame>
          <p:nvGraphicFramePr>
            <p:cNvPr id="22541" name="Object 21"/>
            <p:cNvGraphicFramePr>
              <a:graphicFrameLocks noChangeAspect="1"/>
            </p:cNvGraphicFramePr>
            <p:nvPr/>
          </p:nvGraphicFramePr>
          <p:xfrm>
            <a:off x="4105" y="3158"/>
            <a:ext cx="1551" cy="10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1" name="Photo Editor 照片" r:id="rId4" imgW="9419048" imgH="6219048" progId="">
                    <p:embed/>
                  </p:oleObj>
                </mc:Choice>
                <mc:Fallback>
                  <p:oleObj name="Photo Editor 照片" r:id="rId4" imgW="9419048" imgH="6219048" progId="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5" y="3158"/>
                          <a:ext cx="1551" cy="10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2" name="AutoShape 22"/>
            <p:cNvSpPr>
              <a:spLocks/>
            </p:cNvSpPr>
            <p:nvPr/>
          </p:nvSpPr>
          <p:spPr bwMode="auto">
            <a:xfrm>
              <a:off x="3878" y="3857"/>
              <a:ext cx="360" cy="299"/>
            </a:xfrm>
            <a:prstGeom prst="borderCallout1">
              <a:avLst>
                <a:gd name="adj1" fmla="val 24079"/>
                <a:gd name="adj2" fmla="val 113333"/>
                <a:gd name="adj3" fmla="val -112375"/>
                <a:gd name="adj4" fmla="val 239444"/>
              </a:avLst>
            </a:prstGeom>
            <a:solidFill>
              <a:srgbClr val="00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？</a:t>
              </a:r>
            </a:p>
          </p:txBody>
        </p:sp>
      </p:grpSp>
      <p:sp>
        <p:nvSpPr>
          <p:cNvPr id="24599" name="AutoShape 23"/>
          <p:cNvSpPr>
            <a:spLocks/>
          </p:cNvSpPr>
          <p:nvPr/>
        </p:nvSpPr>
        <p:spPr bwMode="auto">
          <a:xfrm>
            <a:off x="3276600" y="5949950"/>
            <a:ext cx="2298700" cy="431800"/>
          </a:xfrm>
          <a:prstGeom prst="borderCallout1">
            <a:avLst>
              <a:gd name="adj1" fmla="val 26472"/>
              <a:gd name="adj2" fmla="val 103315"/>
              <a:gd name="adj3" fmla="val -29778"/>
              <a:gd name="adj4" fmla="val 137778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000" b="1">
                <a:latin typeface="Times New Roman" pitchFamily="18" charset="0"/>
              </a:rPr>
              <a:t>100V</a:t>
            </a:r>
            <a:r>
              <a:rPr kumimoji="1" lang="zh-CN" altLang="en-US" sz="2000" b="1">
                <a:latin typeface="Times New Roman" pitchFamily="18" charset="0"/>
              </a:rPr>
              <a:t>？</a:t>
            </a:r>
            <a:r>
              <a:rPr kumimoji="1" lang="en-US" altLang="zh-CN" sz="2000" b="1">
                <a:latin typeface="Times New Roman" pitchFamily="18" charset="0"/>
              </a:rPr>
              <a:t>5V</a:t>
            </a:r>
            <a:r>
              <a:rPr kumimoji="1" lang="zh-CN" altLang="en-US" sz="2000" b="1">
                <a:latin typeface="Times New Roman" pitchFamily="18" charset="0"/>
              </a:rPr>
              <a:t>？</a:t>
            </a:r>
            <a:r>
              <a:rPr kumimoji="1" lang="en-US" altLang="zh-CN" sz="2000" b="1">
                <a:latin typeface="Times New Roman" pitchFamily="18" charset="0"/>
              </a:rPr>
              <a:t>1V</a:t>
            </a:r>
            <a:r>
              <a:rPr kumimoji="1" lang="zh-CN" altLang="en-US" sz="2000" b="1">
                <a:latin typeface="Times New Roman" pitchFamily="18" charset="0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 animBg="1" autoUpdateAnimBg="0"/>
      <p:bldP spid="24581" grpId="0" animBg="1" autoUpdateAnimBg="0"/>
      <p:bldP spid="24588" grpId="0" animBg="1" autoUpdateAnimBg="0"/>
      <p:bldP spid="24589" grpId="0" build="p" autoUpdateAnimBg="0"/>
      <p:bldP spid="24595" grpId="0"/>
      <p:bldP spid="2459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836613"/>
            <a:ext cx="5040312" cy="533400"/>
          </a:xfrm>
        </p:spPr>
        <p:txBody>
          <a:bodyPr>
            <a:normAutofit fontScale="90000"/>
          </a:bodyPr>
          <a:lstStyle/>
          <a:p>
            <a:pPr algn="l" eaLnBrk="1" hangingPunct="1">
              <a:spcAft>
                <a:spcPct val="10000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微变等效电路</a:t>
            </a:r>
          </a:p>
        </p:txBody>
      </p:sp>
      <p:sp>
        <p:nvSpPr>
          <p:cNvPr id="23563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418465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>
                <a:ea typeface="宋体" charset="-122"/>
              </a:rPr>
              <a:t>大家网注册电气工程师论坛：</a:t>
            </a:r>
            <a:r>
              <a:rPr lang="en-US" altLang="zh-CN">
                <a:ea typeface="宋体" charset="-122"/>
              </a:rPr>
              <a:t>http://club.topsage.com/forum-598-1.html</a:t>
            </a:r>
          </a:p>
        </p:txBody>
      </p:sp>
      <p:pic>
        <p:nvPicPr>
          <p:cNvPr id="25603" name="Picture 3" descr="Dz010207"/>
          <p:cNvPicPr>
            <a:picLocks noChangeAspect="1" noChangeArrowheads="1"/>
          </p:cNvPicPr>
          <p:nvPr/>
        </p:nvPicPr>
        <p:blipFill>
          <a:blip r:embed="rId3"/>
          <a:srcRect r="51021" b="24913"/>
          <a:stretch>
            <a:fillRect/>
          </a:stretch>
        </p:blipFill>
        <p:spPr bwMode="auto">
          <a:xfrm>
            <a:off x="4014788" y="2124075"/>
            <a:ext cx="4343400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827088" y="4867275"/>
          <a:ext cx="4240212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4" imgW="2019300" imgH="431800" progId="Equation.3">
                  <p:embed/>
                </p:oleObj>
              </mc:Choice>
              <mc:Fallback>
                <p:oleObj name="Equation" r:id="rId4" imgW="20193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867275"/>
                        <a:ext cx="4240212" cy="90646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462588" y="5248275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Q</a:t>
            </a:r>
            <a:r>
              <a:rPr kumimoji="1" lang="zh-CN" altLang="en-US" sz="2400" b="1">
                <a:latin typeface="Times New Roman" pitchFamily="18" charset="0"/>
              </a:rPr>
              <a:t>越高，</a:t>
            </a:r>
            <a:r>
              <a:rPr kumimoji="1" lang="en-US" altLang="zh-CN" sz="2400" b="1" i="1">
                <a:latin typeface="Times New Roman" pitchFamily="18" charset="0"/>
              </a:rPr>
              <a:t>r</a:t>
            </a:r>
            <a:r>
              <a:rPr kumimoji="1" lang="en-US" altLang="zh-CN" sz="2400" b="1" baseline="-25000">
                <a:latin typeface="Times New Roman" pitchFamily="18" charset="0"/>
              </a:rPr>
              <a:t>d</a:t>
            </a:r>
            <a:r>
              <a:rPr kumimoji="1" lang="zh-CN" altLang="en-US" sz="2400" b="1">
                <a:latin typeface="Times New Roman" pitchFamily="18" charset="0"/>
              </a:rPr>
              <a:t>越小。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09588" y="1285875"/>
            <a:ext cx="838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 </a:t>
            </a:r>
            <a:r>
              <a:rPr kumimoji="1" lang="zh-CN" altLang="en-US" sz="2400" b="1">
                <a:latin typeface="Times New Roman" pitchFamily="18" charset="0"/>
              </a:rPr>
              <a:t>当二极管在静态基础上有一动态信号作用时，则可将二极管等效为一个电阻，称为动态电阻，也就是微变等效电路。</a:t>
            </a:r>
          </a:p>
        </p:txBody>
      </p:sp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1042988" y="2276475"/>
          <a:ext cx="2624137" cy="154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Photo Editor 照片" r:id="rId6" imgW="9057143" imgH="5323810" progId="">
                  <p:embed/>
                </p:oleObj>
              </mc:Choice>
              <mc:Fallback>
                <p:oleObj name="Photo Editor 照片" r:id="rId6" imgW="9057143" imgH="532381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276475"/>
                        <a:ext cx="2624137" cy="154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8" name="AutoShape 8"/>
          <p:cNvSpPr>
            <a:spLocks/>
          </p:cNvSpPr>
          <p:nvPr/>
        </p:nvSpPr>
        <p:spPr bwMode="auto">
          <a:xfrm>
            <a:off x="814388" y="4057650"/>
            <a:ext cx="3171825" cy="504825"/>
          </a:xfrm>
          <a:prstGeom prst="borderCallout1">
            <a:avLst>
              <a:gd name="adj1" fmla="val 22644"/>
              <a:gd name="adj2" fmla="val 102403"/>
              <a:gd name="adj3" fmla="val -189620"/>
              <a:gd name="adj4" fmla="val 158259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i</a:t>
            </a:r>
            <a:r>
              <a:rPr kumimoji="1" lang="en-US" altLang="zh-CN" sz="2400" b="1">
                <a:latin typeface="Times New Roman" pitchFamily="18" charset="0"/>
              </a:rPr>
              <a:t>=0</a:t>
            </a:r>
            <a:r>
              <a:rPr kumimoji="1" lang="zh-CN" altLang="en-US" sz="2400" b="1">
                <a:latin typeface="Times New Roman" pitchFamily="18" charset="0"/>
              </a:rPr>
              <a:t>时直流电源作用</a:t>
            </a:r>
          </a:p>
        </p:txBody>
      </p:sp>
      <p:sp>
        <p:nvSpPr>
          <p:cNvPr id="25609" name="AutoShape 9"/>
          <p:cNvSpPr>
            <a:spLocks/>
          </p:cNvSpPr>
          <p:nvPr/>
        </p:nvSpPr>
        <p:spPr bwMode="auto">
          <a:xfrm>
            <a:off x="6067425" y="4600575"/>
            <a:ext cx="1757363" cy="495300"/>
          </a:xfrm>
          <a:prstGeom prst="borderCallout1">
            <a:avLst>
              <a:gd name="adj1" fmla="val 23079"/>
              <a:gd name="adj2" fmla="val -4338"/>
              <a:gd name="adj3" fmla="val 0"/>
              <a:gd name="adj4" fmla="val -10028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小信号作用</a:t>
            </a:r>
          </a:p>
        </p:txBody>
      </p:sp>
      <p:sp>
        <p:nvSpPr>
          <p:cNvPr id="25610" name="AutoShape 10"/>
          <p:cNvSpPr>
            <a:spLocks/>
          </p:cNvSpPr>
          <p:nvPr/>
        </p:nvSpPr>
        <p:spPr bwMode="auto">
          <a:xfrm>
            <a:off x="5624513" y="5800725"/>
            <a:ext cx="1743075" cy="514350"/>
          </a:xfrm>
          <a:prstGeom prst="borderCallout1">
            <a:avLst>
              <a:gd name="adj1" fmla="val 22222"/>
              <a:gd name="adj2" fmla="val -4370"/>
              <a:gd name="adj3" fmla="val -30556"/>
              <a:gd name="adj4" fmla="val -53551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静态电流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uild="p" autoUpdateAnimBg="0"/>
      <p:bldP spid="25606" grpId="0" autoUpdateAnimBg="0"/>
      <p:bldP spid="25608" grpId="0" animBg="1" autoUpdateAnimBg="0"/>
      <p:bldP spid="25609" grpId="0" animBg="1" autoUpdateAnimBg="0"/>
      <p:bldP spid="2561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08050"/>
            <a:ext cx="5410200" cy="6413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600" dirty="0" smtClean="0">
                <a:solidFill>
                  <a:schemeClr val="tx1"/>
                </a:solidFill>
                <a:ea typeface="华文行楷" pitchFamily="2" charset="-122"/>
              </a:rPr>
              <a:t>四、二极管的主要参数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700213"/>
            <a:ext cx="7921625" cy="2376487"/>
          </a:xfrm>
        </p:spPr>
        <p:txBody>
          <a:bodyPr/>
          <a:lstStyle/>
          <a:p>
            <a:pPr eaLnBrk="1" hangingPunct="1"/>
            <a:r>
              <a:rPr lang="zh-CN" altLang="en-US" sz="2800" b="1" dirty="0" smtClean="0"/>
              <a:t>最大整流电流</a:t>
            </a:r>
            <a:r>
              <a:rPr lang="en-US" altLang="zh-CN" sz="2800" b="1" i="1" dirty="0" smtClean="0"/>
              <a:t>I</a:t>
            </a:r>
            <a:r>
              <a:rPr lang="en-US" altLang="zh-CN" sz="2800" b="1" baseline="-25000" dirty="0" smtClean="0"/>
              <a:t>F</a:t>
            </a:r>
            <a:r>
              <a:rPr lang="zh-CN" altLang="en-US" sz="2800" b="1" dirty="0" smtClean="0"/>
              <a:t>：最大平均值</a:t>
            </a:r>
          </a:p>
          <a:p>
            <a:pPr eaLnBrk="1" hangingPunct="1"/>
            <a:r>
              <a:rPr lang="zh-CN" altLang="en-US" sz="2800" b="1" dirty="0" smtClean="0"/>
              <a:t>最大反向工作电压</a:t>
            </a:r>
            <a:r>
              <a:rPr lang="en-US" altLang="zh-CN" sz="2800" b="1" i="1" dirty="0" smtClean="0"/>
              <a:t>U</a:t>
            </a:r>
            <a:r>
              <a:rPr lang="en-US" altLang="zh-CN" sz="2800" b="1" baseline="-25000" dirty="0" smtClean="0"/>
              <a:t>R</a:t>
            </a:r>
            <a:r>
              <a:rPr lang="zh-CN" altLang="en-US" sz="2800" b="1" dirty="0" smtClean="0"/>
              <a:t>：最大瞬时值</a:t>
            </a:r>
          </a:p>
          <a:p>
            <a:pPr eaLnBrk="1" hangingPunct="1"/>
            <a:r>
              <a:rPr lang="zh-CN" altLang="en-US" sz="2800" b="1" dirty="0" smtClean="0"/>
              <a:t>反向电流 </a:t>
            </a:r>
            <a:r>
              <a:rPr lang="en-US" altLang="zh-CN" sz="2800" b="1" i="1" dirty="0" smtClean="0"/>
              <a:t>I</a:t>
            </a:r>
            <a:r>
              <a:rPr lang="en-US" altLang="zh-CN" sz="2800" b="1" baseline="-25000" dirty="0" smtClean="0"/>
              <a:t>R</a:t>
            </a:r>
            <a:r>
              <a:rPr lang="zh-CN" altLang="en-US" sz="2800" b="1" dirty="0" smtClean="0"/>
              <a:t>：即</a:t>
            </a:r>
            <a:r>
              <a:rPr lang="en-US" altLang="zh-CN" sz="2800" b="1" i="1" dirty="0" smtClean="0"/>
              <a:t>I</a:t>
            </a:r>
            <a:r>
              <a:rPr lang="en-US" altLang="zh-CN" sz="2800" b="1" baseline="-25000" dirty="0" smtClean="0"/>
              <a:t>S</a:t>
            </a:r>
            <a:endParaRPr lang="en-US" altLang="zh-CN" sz="2800" b="1" dirty="0" smtClean="0"/>
          </a:p>
          <a:p>
            <a:pPr eaLnBrk="1" hangingPunct="1"/>
            <a:r>
              <a:rPr lang="zh-CN" altLang="en-US" sz="2800" b="1" dirty="0" smtClean="0"/>
              <a:t>最高工作频率</a:t>
            </a:r>
            <a:r>
              <a:rPr lang="en-US" altLang="zh-CN" sz="2800" b="1" i="1" dirty="0" err="1" smtClean="0"/>
              <a:t>f</a:t>
            </a:r>
            <a:r>
              <a:rPr lang="en-US" altLang="zh-CN" sz="2800" b="1" baseline="-25000" dirty="0" err="1" smtClean="0"/>
              <a:t>M</a:t>
            </a:r>
            <a:r>
              <a:rPr lang="zh-CN" altLang="en-US" sz="2800" b="1" dirty="0" smtClean="0"/>
              <a:t>：因</a:t>
            </a:r>
            <a:r>
              <a:rPr lang="en-US" altLang="zh-CN" sz="2800" b="1" dirty="0" smtClean="0"/>
              <a:t>PN</a:t>
            </a:r>
            <a:r>
              <a:rPr lang="zh-CN" altLang="en-US" sz="2800" b="1" dirty="0" smtClean="0"/>
              <a:t>结有电容效应</a:t>
            </a:r>
          </a:p>
        </p:txBody>
      </p:sp>
      <p:pic>
        <p:nvPicPr>
          <p:cNvPr id="24582" name="Picture 9" descr="Dz01p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076700"/>
            <a:ext cx="2286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92150"/>
            <a:ext cx="6718300" cy="762000"/>
          </a:xfrm>
        </p:spPr>
        <p:txBody>
          <a:bodyPr/>
          <a:lstStyle/>
          <a:p>
            <a:pPr algn="l" eaLnBrk="1" hangingPunct="1"/>
            <a:r>
              <a:rPr lang="zh-CN" altLang="en-US" sz="3600" dirty="0" smtClean="0">
                <a:ea typeface="华文行楷" pitchFamily="2" charset="-122"/>
              </a:rPr>
              <a:t>八、稳压二极管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41338" y="133350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行楷" pitchFamily="2" charset="-122"/>
                <a:ea typeface="华文行楷" pitchFamily="2" charset="-122"/>
              </a:rPr>
              <a:t>1.  </a:t>
            </a: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伏安特性</a:t>
            </a: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3276600" y="1412875"/>
          <a:ext cx="533400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Photo Editor 照片" r:id="rId3" imgW="21114286" imgH="10409524" progId="">
                  <p:embed/>
                </p:oleObj>
              </mc:Choice>
              <mc:Fallback>
                <p:oleObj name="Photo Editor 照片" r:id="rId3" imgW="21114286" imgH="10409524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412875"/>
                        <a:ext cx="5334000" cy="262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AutoShape 5"/>
          <p:cNvSpPr>
            <a:spLocks/>
          </p:cNvSpPr>
          <p:nvPr/>
        </p:nvSpPr>
        <p:spPr bwMode="auto">
          <a:xfrm>
            <a:off x="5875338" y="3736975"/>
            <a:ext cx="2819400" cy="442913"/>
          </a:xfrm>
          <a:prstGeom prst="borderCallout1">
            <a:avLst>
              <a:gd name="adj1" fmla="val 25806"/>
              <a:gd name="adj2" fmla="val -2704"/>
              <a:gd name="adj3" fmla="val -259500"/>
              <a:gd name="adj4" fmla="val -21282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进入稳压区的最小电流</a:t>
            </a:r>
          </a:p>
        </p:txBody>
      </p:sp>
      <p:sp>
        <p:nvSpPr>
          <p:cNvPr id="27654" name="AutoShape 6"/>
          <p:cNvSpPr>
            <a:spLocks/>
          </p:cNvSpPr>
          <p:nvPr/>
        </p:nvSpPr>
        <p:spPr bwMode="auto">
          <a:xfrm>
            <a:off x="5875338" y="4270375"/>
            <a:ext cx="2867025" cy="476250"/>
          </a:xfrm>
          <a:prstGeom prst="borderCallout1">
            <a:avLst>
              <a:gd name="adj1" fmla="val 24000"/>
              <a:gd name="adj2" fmla="val -2657"/>
              <a:gd name="adj3" fmla="val -86000"/>
              <a:gd name="adj4" fmla="val -21153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不至于损坏的最大电流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93738" y="1866900"/>
            <a:ext cx="24384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</a:t>
            </a:r>
            <a:r>
              <a:rPr kumimoji="1" lang="zh-CN" altLang="en-US" sz="2400" b="1">
                <a:latin typeface="Times New Roman" pitchFamily="18" charset="0"/>
              </a:rPr>
              <a:t>由一个</a:t>
            </a:r>
            <a:r>
              <a:rPr kumimoji="1" lang="en-US" altLang="zh-CN" sz="2400" b="1">
                <a:latin typeface="Times New Roman" pitchFamily="18" charset="0"/>
              </a:rPr>
              <a:t>PN</a:t>
            </a:r>
            <a:r>
              <a:rPr kumimoji="1" lang="zh-CN" altLang="en-US" sz="2400" b="1">
                <a:latin typeface="Times New Roman" pitchFamily="18" charset="0"/>
              </a:rPr>
              <a:t>结组成，反向击穿后在一定的电流范围内端电压基本不变，为稳定电压。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39750" y="4078288"/>
            <a:ext cx="251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华文行楷" pitchFamily="2" charset="-122"/>
                <a:ea typeface="华文行楷" pitchFamily="2" charset="-122"/>
              </a:rPr>
              <a:t>2.  </a:t>
            </a: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主要参数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828675" y="4581525"/>
            <a:ext cx="3671888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稳定电压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  <a:r>
              <a:rPr kumimoji="1" lang="zh-CN" altLang="en-US" sz="2400" b="1">
                <a:latin typeface="Times New Roman" pitchFamily="18" charset="0"/>
              </a:rPr>
              <a:t>、稳定电流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27088" y="5084763"/>
            <a:ext cx="3505200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最大功耗</a:t>
            </a:r>
            <a:r>
              <a:rPr kumimoji="1" lang="en-US" altLang="zh-CN" sz="2400" b="1" i="1">
                <a:latin typeface="Times New Roman" pitchFamily="18" charset="0"/>
              </a:rPr>
              <a:t>P</a:t>
            </a:r>
            <a:r>
              <a:rPr kumimoji="1" lang="en-US" altLang="zh-CN" sz="2400" b="1" baseline="-25000">
                <a:latin typeface="Times New Roman" pitchFamily="18" charset="0"/>
              </a:rPr>
              <a:t>ZM</a:t>
            </a:r>
            <a:r>
              <a:rPr kumimoji="1" lang="zh-CN" altLang="en-US" sz="2400" b="1">
                <a:latin typeface="Times New Roman" pitchFamily="18" charset="0"/>
              </a:rPr>
              <a:t>＝ 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ZM 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572000" y="5084763"/>
            <a:ext cx="3382963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动态电阻</a:t>
            </a:r>
            <a:r>
              <a:rPr kumimoji="1" lang="en-US" altLang="zh-CN" sz="2400" b="1" i="1">
                <a:latin typeface="Times New Roman" pitchFamily="18" charset="0"/>
              </a:rPr>
              <a:t>r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  <a:r>
              <a:rPr kumimoji="1" lang="zh-CN" altLang="en-US" sz="2400" b="1">
                <a:latin typeface="Times New Roman" pitchFamily="18" charset="0"/>
              </a:rPr>
              <a:t>＝</a:t>
            </a:r>
            <a:r>
              <a:rPr kumimoji="1" lang="en-US" altLang="zh-CN" sz="2400" b="1">
                <a:latin typeface="Times New Roman" pitchFamily="18" charset="0"/>
              </a:rPr>
              <a:t>Δ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  <a:r>
              <a:rPr kumimoji="1" lang="en-US" altLang="zh-CN" sz="2400" b="1" i="1" baseline="-25000">
                <a:latin typeface="Times New Roman" pitchFamily="18" charset="0"/>
              </a:rPr>
              <a:t> </a:t>
            </a:r>
            <a:r>
              <a:rPr kumimoji="1" lang="en-US" altLang="zh-CN" sz="2400" b="1">
                <a:latin typeface="Times New Roman" pitchFamily="18" charset="0"/>
              </a:rPr>
              <a:t>/Δ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Z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468313" y="5516563"/>
            <a:ext cx="835183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    </a:t>
            </a:r>
            <a:r>
              <a:rPr lang="zh-CN" altLang="en-US" b="1" dirty="0"/>
              <a:t>若稳压管的电流太小则不稳压，若稳压管的电流太大则会因功耗过大而损坏，因而稳压管电路中必需有限制稳压管电流的限流电阻！</a:t>
            </a:r>
          </a:p>
        </p:txBody>
      </p:sp>
      <p:pic>
        <p:nvPicPr>
          <p:cNvPr id="27668" name="Picture 20" descr="DZ10T1004"/>
          <p:cNvPicPr>
            <a:picLocks noChangeAspect="1" noChangeArrowheads="1"/>
          </p:cNvPicPr>
          <p:nvPr/>
        </p:nvPicPr>
        <p:blipFill>
          <a:blip r:embed="rId5"/>
          <a:srcRect r="26541"/>
          <a:stretch>
            <a:fillRect/>
          </a:stretch>
        </p:blipFill>
        <p:spPr bwMode="auto">
          <a:xfrm>
            <a:off x="6011863" y="1700213"/>
            <a:ext cx="25923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9" name="AutoShape 21"/>
          <p:cNvSpPr>
            <a:spLocks/>
          </p:cNvSpPr>
          <p:nvPr/>
        </p:nvSpPr>
        <p:spPr bwMode="auto">
          <a:xfrm>
            <a:off x="5003800" y="765175"/>
            <a:ext cx="1508125" cy="465138"/>
          </a:xfrm>
          <a:prstGeom prst="borderCallout1">
            <a:avLst>
              <a:gd name="adj1" fmla="val 24574"/>
              <a:gd name="adj2" fmla="val 105051"/>
              <a:gd name="adj3" fmla="val 210241"/>
              <a:gd name="adj4" fmla="val 138528"/>
            </a:avLst>
          </a:prstGeom>
          <a:solidFill>
            <a:srgbClr val="66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限流电阻</a:t>
            </a:r>
          </a:p>
        </p:txBody>
      </p:sp>
      <p:sp>
        <p:nvSpPr>
          <p:cNvPr id="27670" name="AutoShape 22"/>
          <p:cNvSpPr>
            <a:spLocks/>
          </p:cNvSpPr>
          <p:nvPr/>
        </p:nvSpPr>
        <p:spPr bwMode="auto">
          <a:xfrm>
            <a:off x="4067175" y="3314700"/>
            <a:ext cx="1063625" cy="401638"/>
          </a:xfrm>
          <a:prstGeom prst="borderCallout1">
            <a:avLst>
              <a:gd name="adj1" fmla="val 28458"/>
              <a:gd name="adj2" fmla="val -7162"/>
              <a:gd name="adj3" fmla="val -7509"/>
              <a:gd name="adj4" fmla="val -33731"/>
            </a:avLst>
          </a:prstGeom>
          <a:solidFill>
            <a:srgbClr val="66FF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斜率？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autoUpdateAnimBg="0"/>
      <p:bldP spid="27653" grpId="0" animBg="1" autoUpdateAnimBg="0"/>
      <p:bldP spid="27654" grpId="0" animBg="1" autoUpdateAnimBg="0"/>
      <p:bldP spid="27655" grpId="0" autoUpdateAnimBg="0"/>
      <p:bldP spid="27656" grpId="0" autoUpdateAnimBg="0"/>
      <p:bldP spid="27657" grpId="0" animBg="1" autoUpdateAnimBg="0"/>
      <p:bldP spid="27658" grpId="0" animBg="1" autoUpdateAnimBg="0"/>
      <p:bldP spid="27659" grpId="0" animBg="1" autoUpdateAnimBg="0"/>
      <p:bldP spid="27665" grpId="0"/>
      <p:bldP spid="27669" grpId="0" animBg="1"/>
      <p:bldP spid="2767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628775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b="1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§1.3    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晶体三极管</a:t>
            </a:r>
          </a:p>
        </p:txBody>
      </p:sp>
      <p:sp>
        <p:nvSpPr>
          <p:cNvPr id="27651" name="Text Box 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785918" y="3714752"/>
            <a:ext cx="495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一、晶体管的结构和符号</a:t>
            </a:r>
          </a:p>
        </p:txBody>
      </p:sp>
      <p:sp>
        <p:nvSpPr>
          <p:cNvPr id="27652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85918" y="4143380"/>
            <a:ext cx="480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二、晶体管的放大原理</a:t>
            </a:r>
          </a:p>
        </p:txBody>
      </p:sp>
      <p:sp>
        <p:nvSpPr>
          <p:cNvPr id="27653" name="Text Box 1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785918" y="4643446"/>
            <a:ext cx="64087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三、晶体管的共射输入特性和输出特性</a:t>
            </a:r>
          </a:p>
        </p:txBody>
      </p:sp>
      <p:sp>
        <p:nvSpPr>
          <p:cNvPr id="27654" name="Text 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785918" y="5072074"/>
            <a:ext cx="5946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四、温度对晶体管特性的影响</a:t>
            </a:r>
          </a:p>
        </p:txBody>
      </p:sp>
      <p:sp>
        <p:nvSpPr>
          <p:cNvPr id="27655" name="Text Box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714480" y="5500702"/>
            <a:ext cx="533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  <a:ea typeface="华文楷体" pitchFamily="2" charset="-122"/>
              </a:rPr>
              <a:t>五、主要参数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dirty="0" smtClean="0"/>
              <a:t>模拟电子技术主要有以下这些方面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半导体基础及应用电路、双极型晶体管和场效应管原理、晶体管放大器基础、模拟集成基本单元电路、放大器频率响应、负反馈技术、集成运算放大器及应用、直流稳压电源、电流模式电路基础及应用、电流传输器，跨导运算放大器（</a:t>
            </a:r>
            <a:r>
              <a:rPr lang="en-US" altLang="zh-CN" dirty="0" smtClean="0"/>
              <a:t>OTA</a:t>
            </a:r>
            <a:r>
              <a:rPr lang="zh-CN" altLang="en-US" dirty="0" smtClean="0"/>
              <a:t>）原理及应用等。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908050"/>
            <a:ext cx="8229600" cy="509588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3200" dirty="0" smtClean="0">
                <a:ea typeface="华文行楷" pitchFamily="2" charset="-122"/>
              </a:rPr>
              <a:t>一、晶体管的结构和符号</a:t>
            </a:r>
          </a:p>
        </p:txBody>
      </p:sp>
      <p:pic>
        <p:nvPicPr>
          <p:cNvPr id="30742" name="Picture 22" descr="三极管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602" t="26096" r="21336" b="26166"/>
          <a:stretch>
            <a:fillRect/>
          </a:stretch>
        </p:blipFill>
        <p:spPr>
          <a:xfrm>
            <a:off x="5399088" y="0"/>
            <a:ext cx="3744912" cy="2160588"/>
          </a:xfrm>
          <a:noFill/>
        </p:spPr>
      </p:pic>
      <p:pic>
        <p:nvPicPr>
          <p:cNvPr id="30723" name="Picture 3" descr="Dz010302"/>
          <p:cNvPicPr>
            <a:picLocks noChangeAspect="1" noChangeArrowheads="1"/>
          </p:cNvPicPr>
          <p:nvPr/>
        </p:nvPicPr>
        <p:blipFill>
          <a:blip r:embed="rId3"/>
          <a:srcRect t="50029" b="6508"/>
          <a:stretch>
            <a:fillRect/>
          </a:stretch>
        </p:blipFill>
        <p:spPr bwMode="auto">
          <a:xfrm>
            <a:off x="1619250" y="3141663"/>
            <a:ext cx="60198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4"/>
          <p:cNvSpPr>
            <a:spLocks/>
          </p:cNvSpPr>
          <p:nvPr/>
        </p:nvSpPr>
        <p:spPr bwMode="auto">
          <a:xfrm>
            <a:off x="476250" y="4741863"/>
            <a:ext cx="1600200" cy="423862"/>
          </a:xfrm>
          <a:prstGeom prst="borderCallout2">
            <a:avLst>
              <a:gd name="adj1" fmla="val 26968"/>
              <a:gd name="adj2" fmla="val 104764"/>
              <a:gd name="adj3" fmla="val 26968"/>
              <a:gd name="adj4" fmla="val 118847"/>
              <a:gd name="adj5" fmla="val -108991"/>
              <a:gd name="adj6" fmla="val 133630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多子浓度高</a:t>
            </a:r>
          </a:p>
        </p:txBody>
      </p:sp>
      <p:sp>
        <p:nvSpPr>
          <p:cNvPr id="30725" name="AutoShape 5"/>
          <p:cNvSpPr>
            <a:spLocks/>
          </p:cNvSpPr>
          <p:nvPr/>
        </p:nvSpPr>
        <p:spPr bwMode="auto">
          <a:xfrm>
            <a:off x="400050" y="5503863"/>
            <a:ext cx="1676400" cy="762000"/>
          </a:xfrm>
          <a:prstGeom prst="borderCallout2">
            <a:avLst>
              <a:gd name="adj1" fmla="val 15000"/>
              <a:gd name="adj2" fmla="val 104546"/>
              <a:gd name="adj3" fmla="val 15000"/>
              <a:gd name="adj4" fmla="val 139301"/>
              <a:gd name="adj5" fmla="val -155625"/>
              <a:gd name="adj6" fmla="val 174148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多子浓度很低，且很薄</a:t>
            </a:r>
          </a:p>
        </p:txBody>
      </p:sp>
      <p:sp>
        <p:nvSpPr>
          <p:cNvPr id="30726" name="AutoShape 6"/>
          <p:cNvSpPr>
            <a:spLocks/>
          </p:cNvSpPr>
          <p:nvPr/>
        </p:nvSpPr>
        <p:spPr bwMode="auto">
          <a:xfrm>
            <a:off x="5353050" y="5427663"/>
            <a:ext cx="1066800" cy="381000"/>
          </a:xfrm>
          <a:prstGeom prst="borderCallout2">
            <a:avLst>
              <a:gd name="adj1" fmla="val 30000"/>
              <a:gd name="adj2" fmla="val -7144"/>
              <a:gd name="adj3" fmla="val 30000"/>
              <a:gd name="adj4" fmla="val -64287"/>
              <a:gd name="adj5" fmla="val -308750"/>
              <a:gd name="adj6" fmla="val -125444"/>
            </a:avLst>
          </a:prstGeom>
          <a:solidFill>
            <a:srgbClr val="00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面积大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643174" y="5715016"/>
            <a:ext cx="6226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>
                <a:solidFill>
                  <a:schemeClr val="tx2"/>
                </a:solidFill>
                <a:latin typeface="Times New Roman" pitchFamily="18" charset="0"/>
              </a:rPr>
              <a:t>晶体管有三个极、三个区、两个</a:t>
            </a:r>
            <a:r>
              <a:rPr kumimoji="1" lang="en-US" altLang="zh-CN" b="1" dirty="0">
                <a:solidFill>
                  <a:schemeClr val="tx2"/>
                </a:solidFill>
                <a:latin typeface="Times New Roman" pitchFamily="18" charset="0"/>
              </a:rPr>
              <a:t>PN</a:t>
            </a:r>
            <a:r>
              <a:rPr kumimoji="1" lang="zh-CN" altLang="en-US" b="1" dirty="0">
                <a:solidFill>
                  <a:schemeClr val="tx2"/>
                </a:solidFill>
                <a:latin typeface="Times New Roman" pitchFamily="18" charset="0"/>
              </a:rPr>
              <a:t>结</a:t>
            </a:r>
            <a:r>
              <a:rPr kumimoji="1" lang="zh-CN" altLang="en-US" sz="2400" b="1" dirty="0">
                <a:solidFill>
                  <a:schemeClr val="tx2"/>
                </a:solidFill>
                <a:latin typeface="Times New Roman" pitchFamily="18" charset="0"/>
              </a:rPr>
              <a:t>。</a:t>
            </a:r>
          </a:p>
        </p:txBody>
      </p:sp>
      <p:pic>
        <p:nvPicPr>
          <p:cNvPr id="30728" name="Picture 8" descr="Dz0103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370" r="-1219" b="18414"/>
          <a:stretch>
            <a:fillRect/>
          </a:stretch>
        </p:blipFill>
        <p:spPr bwMode="auto">
          <a:xfrm>
            <a:off x="1619250" y="1465263"/>
            <a:ext cx="5943600" cy="137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1450" y="2760663"/>
            <a:ext cx="2819400" cy="609600"/>
            <a:chOff x="96" y="1584"/>
            <a:chExt cx="1776" cy="384"/>
          </a:xfrm>
        </p:grpSpPr>
        <p:sp>
          <p:nvSpPr>
            <p:cNvPr id="28689" name="AutoShape 10"/>
            <p:cNvSpPr>
              <a:spLocks/>
            </p:cNvSpPr>
            <p:nvPr/>
          </p:nvSpPr>
          <p:spPr bwMode="auto">
            <a:xfrm>
              <a:off x="96" y="1692"/>
              <a:ext cx="912" cy="276"/>
            </a:xfrm>
            <a:prstGeom prst="borderCallout1">
              <a:avLst>
                <a:gd name="adj1" fmla="val 26088"/>
                <a:gd name="adj2" fmla="val 105264"/>
                <a:gd name="adj3" fmla="val -39130"/>
                <a:gd name="adj4" fmla="val 132565"/>
              </a:avLst>
            </a:prstGeom>
            <a:solidFill>
              <a:srgbClr val="66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小功率管</a:t>
              </a:r>
            </a:p>
          </p:txBody>
        </p:sp>
        <p:sp>
          <p:nvSpPr>
            <p:cNvPr id="28690" name="Line 11"/>
            <p:cNvSpPr>
              <a:spLocks noChangeShapeType="1"/>
            </p:cNvSpPr>
            <p:nvPr/>
          </p:nvSpPr>
          <p:spPr bwMode="auto">
            <a:xfrm flipV="1">
              <a:off x="1056" y="1584"/>
              <a:ext cx="816" cy="24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2" name="AutoShape 12"/>
          <p:cNvSpPr>
            <a:spLocks/>
          </p:cNvSpPr>
          <p:nvPr/>
        </p:nvSpPr>
        <p:spPr bwMode="auto">
          <a:xfrm>
            <a:off x="5267325" y="2817813"/>
            <a:ext cx="1533525" cy="476250"/>
          </a:xfrm>
          <a:prstGeom prst="borderCallout1">
            <a:avLst>
              <a:gd name="adj1" fmla="val 24000"/>
              <a:gd name="adj2" fmla="val -4968"/>
              <a:gd name="adj3" fmla="val -15000"/>
              <a:gd name="adj4" fmla="val -28259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中功率管</a:t>
            </a:r>
          </a:p>
        </p:txBody>
      </p:sp>
      <p:sp>
        <p:nvSpPr>
          <p:cNvPr id="30733" name="AutoShape 13"/>
          <p:cNvSpPr>
            <a:spLocks/>
          </p:cNvSpPr>
          <p:nvPr/>
        </p:nvSpPr>
        <p:spPr bwMode="auto">
          <a:xfrm>
            <a:off x="7334250" y="2760663"/>
            <a:ext cx="1533525" cy="476250"/>
          </a:xfrm>
          <a:prstGeom prst="borderCallout1">
            <a:avLst>
              <a:gd name="adj1" fmla="val 24000"/>
              <a:gd name="adj2" fmla="val -4968"/>
              <a:gd name="adj3" fmla="val -25000"/>
              <a:gd name="adj4" fmla="val -37579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大功率管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24450" y="1160463"/>
            <a:ext cx="3787775" cy="533400"/>
            <a:chOff x="3216" y="576"/>
            <a:chExt cx="2112" cy="336"/>
          </a:xfrm>
        </p:grpSpPr>
        <p:sp>
          <p:nvSpPr>
            <p:cNvPr id="28687" name="AutoShape 15"/>
            <p:cNvSpPr>
              <a:spLocks/>
            </p:cNvSpPr>
            <p:nvPr/>
          </p:nvSpPr>
          <p:spPr bwMode="auto">
            <a:xfrm>
              <a:off x="4153" y="576"/>
              <a:ext cx="1175" cy="303"/>
            </a:xfrm>
            <a:prstGeom prst="borderCallout1">
              <a:avLst>
                <a:gd name="adj1" fmla="val 23764"/>
                <a:gd name="adj2" fmla="val -4083"/>
                <a:gd name="adj3" fmla="val 199009"/>
                <a:gd name="adj4" fmla="val -19657"/>
              </a:avLst>
            </a:prstGeom>
            <a:solidFill>
              <a:srgbClr val="66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为什么有孔？</a:t>
              </a:r>
            </a:p>
          </p:txBody>
        </p:sp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 flipV="1">
              <a:off x="3216" y="624"/>
              <a:ext cx="864" cy="288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 animBg="1" autoUpdateAnimBg="0"/>
      <p:bldP spid="30725" grpId="0" animBg="1" autoUpdateAnimBg="0"/>
      <p:bldP spid="30726" grpId="0" animBg="1" autoUpdateAnimBg="0"/>
      <p:bldP spid="30727" grpId="0" build="p" autoUpdateAnimBg="0"/>
      <p:bldP spid="30732" grpId="0" animBg="1" autoUpdateAnimBg="0"/>
      <p:bldP spid="30733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4953000" cy="6413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dirty="0" smtClean="0">
                <a:ea typeface="华文行楷" pitchFamily="2" charset="-122"/>
              </a:rPr>
              <a:t>二、晶体管的放大原理</a:t>
            </a:r>
          </a:p>
        </p:txBody>
      </p:sp>
      <p:pic>
        <p:nvPicPr>
          <p:cNvPr id="31747" name="Picture 3" descr="Dz01030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750" r="-2272" b="-1718"/>
          <a:stretch>
            <a:fillRect/>
          </a:stretch>
        </p:blipFill>
        <p:spPr bwMode="auto">
          <a:xfrm>
            <a:off x="714348" y="2643182"/>
            <a:ext cx="3657600" cy="3089275"/>
          </a:xfrm>
          <a:prstGeom prst="rect">
            <a:avLst/>
          </a:prstGeom>
          <a:solidFill>
            <a:srgbClr val="FFFFFF"/>
          </a:solidFill>
          <a:ln w="19050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23850" y="692150"/>
            <a:ext cx="8367713" cy="1943100"/>
            <a:chOff x="249" y="288"/>
            <a:chExt cx="5271" cy="1224"/>
          </a:xfrm>
        </p:grpSpPr>
        <p:pic>
          <p:nvPicPr>
            <p:cNvPr id="29707" name="Picture 5" descr="Dz01030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2942" t="-3979" r="-2942" b="-3482"/>
            <a:stretch>
              <a:fillRect/>
            </a:stretch>
          </p:blipFill>
          <p:spPr bwMode="auto">
            <a:xfrm>
              <a:off x="3888" y="288"/>
              <a:ext cx="1632" cy="122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9708" name="Object 6"/>
            <p:cNvGraphicFramePr>
              <a:graphicFrameLocks noChangeAspect="1"/>
            </p:cNvGraphicFramePr>
            <p:nvPr/>
          </p:nvGraphicFramePr>
          <p:xfrm>
            <a:off x="249" y="845"/>
            <a:ext cx="3408" cy="5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3" name="Equation" r:id="rId6" imgW="3073400" imgH="508000" progId="Equation.3">
                    <p:embed/>
                  </p:oleObj>
                </mc:Choice>
                <mc:Fallback>
                  <p:oleObj name="Equation" r:id="rId6" imgW="3073400" imgH="5080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" y="845"/>
                          <a:ext cx="3408" cy="564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 w="9525">
                          <a:solidFill>
                            <a:srgbClr val="FF33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428728" y="5500702"/>
            <a:ext cx="7377113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kumimoji="1" lang="en-US" altLang="zh-CN" sz="1600" b="1" dirty="0">
                <a:solidFill>
                  <a:schemeClr val="bg1"/>
                </a:solidFill>
                <a:latin typeface="Times New Roman" pitchFamily="18" charset="0"/>
              </a:rPr>
              <a:t>    </a:t>
            </a:r>
            <a:r>
              <a:rPr kumimoji="1" lang="zh-CN" altLang="en-US" sz="1600" b="1" dirty="0">
                <a:solidFill>
                  <a:schemeClr val="tx2"/>
                </a:solidFill>
                <a:latin typeface="Times New Roman" pitchFamily="18" charset="0"/>
              </a:rPr>
              <a:t>扩散运动形成发射极电流</a:t>
            </a:r>
            <a:r>
              <a:rPr kumimoji="1" lang="en-US" altLang="zh-CN" sz="1600" b="1" i="1" dirty="0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1600" b="1" baseline="-25000" dirty="0">
                <a:solidFill>
                  <a:schemeClr val="tx2"/>
                </a:solidFill>
                <a:latin typeface="Times New Roman" pitchFamily="18" charset="0"/>
              </a:rPr>
              <a:t>E</a:t>
            </a:r>
            <a:r>
              <a:rPr kumimoji="1" lang="zh-CN" altLang="en-US" sz="1600" b="1" dirty="0">
                <a:solidFill>
                  <a:schemeClr val="tx2"/>
                </a:solidFill>
                <a:latin typeface="Times New Roman" pitchFamily="18" charset="0"/>
              </a:rPr>
              <a:t>，复合运动形成基极电流</a:t>
            </a:r>
            <a:r>
              <a:rPr kumimoji="1" lang="en-US" altLang="zh-CN" sz="1600" b="1" i="1" dirty="0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1600" b="1" baseline="-25000" dirty="0">
                <a:solidFill>
                  <a:schemeClr val="tx2"/>
                </a:solidFill>
                <a:latin typeface="Times New Roman" pitchFamily="18" charset="0"/>
              </a:rPr>
              <a:t>B</a:t>
            </a:r>
            <a:r>
              <a:rPr kumimoji="1" lang="zh-CN" altLang="en-US" sz="1600" b="1" dirty="0">
                <a:solidFill>
                  <a:schemeClr val="tx2"/>
                </a:solidFill>
                <a:latin typeface="Times New Roman" pitchFamily="18" charset="0"/>
              </a:rPr>
              <a:t>，漂移运动形成集电极电流</a:t>
            </a:r>
            <a:r>
              <a:rPr kumimoji="1" lang="en-US" altLang="zh-CN" sz="1600" b="1" i="1" dirty="0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1600" b="1" baseline="-25000" dirty="0">
                <a:solidFill>
                  <a:schemeClr val="tx2"/>
                </a:solidFill>
                <a:latin typeface="Times New Roman" pitchFamily="18" charset="0"/>
              </a:rPr>
              <a:t>C</a:t>
            </a:r>
            <a:r>
              <a:rPr kumimoji="1" lang="zh-CN" altLang="en-US" sz="1600" b="1" dirty="0">
                <a:solidFill>
                  <a:schemeClr val="tx2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1752" name="AutoShape 8"/>
          <p:cNvSpPr>
            <a:spLocks/>
          </p:cNvSpPr>
          <p:nvPr/>
        </p:nvSpPr>
        <p:spPr bwMode="auto">
          <a:xfrm>
            <a:off x="0" y="2779713"/>
            <a:ext cx="1236663" cy="771525"/>
          </a:xfrm>
          <a:prstGeom prst="borderCallout2">
            <a:avLst>
              <a:gd name="adj1" fmla="val 14815"/>
              <a:gd name="adj2" fmla="val 106162"/>
              <a:gd name="adj3" fmla="val 14815"/>
              <a:gd name="adj4" fmla="val 132347"/>
              <a:gd name="adj5" fmla="val 74690"/>
              <a:gd name="adj6" fmla="val 160333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kumimoji="1" lang="zh-CN" altLang="en-US" sz="2000" b="1">
                <a:latin typeface="Times New Roman" pitchFamily="18" charset="0"/>
              </a:rPr>
              <a:t>少数载流子的运动</a:t>
            </a:r>
          </a:p>
        </p:txBody>
      </p:sp>
      <p:sp>
        <p:nvSpPr>
          <p:cNvPr id="31753" name="AutoShape 9"/>
          <p:cNvSpPr>
            <a:spLocks/>
          </p:cNvSpPr>
          <p:nvPr/>
        </p:nvSpPr>
        <p:spPr bwMode="auto">
          <a:xfrm>
            <a:off x="4589463" y="4694238"/>
            <a:ext cx="3276600" cy="788987"/>
          </a:xfrm>
          <a:prstGeom prst="borderCallout1">
            <a:avLst>
              <a:gd name="adj1" fmla="val 14486"/>
              <a:gd name="adj2" fmla="val -2324"/>
              <a:gd name="adj3" fmla="val -13079"/>
              <a:gd name="adj4" fmla="val -54991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000" b="1"/>
              <a:t>因发射区多子浓度高使大量电子从发射区扩散到基区</a:t>
            </a:r>
          </a:p>
        </p:txBody>
      </p:sp>
      <p:sp>
        <p:nvSpPr>
          <p:cNvPr id="31754" name="AutoShape 10"/>
          <p:cNvSpPr>
            <a:spLocks/>
          </p:cNvSpPr>
          <p:nvPr/>
        </p:nvSpPr>
        <p:spPr bwMode="auto">
          <a:xfrm>
            <a:off x="4589463" y="3779838"/>
            <a:ext cx="3886200" cy="762000"/>
          </a:xfrm>
          <a:prstGeom prst="borderCallout1">
            <a:avLst>
              <a:gd name="adj1" fmla="val 15000"/>
              <a:gd name="adj2" fmla="val -1963"/>
              <a:gd name="adj3" fmla="val 42083"/>
              <a:gd name="adj4" fmla="val -57310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000" b="1"/>
              <a:t>因基区薄且多子浓度低，使极少数扩散到基区的电子与空穴复合</a:t>
            </a:r>
          </a:p>
        </p:txBody>
      </p:sp>
      <p:sp>
        <p:nvSpPr>
          <p:cNvPr id="31755" name="AutoShape 11"/>
          <p:cNvSpPr>
            <a:spLocks/>
          </p:cNvSpPr>
          <p:nvPr/>
        </p:nvSpPr>
        <p:spPr bwMode="auto">
          <a:xfrm>
            <a:off x="4589463" y="2865438"/>
            <a:ext cx="4343400" cy="788987"/>
          </a:xfrm>
          <a:prstGeom prst="borderCallout1">
            <a:avLst>
              <a:gd name="adj1" fmla="val 14486"/>
              <a:gd name="adj2" fmla="val -1755"/>
              <a:gd name="adj3" fmla="val 70824"/>
              <a:gd name="adj4" fmla="val -42398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000" b="1"/>
              <a:t>因集电区面积大，在外电场作用下大部分扩散到基区的电子漂移到集电区</a:t>
            </a:r>
          </a:p>
        </p:txBody>
      </p:sp>
      <p:sp>
        <p:nvSpPr>
          <p:cNvPr id="31756" name="AutoShape 12"/>
          <p:cNvSpPr>
            <a:spLocks/>
          </p:cNvSpPr>
          <p:nvPr/>
        </p:nvSpPr>
        <p:spPr bwMode="auto">
          <a:xfrm>
            <a:off x="0" y="5248275"/>
            <a:ext cx="1389063" cy="741363"/>
          </a:xfrm>
          <a:prstGeom prst="borderCallout1">
            <a:avLst>
              <a:gd name="adj1" fmla="val 15417"/>
              <a:gd name="adj2" fmla="val 105486"/>
              <a:gd name="adj3" fmla="val -101926"/>
              <a:gd name="adj4" fmla="val 146514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>
                <a:latin typeface="Times New Roman" pitchFamily="18" charset="0"/>
              </a:rPr>
              <a:t>基区空穴的扩散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1" grpId="0" build="p" autoUpdateAnimBg="0"/>
      <p:bldP spid="31752" grpId="0" animBg="1" autoUpdateAnimBg="0"/>
      <p:bldP spid="31753" grpId="0" animBg="1" autoUpdateAnimBg="0"/>
      <p:bldP spid="31754" grpId="0" animBg="1" autoUpdateAnimBg="0"/>
      <p:bldP spid="31755" grpId="0" animBg="1" autoUpdateAnimBg="0"/>
      <p:bldP spid="31756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685800"/>
            <a:ext cx="6019800" cy="2286000"/>
          </a:xfrm>
          <a:noFill/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电流分配：</a:t>
            </a:r>
            <a:r>
              <a:rPr lang="zh-CN" altLang="en-US" sz="36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    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E</a:t>
            </a: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＝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B</a:t>
            </a: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＋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C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    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E</a:t>
            </a: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－扩散运动形成的电流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     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B</a:t>
            </a: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－复合运动形成的电流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     </a:t>
            </a:r>
            <a:r>
              <a:rPr lang="en-US" altLang="zh-CN" sz="2800" b="1" i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I</a:t>
            </a:r>
            <a:r>
              <a:rPr lang="en-US" altLang="zh-CN" sz="2800" b="1" baseline="-25000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C</a:t>
            </a:r>
            <a:r>
              <a:rPr lang="zh-CN" altLang="en-US" sz="2800" b="1" dirty="0" smtClean="0">
                <a:solidFill>
                  <a:schemeClr val="tx2"/>
                </a:solidFill>
                <a:latin typeface="新宋体" pitchFamily="49" charset="-122"/>
                <a:ea typeface="新宋体" pitchFamily="49" charset="-122"/>
              </a:rPr>
              <a:t>－漂移运动形成的电流</a:t>
            </a:r>
            <a:endParaRPr lang="zh-CN" altLang="en-US" sz="2800" dirty="0" smtClean="0">
              <a:solidFill>
                <a:schemeClr val="tx2"/>
              </a:solidFill>
              <a:latin typeface="新宋体" pitchFamily="49" charset="-122"/>
              <a:ea typeface="新宋体" pitchFamily="49" charset="-122"/>
            </a:endParaRP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2514600" y="3352800"/>
          <a:ext cx="35814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3" imgW="1473200" imgH="685800" progId="Equation.3">
                  <p:embed/>
                </p:oleObj>
              </mc:Choice>
              <mc:Fallback>
                <p:oleObj name="Equation" r:id="rId3" imgW="1473200" imgH="685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352800"/>
                        <a:ext cx="3581400" cy="16637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6" name="AutoShape 4"/>
          <p:cNvSpPr>
            <a:spLocks/>
          </p:cNvSpPr>
          <p:nvPr/>
        </p:nvSpPr>
        <p:spPr bwMode="auto">
          <a:xfrm>
            <a:off x="609600" y="5181600"/>
            <a:ext cx="1524000" cy="485775"/>
          </a:xfrm>
          <a:prstGeom prst="borderCallout2">
            <a:avLst>
              <a:gd name="adj1" fmla="val 23528"/>
              <a:gd name="adj2" fmla="val 105000"/>
              <a:gd name="adj3" fmla="val 23528"/>
              <a:gd name="adj4" fmla="val 117398"/>
              <a:gd name="adj5" fmla="val -58824"/>
              <a:gd name="adj6" fmla="val 130315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穿透电流</a:t>
            </a:r>
          </a:p>
        </p:txBody>
      </p:sp>
      <p:sp>
        <p:nvSpPr>
          <p:cNvPr id="33797" name="AutoShape 5"/>
          <p:cNvSpPr>
            <a:spLocks/>
          </p:cNvSpPr>
          <p:nvPr/>
        </p:nvSpPr>
        <p:spPr bwMode="auto">
          <a:xfrm>
            <a:off x="1905000" y="5791200"/>
            <a:ext cx="2414588" cy="457200"/>
          </a:xfrm>
          <a:prstGeom prst="borderCallout2">
            <a:avLst>
              <a:gd name="adj1" fmla="val 25000"/>
              <a:gd name="adj2" fmla="val 103157"/>
              <a:gd name="adj3" fmla="val 25000"/>
              <a:gd name="adj4" fmla="val 108681"/>
              <a:gd name="adj5" fmla="val -186111"/>
              <a:gd name="adj6" fmla="val 114398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集电结反向电流</a:t>
            </a: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457200" y="3276600"/>
            <a:ext cx="1611313" cy="838200"/>
          </a:xfrm>
          <a:prstGeom prst="borderCallout2">
            <a:avLst>
              <a:gd name="adj1" fmla="val 13634"/>
              <a:gd name="adj2" fmla="val 104727"/>
              <a:gd name="adj3" fmla="val 13634"/>
              <a:gd name="adj4" fmla="val 120986"/>
              <a:gd name="adj5" fmla="val 38634"/>
              <a:gd name="adj6" fmla="val 137833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直流电流放大系数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6248400" y="3200400"/>
            <a:ext cx="2659063" cy="554038"/>
          </a:xfrm>
          <a:prstGeom prst="borderCallout2">
            <a:avLst>
              <a:gd name="adj1" fmla="val 20630"/>
              <a:gd name="adj2" fmla="val -2866"/>
              <a:gd name="adj3" fmla="val 20630"/>
              <a:gd name="adj4" fmla="val -25671"/>
              <a:gd name="adj5" fmla="val 75644"/>
              <a:gd name="adj6" fmla="val -49315"/>
            </a:avLst>
          </a:prstGeom>
          <a:solidFill>
            <a:srgbClr val="FFFFCC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交流电流放大系数</a:t>
            </a:r>
          </a:p>
        </p:txBody>
      </p:sp>
      <p:pic>
        <p:nvPicPr>
          <p:cNvPr id="30728" name="Picture 8" descr="Dz01030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3468" r="-2563" b="-4047"/>
          <a:stretch>
            <a:fillRect/>
          </a:stretch>
        </p:blipFill>
        <p:spPr bwMode="auto">
          <a:xfrm>
            <a:off x="5791200" y="838200"/>
            <a:ext cx="3048000" cy="2362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7391400" y="1905000"/>
            <a:ext cx="0" cy="30480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7391400" y="990600"/>
            <a:ext cx="0" cy="30480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6324600" y="1447800"/>
            <a:ext cx="381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953000" y="5334000"/>
            <a:ext cx="3657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为什么基极开路集电极回路会有穿透电流？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 autoUpdateAnimBg="0"/>
      <p:bldP spid="33797" grpId="0" animBg="1" autoUpdateAnimBg="0"/>
      <p:bldP spid="33798" grpId="0" animBg="1" autoUpdateAnimBg="0"/>
      <p:bldP spid="33799" grpId="0" animBg="1" autoUpdateAnimBg="0"/>
      <p:bldP spid="33804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981075"/>
            <a:ext cx="2895600" cy="579438"/>
          </a:xfrm>
        </p:spPr>
        <p:txBody>
          <a:bodyPr/>
          <a:lstStyle/>
          <a:p>
            <a:pPr algn="l" eaLnBrk="1" hangingPunct="1"/>
            <a:r>
              <a:rPr lang="en-US" altLang="zh-CN" sz="2800" dirty="0" smtClean="0">
                <a:latin typeface="华文行楷" pitchFamily="2" charset="-122"/>
                <a:ea typeface="华文行楷" pitchFamily="2" charset="-122"/>
              </a:rPr>
              <a:t>2. 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输出特性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3154363" y="981075"/>
          <a:ext cx="1778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3" imgW="889000" imgH="279400" progId="Equation.3">
                  <p:embed/>
                </p:oleObj>
              </mc:Choice>
              <mc:Fallback>
                <p:oleObj name="Equation" r:id="rId3" imgW="889000" imgH="279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4363" y="981075"/>
                        <a:ext cx="1778000" cy="5588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19050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43000" y="5715005"/>
            <a:ext cx="7620000" cy="512763"/>
            <a:chOff x="576" y="3506"/>
            <a:chExt cx="4800" cy="323"/>
          </a:xfrm>
        </p:grpSpPr>
        <p:sp>
          <p:nvSpPr>
            <p:cNvPr id="32794" name="Text Box 5"/>
            <p:cNvSpPr txBox="1">
              <a:spLocks noChangeArrowheads="1"/>
            </p:cNvSpPr>
            <p:nvPr/>
          </p:nvSpPr>
          <p:spPr bwMode="auto">
            <a:xfrm>
              <a:off x="576" y="3506"/>
              <a:ext cx="480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 dirty="0">
                  <a:solidFill>
                    <a:schemeClr val="tx2"/>
                  </a:solidFill>
                  <a:latin typeface="Times New Roman" pitchFamily="18" charset="0"/>
                </a:rPr>
                <a:t>β</a:t>
              </a:r>
              <a:r>
                <a:rPr kumimoji="1" lang="zh-CN" altLang="en-US" sz="2400" b="1" dirty="0">
                  <a:solidFill>
                    <a:schemeClr val="tx2"/>
                  </a:solidFill>
                  <a:latin typeface="Times New Roman" pitchFamily="18" charset="0"/>
                </a:rPr>
                <a:t>是常数吗？什么是理想晶体管？什么情况下            </a:t>
              </a:r>
              <a:r>
                <a:rPr kumimoji="1" lang="en-US" altLang="zh-CN" sz="2400" b="1" dirty="0">
                  <a:solidFill>
                    <a:schemeClr val="tx2"/>
                  </a:solidFill>
                  <a:latin typeface="Times New Roman" pitchFamily="18" charset="0"/>
                </a:rPr>
                <a:t>?</a:t>
              </a:r>
            </a:p>
          </p:txBody>
        </p:sp>
        <p:graphicFrame>
          <p:nvGraphicFramePr>
            <p:cNvPr id="32795" name="Object 6"/>
            <p:cNvGraphicFramePr>
              <a:graphicFrameLocks noChangeAspect="1"/>
            </p:cNvGraphicFramePr>
            <p:nvPr/>
          </p:nvGraphicFramePr>
          <p:xfrm>
            <a:off x="4464" y="3600"/>
            <a:ext cx="432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41" name="Equation" r:id="rId5" imgW="431613" imgH="228501" progId="Equation.3">
                    <p:embed/>
                  </p:oleObj>
                </mc:Choice>
                <mc:Fallback>
                  <p:oleObj name="Equation" r:id="rId5" imgW="431613" imgH="228501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4" y="3600"/>
                          <a:ext cx="432" cy="2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66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219200" y="1520825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对应于一个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B</a:t>
            </a:r>
            <a:r>
              <a:rPr kumimoji="1" lang="zh-CN" altLang="en-US" sz="2400" b="1">
                <a:latin typeface="Times New Roman" pitchFamily="18" charset="0"/>
              </a:rPr>
              <a:t>就有一条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C</a:t>
            </a:r>
            <a:r>
              <a:rPr kumimoji="1" lang="zh-CN" altLang="en-US" sz="2400" b="1">
                <a:latin typeface="Times New Roman" pitchFamily="18" charset="0"/>
              </a:rPr>
              <a:t>随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CE</a:t>
            </a:r>
            <a:r>
              <a:rPr kumimoji="1" lang="zh-CN" altLang="en-US" sz="2400" b="1">
                <a:latin typeface="Times New Roman" pitchFamily="18" charset="0"/>
              </a:rPr>
              <a:t>变化的曲线。</a:t>
            </a:r>
          </a:p>
        </p:txBody>
      </p:sp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1600200" y="2206625"/>
          <a:ext cx="3962400" cy="325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Photo Editor 照片" r:id="rId7" imgW="11780952" imgH="9666667" progId="">
                  <p:embed/>
                </p:oleObj>
              </mc:Choice>
              <mc:Fallback>
                <p:oleObj name="Photo Editor 照片" r:id="rId7" imgW="11780952" imgH="9666667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06625"/>
                        <a:ext cx="3962400" cy="325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9" name="Freeform 9"/>
          <p:cNvSpPr>
            <a:spLocks/>
          </p:cNvSpPr>
          <p:nvPr/>
        </p:nvSpPr>
        <p:spPr bwMode="auto">
          <a:xfrm>
            <a:off x="1905000" y="2435225"/>
            <a:ext cx="381000" cy="2743200"/>
          </a:xfrm>
          <a:custGeom>
            <a:avLst/>
            <a:gdLst>
              <a:gd name="T0" fmla="*/ 0 w 288"/>
              <a:gd name="T1" fmla="*/ 2743200 h 1728"/>
              <a:gd name="T2" fmla="*/ 127000 w 288"/>
              <a:gd name="T3" fmla="*/ 2362200 h 1728"/>
              <a:gd name="T4" fmla="*/ 317500 w 288"/>
              <a:gd name="T5" fmla="*/ 914400 h 1728"/>
              <a:gd name="T6" fmla="*/ 381000 w 288"/>
              <a:gd name="T7" fmla="*/ 0 h 172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8" h="1728">
                <a:moveTo>
                  <a:pt x="0" y="1728"/>
                </a:moveTo>
                <a:cubicBezTo>
                  <a:pt x="28" y="1704"/>
                  <a:pt x="56" y="1680"/>
                  <a:pt x="96" y="1488"/>
                </a:cubicBezTo>
                <a:cubicBezTo>
                  <a:pt x="136" y="1296"/>
                  <a:pt x="208" y="824"/>
                  <a:pt x="240" y="576"/>
                </a:cubicBezTo>
                <a:cubicBezTo>
                  <a:pt x="272" y="328"/>
                  <a:pt x="280" y="96"/>
                  <a:pt x="288" y="0"/>
                </a:cubicBezTo>
              </a:path>
            </a:pathLst>
          </a:custGeom>
          <a:noFill/>
          <a:ln w="19050" cap="flat" cmpd="sng">
            <a:solidFill>
              <a:schemeClr val="tx2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850" name="AutoShape 10"/>
          <p:cNvSpPr>
            <a:spLocks/>
          </p:cNvSpPr>
          <p:nvPr/>
        </p:nvSpPr>
        <p:spPr bwMode="auto">
          <a:xfrm>
            <a:off x="5562600" y="2511425"/>
            <a:ext cx="3581400" cy="1066800"/>
          </a:xfrm>
          <a:prstGeom prst="borderCallout1">
            <a:avLst>
              <a:gd name="adj1" fmla="val 10713"/>
              <a:gd name="adj2" fmla="val -2130"/>
              <a:gd name="adj3" fmla="val 125000"/>
              <a:gd name="adj4" fmla="val -36745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kumimoji="1" lang="en-US" altLang="zh-CN" sz="2000" b="1">
                <a:latin typeface="Times New Roman" pitchFamily="18" charset="0"/>
              </a:rPr>
              <a:t>    </a:t>
            </a:r>
            <a:r>
              <a:rPr kumimoji="1" lang="zh-CN" altLang="en-US" sz="2000" b="1">
                <a:latin typeface="Times New Roman" pitchFamily="18" charset="0"/>
              </a:rPr>
              <a:t>为什么</a:t>
            </a:r>
            <a:r>
              <a:rPr kumimoji="1" lang="en-US" altLang="zh-CN" sz="2000" b="1" i="1">
                <a:latin typeface="Times New Roman" pitchFamily="18" charset="0"/>
              </a:rPr>
              <a:t>u</a:t>
            </a:r>
            <a:r>
              <a:rPr kumimoji="1" lang="en-US" altLang="zh-CN" sz="2000" b="1" baseline="-25000">
                <a:latin typeface="Times New Roman" pitchFamily="18" charset="0"/>
              </a:rPr>
              <a:t>CE</a:t>
            </a:r>
            <a:r>
              <a:rPr kumimoji="1" lang="zh-CN" altLang="en-US" sz="2000" b="1">
                <a:latin typeface="Times New Roman" pitchFamily="18" charset="0"/>
              </a:rPr>
              <a:t>较小时</a:t>
            </a:r>
            <a:r>
              <a:rPr kumimoji="1" lang="en-US" altLang="zh-CN" sz="2000" b="1" i="1">
                <a:latin typeface="Times New Roman" pitchFamily="18" charset="0"/>
              </a:rPr>
              <a:t>i</a:t>
            </a:r>
            <a:r>
              <a:rPr kumimoji="1" lang="en-US" altLang="zh-CN" sz="2000" b="1" baseline="-25000">
                <a:latin typeface="Times New Roman" pitchFamily="18" charset="0"/>
              </a:rPr>
              <a:t>C</a:t>
            </a:r>
            <a:r>
              <a:rPr kumimoji="1" lang="zh-CN" altLang="en-US" sz="2000" b="1">
                <a:latin typeface="Times New Roman" pitchFamily="18" charset="0"/>
              </a:rPr>
              <a:t>随</a:t>
            </a:r>
            <a:r>
              <a:rPr kumimoji="1" lang="en-US" altLang="zh-CN" sz="2000" b="1" i="1">
                <a:latin typeface="Times New Roman" pitchFamily="18" charset="0"/>
              </a:rPr>
              <a:t>u</a:t>
            </a:r>
            <a:r>
              <a:rPr kumimoji="1" lang="en-US" altLang="zh-CN" sz="2000" b="1" baseline="-25000">
                <a:latin typeface="Times New Roman" pitchFamily="18" charset="0"/>
              </a:rPr>
              <a:t>CE</a:t>
            </a:r>
            <a:r>
              <a:rPr kumimoji="1" lang="zh-CN" altLang="en-US" sz="2000" b="1">
                <a:latin typeface="Times New Roman" pitchFamily="18" charset="0"/>
              </a:rPr>
              <a:t>变化很大？为什么进入放大状态曲线几乎是横轴的平行线？</a:t>
            </a:r>
          </a:p>
        </p:txBody>
      </p:sp>
      <p:sp>
        <p:nvSpPr>
          <p:cNvPr id="35851" name="AutoShape 11"/>
          <p:cNvSpPr>
            <a:spLocks/>
          </p:cNvSpPr>
          <p:nvPr/>
        </p:nvSpPr>
        <p:spPr bwMode="auto">
          <a:xfrm>
            <a:off x="381000" y="2054225"/>
            <a:ext cx="1219200" cy="520700"/>
          </a:xfrm>
          <a:prstGeom prst="borderCallout2">
            <a:avLst>
              <a:gd name="adj1" fmla="val 21949"/>
              <a:gd name="adj2" fmla="val 106250"/>
              <a:gd name="adj3" fmla="val 21949"/>
              <a:gd name="adj4" fmla="val 124347"/>
              <a:gd name="adj5" fmla="val 190852"/>
              <a:gd name="adj6" fmla="val 142968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饱和区</a:t>
            </a:r>
          </a:p>
        </p:txBody>
      </p:sp>
      <p:sp>
        <p:nvSpPr>
          <p:cNvPr id="35852" name="AutoShape 12"/>
          <p:cNvSpPr>
            <a:spLocks/>
          </p:cNvSpPr>
          <p:nvPr/>
        </p:nvSpPr>
        <p:spPr bwMode="auto">
          <a:xfrm>
            <a:off x="381000" y="4568825"/>
            <a:ext cx="1295400" cy="506413"/>
          </a:xfrm>
          <a:prstGeom prst="borderCallout2">
            <a:avLst>
              <a:gd name="adj1" fmla="val 22569"/>
              <a:gd name="adj2" fmla="val 105884"/>
              <a:gd name="adj3" fmla="val 22569"/>
              <a:gd name="adj4" fmla="val 159681"/>
              <a:gd name="adj5" fmla="val -171162"/>
              <a:gd name="adj6" fmla="val 215685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放大区</a:t>
            </a:r>
          </a:p>
        </p:txBody>
      </p:sp>
      <p:sp>
        <p:nvSpPr>
          <p:cNvPr id="35853" name="AutoShape 13"/>
          <p:cNvSpPr>
            <a:spLocks/>
          </p:cNvSpPr>
          <p:nvPr/>
        </p:nvSpPr>
        <p:spPr bwMode="auto">
          <a:xfrm>
            <a:off x="381000" y="5300663"/>
            <a:ext cx="1295400" cy="487362"/>
          </a:xfrm>
          <a:prstGeom prst="borderCallout2">
            <a:avLst>
              <a:gd name="adj1" fmla="val 23454"/>
              <a:gd name="adj2" fmla="val 105884"/>
              <a:gd name="adj3" fmla="val 23454"/>
              <a:gd name="adj4" fmla="val 135051"/>
              <a:gd name="adj5" fmla="val -33227"/>
              <a:gd name="adj6" fmla="val 165319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截止区</a:t>
            </a:r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 flipV="1">
            <a:off x="3352800" y="2435225"/>
            <a:ext cx="0" cy="2743200"/>
          </a:xfrm>
          <a:prstGeom prst="line">
            <a:avLst/>
          </a:prstGeom>
          <a:noFill/>
          <a:ln w="12700">
            <a:solidFill>
              <a:srgbClr val="FF3300"/>
            </a:solidFill>
            <a:prstDash val="lg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066800" y="2781300"/>
            <a:ext cx="3022600" cy="1406525"/>
            <a:chOff x="528" y="1514"/>
            <a:chExt cx="1904" cy="88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112" y="1564"/>
              <a:ext cx="320" cy="808"/>
              <a:chOff x="2112" y="1564"/>
              <a:chExt cx="320" cy="808"/>
            </a:xfrm>
          </p:grpSpPr>
          <p:sp>
            <p:nvSpPr>
              <p:cNvPr id="32791" name="Line 17"/>
              <p:cNvSpPr>
                <a:spLocks noChangeShapeType="1"/>
              </p:cNvSpPr>
              <p:nvPr/>
            </p:nvSpPr>
            <p:spPr bwMode="auto">
              <a:xfrm>
                <a:off x="2256" y="1564"/>
                <a:ext cx="0" cy="21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2" name="Line 18"/>
              <p:cNvSpPr>
                <a:spLocks noChangeShapeType="1"/>
              </p:cNvSpPr>
              <p:nvPr/>
            </p:nvSpPr>
            <p:spPr bwMode="auto">
              <a:xfrm flipV="1">
                <a:off x="2256" y="2188"/>
                <a:ext cx="1" cy="184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32793" name="Object 19"/>
              <p:cNvGraphicFramePr>
                <a:graphicFrameLocks noChangeAspect="1"/>
              </p:cNvGraphicFramePr>
              <p:nvPr/>
            </p:nvGraphicFramePr>
            <p:xfrm>
              <a:off x="2112" y="1872"/>
              <a:ext cx="320" cy="28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443" name="Equation" r:id="rId9" imgW="241091" imgH="215713" progId="Equation.3">
                      <p:embed/>
                    </p:oleObj>
                  </mc:Choice>
                  <mc:Fallback>
                    <p:oleObj name="Equation" r:id="rId9" imgW="241091" imgH="215713" progId="Equation.3">
                      <p:embed/>
                      <p:pic>
                        <p:nvPicPr>
                          <p:cNvPr id="0" name="Object 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12" y="1872"/>
                            <a:ext cx="320" cy="28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528" y="1514"/>
              <a:ext cx="816" cy="886"/>
              <a:chOff x="528" y="1514"/>
              <a:chExt cx="816" cy="886"/>
            </a:xfrm>
          </p:grpSpPr>
          <p:sp>
            <p:nvSpPr>
              <p:cNvPr id="32786" name="Line 21"/>
              <p:cNvSpPr>
                <a:spLocks noChangeShapeType="1"/>
              </p:cNvSpPr>
              <p:nvPr/>
            </p:nvSpPr>
            <p:spPr bwMode="auto">
              <a:xfrm flipH="1">
                <a:off x="528" y="1797"/>
                <a:ext cx="816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7" name="Line 22"/>
              <p:cNvSpPr>
                <a:spLocks noChangeShapeType="1"/>
              </p:cNvSpPr>
              <p:nvPr/>
            </p:nvSpPr>
            <p:spPr bwMode="auto">
              <a:xfrm flipH="1">
                <a:off x="528" y="2203"/>
                <a:ext cx="816" cy="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8" name="Line 23"/>
              <p:cNvSpPr>
                <a:spLocks noChangeShapeType="1"/>
              </p:cNvSpPr>
              <p:nvPr/>
            </p:nvSpPr>
            <p:spPr bwMode="auto">
              <a:xfrm>
                <a:off x="720" y="1514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9" name="Line 24"/>
              <p:cNvSpPr>
                <a:spLocks noChangeShapeType="1"/>
              </p:cNvSpPr>
              <p:nvPr/>
            </p:nvSpPr>
            <p:spPr bwMode="auto">
              <a:xfrm flipV="1">
                <a:off x="720" y="2208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32790" name="Object 25"/>
              <p:cNvGraphicFramePr>
                <a:graphicFrameLocks noChangeAspect="1"/>
              </p:cNvGraphicFramePr>
              <p:nvPr/>
            </p:nvGraphicFramePr>
            <p:xfrm>
              <a:off x="576" y="1872"/>
              <a:ext cx="288" cy="2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444" name="Equation" r:id="rId11" imgW="241300" imgH="228600" progId="Equation.3">
                      <p:embed/>
                    </p:oleObj>
                  </mc:Choice>
                  <mc:Fallback>
                    <p:oleObj name="Equation" r:id="rId11" imgW="241300" imgH="228600" progId="Equation.3">
                      <p:embed/>
                      <p:pic>
                        <p:nvPicPr>
                          <p:cNvPr id="0" name="Object 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6" y="1872"/>
                            <a:ext cx="288" cy="27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5866" name="Object 26"/>
          <p:cNvGraphicFramePr>
            <a:graphicFrameLocks noChangeAspect="1"/>
          </p:cNvGraphicFramePr>
          <p:nvPr/>
        </p:nvGraphicFramePr>
        <p:xfrm>
          <a:off x="5562600" y="3806825"/>
          <a:ext cx="19812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Equation" r:id="rId13" imgW="1002865" imgH="431613" progId="Equation.3">
                  <p:embed/>
                </p:oleObj>
              </mc:Choice>
              <mc:Fallback>
                <p:oleObj name="Equation" r:id="rId13" imgW="1002865" imgH="431613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806825"/>
                        <a:ext cx="1981200" cy="8524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utoUpdateAnimBg="0"/>
      <p:bldP spid="35849" grpId="0" animBg="1"/>
      <p:bldP spid="35850" grpId="0" animBg="1" autoUpdateAnimBg="0"/>
      <p:bldP spid="35851" grpId="0" animBg="1" autoUpdateAnimBg="0"/>
      <p:bldP spid="35852" grpId="0" animBg="1" autoUpdateAnimBg="0"/>
      <p:bldP spid="35853" grpId="0" animBg="1" autoUpdateAnimBg="0"/>
      <p:bldP spid="3585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765175"/>
            <a:ext cx="4852987" cy="641350"/>
          </a:xfrm>
        </p:spPr>
        <p:txBody>
          <a:bodyPr/>
          <a:lstStyle/>
          <a:p>
            <a:pPr algn="l" eaLnBrk="1" hangingPunct="1"/>
            <a:r>
              <a:rPr lang="zh-CN" altLang="en-US" sz="3200" dirty="0" smtClean="0">
                <a:ea typeface="华文行楷" pitchFamily="2" charset="-122"/>
              </a:rPr>
              <a:t>晶体管的三个工作区域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28596" y="5357826"/>
            <a:ext cx="8077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  </a:t>
            </a:r>
            <a:r>
              <a:rPr kumimoji="1" lang="zh-CN" altLang="en-US" sz="2000" b="1" dirty="0">
                <a:solidFill>
                  <a:schemeClr val="tx2"/>
                </a:solidFill>
                <a:latin typeface="Times New Roman" pitchFamily="18" charset="0"/>
              </a:rPr>
              <a:t>晶体管工作在放大状态时，输出回路的电流 </a:t>
            </a:r>
            <a:r>
              <a:rPr kumimoji="1" lang="en-US" altLang="zh-CN" sz="2000" b="1" i="1" dirty="0" err="1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2000" b="1" baseline="-25000" dirty="0" err="1">
                <a:solidFill>
                  <a:schemeClr val="tx2"/>
                </a:solidFill>
                <a:latin typeface="Times New Roman" pitchFamily="18" charset="0"/>
              </a:rPr>
              <a:t>C</a:t>
            </a:r>
            <a:r>
              <a:rPr kumimoji="1" lang="zh-CN" altLang="en-US" sz="2000" b="1" dirty="0">
                <a:solidFill>
                  <a:schemeClr val="tx2"/>
                </a:solidFill>
                <a:latin typeface="Times New Roman" pitchFamily="18" charset="0"/>
              </a:rPr>
              <a:t>几乎仅仅决定于输入回路的电流 </a:t>
            </a:r>
            <a:r>
              <a:rPr kumimoji="1" lang="en-US" altLang="zh-CN" sz="2000" b="1" i="1" dirty="0" err="1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2000" b="1" baseline="-25000" dirty="0" err="1">
                <a:solidFill>
                  <a:schemeClr val="tx2"/>
                </a:solidFill>
                <a:latin typeface="Times New Roman" pitchFamily="18" charset="0"/>
              </a:rPr>
              <a:t>B</a:t>
            </a:r>
            <a:r>
              <a:rPr kumimoji="1" lang="zh-CN" altLang="en-US" sz="2000" b="1" dirty="0">
                <a:solidFill>
                  <a:schemeClr val="tx2"/>
                </a:solidFill>
                <a:latin typeface="Times New Roman" pitchFamily="18" charset="0"/>
              </a:rPr>
              <a:t>，即可将输出回路等效为电流 </a:t>
            </a:r>
            <a:r>
              <a:rPr kumimoji="1" lang="en-US" altLang="zh-CN" sz="2000" b="1" i="1" dirty="0" err="1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2000" b="1" baseline="-25000" dirty="0" err="1">
                <a:solidFill>
                  <a:schemeClr val="tx2"/>
                </a:solidFill>
                <a:latin typeface="Times New Roman" pitchFamily="18" charset="0"/>
              </a:rPr>
              <a:t>B</a:t>
            </a:r>
            <a:r>
              <a:rPr kumimoji="1" lang="en-US" altLang="zh-CN" sz="20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zh-CN" altLang="en-US" sz="2000" b="1" dirty="0">
                <a:solidFill>
                  <a:schemeClr val="tx2"/>
                </a:solidFill>
                <a:latin typeface="Times New Roman" pitchFamily="18" charset="0"/>
              </a:rPr>
              <a:t>控制的电流源</a:t>
            </a:r>
            <a:r>
              <a:rPr kumimoji="1" lang="en-US" altLang="zh-CN" sz="2000" b="1" i="1" dirty="0" err="1">
                <a:solidFill>
                  <a:schemeClr val="tx2"/>
                </a:solidFill>
                <a:latin typeface="Times New Roman" pitchFamily="18" charset="0"/>
              </a:rPr>
              <a:t>i</a:t>
            </a:r>
            <a:r>
              <a:rPr kumimoji="1" lang="en-US" altLang="zh-CN" sz="2000" b="1" baseline="-25000" dirty="0" err="1">
                <a:solidFill>
                  <a:schemeClr val="tx2"/>
                </a:solidFill>
                <a:latin typeface="Times New Roman" pitchFamily="18" charset="0"/>
              </a:rPr>
              <a:t>C</a:t>
            </a:r>
            <a:r>
              <a:rPr kumimoji="1" lang="en-US" altLang="zh-CN" sz="20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kumimoji="1" lang="zh-CN" altLang="en-US" sz="2000" b="1" dirty="0">
                <a:solidFill>
                  <a:schemeClr val="tx2"/>
                </a:solidFill>
                <a:latin typeface="Times New Roman" pitchFamily="18" charset="0"/>
              </a:rPr>
              <a:t>。</a:t>
            </a:r>
          </a:p>
        </p:txBody>
      </p:sp>
      <p:graphicFrame>
        <p:nvGraphicFramePr>
          <p:cNvPr id="36868" name="Group 4"/>
          <p:cNvGraphicFramePr>
            <a:graphicFrameLocks noGrp="1"/>
          </p:cNvGraphicFramePr>
          <p:nvPr/>
        </p:nvGraphicFramePr>
        <p:xfrm>
          <a:off x="1346200" y="3597275"/>
          <a:ext cx="6019800" cy="18288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4478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状态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BE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截止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＜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CEO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V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CC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放大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≥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βi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≥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饱和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≥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＜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βi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≤ 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823" name="Object 31"/>
          <p:cNvGraphicFramePr>
            <a:graphicFrameLocks noChangeAspect="1"/>
          </p:cNvGraphicFramePr>
          <p:nvPr/>
        </p:nvGraphicFramePr>
        <p:xfrm>
          <a:off x="5003800" y="549275"/>
          <a:ext cx="3733800" cy="298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Photo Editor 照片" r:id="rId4" imgW="12123810" imgH="9685714" progId="">
                  <p:embed/>
                </p:oleObj>
              </mc:Choice>
              <mc:Fallback>
                <p:oleObj name="Photo Editor 照片" r:id="rId4" imgW="12123810" imgH="9685714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549275"/>
                        <a:ext cx="3733800" cy="298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24" name="Object 32"/>
          <p:cNvGraphicFramePr>
            <a:graphicFrameLocks noChangeAspect="1"/>
          </p:cNvGraphicFramePr>
          <p:nvPr/>
        </p:nvGraphicFramePr>
        <p:xfrm>
          <a:off x="889000" y="1311275"/>
          <a:ext cx="34290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Photo Editor 照片" r:id="rId6" imgW="13495238" imgH="8542857" progId="">
                  <p:embed/>
                </p:oleObj>
              </mc:Choice>
              <mc:Fallback>
                <p:oleObj name="Photo Editor 照片" r:id="rId6" imgW="13495238" imgH="8542857" progId="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1311275"/>
                        <a:ext cx="342900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908050"/>
            <a:ext cx="6270625" cy="6413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600" dirty="0" smtClean="0">
                <a:ea typeface="华文行楷" pitchFamily="2" charset="-122"/>
              </a:rPr>
              <a:t>九、温度对晶体管特性的影响</a:t>
            </a:r>
            <a:endParaRPr lang="zh-CN" altLang="en-US" dirty="0" smtClean="0">
              <a:ea typeface="华文行楷" pitchFamily="2" charset="-122"/>
            </a:endParaRPr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500166" y="4500570"/>
          <a:ext cx="57150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Equation" r:id="rId3" imgW="2743200" imgH="736560" progId="Equation.3">
                  <p:embed/>
                </p:oleObj>
              </mc:Choice>
              <mc:Fallback>
                <p:oleObj name="Equation" r:id="rId3" imgW="2743200" imgH="736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4500570"/>
                        <a:ext cx="57150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66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27088" y="1773238"/>
            <a:ext cx="7467600" cy="2752725"/>
            <a:chOff x="544" y="935"/>
            <a:chExt cx="4704" cy="1734"/>
          </a:xfrm>
        </p:grpSpPr>
        <p:pic>
          <p:nvPicPr>
            <p:cNvPr id="34822" name="Picture 6" descr="Dz010308"/>
            <p:cNvPicPr>
              <a:picLocks noChangeAspect="1" noChangeArrowheads="1"/>
            </p:cNvPicPr>
            <p:nvPr/>
          </p:nvPicPr>
          <p:blipFill>
            <a:blip r:embed="rId5">
              <a:lum contrast="12000"/>
            </a:blip>
            <a:srcRect/>
            <a:stretch>
              <a:fillRect/>
            </a:stretch>
          </p:blipFill>
          <p:spPr bwMode="auto">
            <a:xfrm>
              <a:off x="544" y="935"/>
              <a:ext cx="1872" cy="173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823" name="Picture 7" descr="Dz01030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935"/>
              <a:ext cx="2640" cy="1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765175"/>
            <a:ext cx="6821487" cy="814388"/>
          </a:xfrm>
        </p:spPr>
        <p:txBody>
          <a:bodyPr/>
          <a:lstStyle/>
          <a:p>
            <a:pPr algn="l" eaLnBrk="1" hangingPunct="1"/>
            <a:r>
              <a:rPr lang="zh-CN" altLang="en-US" sz="3600" dirty="0" smtClean="0">
                <a:ea typeface="华文行楷" pitchFamily="2" charset="-122"/>
              </a:rPr>
              <a:t>十、主要参数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12750" y="1455738"/>
            <a:ext cx="7772400" cy="1022350"/>
            <a:chOff x="384" y="1248"/>
            <a:chExt cx="4896" cy="644"/>
          </a:xfrm>
        </p:grpSpPr>
        <p:graphicFrame>
          <p:nvGraphicFramePr>
            <p:cNvPr id="35854" name="Object 4"/>
            <p:cNvGraphicFramePr>
              <a:graphicFrameLocks noChangeAspect="1"/>
            </p:cNvGraphicFramePr>
            <p:nvPr/>
          </p:nvGraphicFramePr>
          <p:xfrm>
            <a:off x="1728" y="1248"/>
            <a:ext cx="24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4" name="Equation" r:id="rId3" imgW="165028" imgH="228501" progId="Equation.3">
                    <p:embed/>
                  </p:oleObj>
                </mc:Choice>
                <mc:Fallback>
                  <p:oleObj name="Equation" r:id="rId3" imgW="165028" imgH="228501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1248"/>
                          <a:ext cx="242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5" name="Object 5"/>
            <p:cNvGraphicFramePr>
              <a:graphicFrameLocks noChangeAspect="1"/>
            </p:cNvGraphicFramePr>
            <p:nvPr/>
          </p:nvGraphicFramePr>
          <p:xfrm>
            <a:off x="2160" y="1296"/>
            <a:ext cx="239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5" name="Equation" r:id="rId5" imgW="164885" imgH="164885" progId="Equation.3">
                    <p:embed/>
                  </p:oleObj>
                </mc:Choice>
                <mc:Fallback>
                  <p:oleObj name="Equation" r:id="rId5" imgW="164885" imgH="164885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0" y="1296"/>
                          <a:ext cx="239" cy="24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6" name="Object 6"/>
            <p:cNvGraphicFramePr>
              <a:graphicFrameLocks noChangeAspect="1"/>
            </p:cNvGraphicFramePr>
            <p:nvPr/>
          </p:nvGraphicFramePr>
          <p:xfrm>
            <a:off x="2844" y="1756"/>
            <a:ext cx="72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6" name="Equation" r:id="rId7" imgW="114151" imgH="215619" progId="Equation.3">
                    <p:embed/>
                  </p:oleObj>
                </mc:Choice>
                <mc:Fallback>
                  <p:oleObj name="Equation" r:id="rId7" imgW="114151" imgH="215619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4" y="1756"/>
                          <a:ext cx="72" cy="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57" name="Text Box 7"/>
            <p:cNvSpPr txBox="1">
              <a:spLocks noChangeArrowheads="1"/>
            </p:cNvSpPr>
            <p:nvPr/>
          </p:nvSpPr>
          <p:spPr bwMode="auto">
            <a:xfrm>
              <a:off x="384" y="1248"/>
              <a:ext cx="48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FontTx/>
                <a:buChar char="•"/>
              </a:pPr>
              <a:r>
                <a:rPr kumimoji="1" lang="en-US" altLang="zh-CN" sz="3200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直流参数</a:t>
              </a:r>
              <a:r>
                <a:rPr kumimoji="1" lang="zh-CN" altLang="en-US" sz="2800">
                  <a:latin typeface="Times New Roman" pitchFamily="18" charset="0"/>
                </a:rPr>
                <a:t>：    、   、</a:t>
              </a:r>
              <a:r>
                <a:rPr kumimoji="1" lang="en-US" altLang="zh-CN" sz="2800" i="1">
                  <a:latin typeface="Times New Roman" pitchFamily="18" charset="0"/>
                </a:rPr>
                <a:t>I</a:t>
              </a:r>
              <a:r>
                <a:rPr kumimoji="1" lang="en-US" altLang="zh-CN" sz="2800" baseline="-25000">
                  <a:latin typeface="Times New Roman" pitchFamily="18" charset="0"/>
                </a:rPr>
                <a:t>CBO</a:t>
              </a:r>
              <a:r>
                <a:rPr kumimoji="1" lang="zh-CN" altLang="en-US" sz="2800">
                  <a:latin typeface="Times New Roman" pitchFamily="18" charset="0"/>
                </a:rPr>
                <a:t>、 </a:t>
              </a:r>
              <a:r>
                <a:rPr kumimoji="1" lang="en-US" altLang="zh-CN" sz="2800" i="1">
                  <a:latin typeface="Times New Roman" pitchFamily="18" charset="0"/>
                </a:rPr>
                <a:t>I</a:t>
              </a:r>
              <a:r>
                <a:rPr kumimoji="1" lang="en-US" altLang="zh-CN" sz="2800" baseline="-25000">
                  <a:latin typeface="Times New Roman" pitchFamily="18" charset="0"/>
                </a:rPr>
                <a:t>CEO</a:t>
              </a:r>
              <a:endParaRPr kumimoji="1" lang="en-US" altLang="zh-CN" sz="2800">
                <a:latin typeface="Times New Roman" pitchFamily="18" charset="0"/>
              </a:endParaRPr>
            </a:p>
          </p:txBody>
        </p:sp>
      </p:grpSp>
      <p:graphicFrame>
        <p:nvGraphicFramePr>
          <p:cNvPr id="3994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894781"/>
              </p:ext>
            </p:extLst>
          </p:nvPr>
        </p:nvGraphicFramePr>
        <p:xfrm>
          <a:off x="2012950" y="3125308"/>
          <a:ext cx="4572000" cy="313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7" name="Photo Editor 照片" r:id="rId9" imgW="14714286" imgH="10085714" progId="">
                  <p:embed/>
                </p:oleObj>
              </mc:Choice>
              <mc:Fallback>
                <p:oleObj name="Photo Editor 照片" r:id="rId9" imgW="14714286" imgH="10085714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3125308"/>
                        <a:ext cx="4572000" cy="313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5" name="AutoShape 9"/>
          <p:cNvSpPr>
            <a:spLocks/>
          </p:cNvSpPr>
          <p:nvPr/>
        </p:nvSpPr>
        <p:spPr bwMode="auto">
          <a:xfrm>
            <a:off x="5632450" y="3208338"/>
            <a:ext cx="2144713" cy="609600"/>
          </a:xfrm>
          <a:prstGeom prst="borderCallout1">
            <a:avLst>
              <a:gd name="adj1" fmla="val 18750"/>
              <a:gd name="adj2" fmla="val -3551"/>
              <a:gd name="adj3" fmla="val -26824"/>
              <a:gd name="adj4" fmla="val -45005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c-e</a:t>
            </a:r>
            <a:r>
              <a:rPr kumimoji="1" lang="zh-CN" altLang="en-US" sz="2400" b="1">
                <a:latin typeface="Times New Roman" pitchFamily="18" charset="0"/>
              </a:rPr>
              <a:t>间击穿电压</a:t>
            </a:r>
          </a:p>
        </p:txBody>
      </p:sp>
      <p:sp>
        <p:nvSpPr>
          <p:cNvPr id="39946" name="AutoShape 10"/>
          <p:cNvSpPr>
            <a:spLocks/>
          </p:cNvSpPr>
          <p:nvPr/>
        </p:nvSpPr>
        <p:spPr bwMode="auto">
          <a:xfrm>
            <a:off x="412750" y="3208338"/>
            <a:ext cx="1481138" cy="850900"/>
          </a:xfrm>
          <a:prstGeom prst="borderCallout1">
            <a:avLst>
              <a:gd name="adj1" fmla="val 13431"/>
              <a:gd name="adj2" fmla="val 105144"/>
              <a:gd name="adj3" fmla="val -14551"/>
              <a:gd name="adj4" fmla="val 148231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最大集电极电流</a:t>
            </a:r>
          </a:p>
        </p:txBody>
      </p:sp>
      <p:sp>
        <p:nvSpPr>
          <p:cNvPr id="39947" name="AutoShape 11"/>
          <p:cNvSpPr>
            <a:spLocks/>
          </p:cNvSpPr>
          <p:nvPr/>
        </p:nvSpPr>
        <p:spPr bwMode="auto">
          <a:xfrm>
            <a:off x="5632450" y="3894138"/>
            <a:ext cx="2895600" cy="850900"/>
          </a:xfrm>
          <a:prstGeom prst="borderCallout1">
            <a:avLst>
              <a:gd name="adj1" fmla="val 13431"/>
              <a:gd name="adj2" fmla="val -2630"/>
              <a:gd name="adj3" fmla="val -97204"/>
              <a:gd name="adj4" fmla="val -58718"/>
            </a:avLst>
          </a:prstGeom>
          <a:solidFill>
            <a:srgbClr val="66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最大集电极耗散功率，</a:t>
            </a:r>
            <a:r>
              <a:rPr kumimoji="1" lang="en-US" altLang="zh-CN" sz="2400" b="1" i="1">
                <a:latin typeface="Times New Roman" pitchFamily="18" charset="0"/>
              </a:rPr>
              <a:t>P</a:t>
            </a:r>
            <a:r>
              <a:rPr kumimoji="1" lang="en-US" altLang="zh-CN" sz="2400" b="1" baseline="-25000">
                <a:latin typeface="Times New Roman" pitchFamily="18" charset="0"/>
              </a:rPr>
              <a:t>CM</a:t>
            </a:r>
            <a:r>
              <a:rPr kumimoji="1" lang="zh-CN" altLang="en-US" sz="2400" b="1">
                <a:latin typeface="Times New Roman" pitchFamily="18" charset="0"/>
              </a:rPr>
              <a:t>＝</a:t>
            </a:r>
            <a:r>
              <a:rPr kumimoji="1" lang="en-US" altLang="zh-CN" sz="2400" b="1" i="1">
                <a:latin typeface="Times New Roman" pitchFamily="18" charset="0"/>
              </a:rPr>
              <a:t>i</a:t>
            </a:r>
            <a:r>
              <a:rPr kumimoji="1" lang="en-US" altLang="zh-CN" sz="2400" b="1" baseline="-25000">
                <a:latin typeface="Times New Roman" pitchFamily="18" charset="0"/>
              </a:rPr>
              <a:t>C</a:t>
            </a:r>
            <a:r>
              <a:rPr kumimoji="1" lang="en-US" altLang="zh-CN" sz="2400" b="1" i="1">
                <a:latin typeface="Times New Roman" pitchFamily="18" charset="0"/>
              </a:rPr>
              <a:t>u</a:t>
            </a:r>
            <a:r>
              <a:rPr kumimoji="1" lang="en-US" altLang="zh-CN" sz="2400" b="1" baseline="-25000">
                <a:latin typeface="Times New Roman" pitchFamily="18" charset="0"/>
              </a:rPr>
              <a:t>CE</a:t>
            </a: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2584450" y="5113338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>
                <a:solidFill>
                  <a:srgbClr val="800000"/>
                </a:solidFill>
                <a:latin typeface="Times New Roman" pitchFamily="18" charset="0"/>
              </a:rPr>
              <a:t>安全工作区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412750" y="2065338"/>
            <a:ext cx="8420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1" lang="en-US" altLang="zh-CN" sz="2800" b="1">
                <a:latin typeface="Times New Roman" pitchFamily="18" charset="0"/>
              </a:rPr>
              <a:t>  </a:t>
            </a:r>
            <a:r>
              <a:rPr kumimoji="1" lang="zh-CN" altLang="en-US" sz="2800" b="1">
                <a:latin typeface="Times New Roman" pitchFamily="18" charset="0"/>
              </a:rPr>
              <a:t>交流参数：</a:t>
            </a:r>
            <a:r>
              <a:rPr kumimoji="1" lang="en-US" altLang="zh-CN" sz="2800" i="1">
                <a:latin typeface="Times New Roman" pitchFamily="18" charset="0"/>
              </a:rPr>
              <a:t>β</a:t>
            </a:r>
            <a:r>
              <a:rPr kumimoji="1" lang="zh-CN" altLang="en-US" sz="2800">
                <a:latin typeface="Times New Roman" pitchFamily="18" charset="0"/>
              </a:rPr>
              <a:t>、</a:t>
            </a:r>
            <a:r>
              <a:rPr kumimoji="1" lang="en-US" altLang="zh-CN" sz="2800" i="1">
                <a:latin typeface="Times New Roman" pitchFamily="18" charset="0"/>
              </a:rPr>
              <a:t>α</a:t>
            </a:r>
            <a:r>
              <a:rPr kumimoji="1" lang="zh-CN" altLang="en-US" sz="2800">
                <a:latin typeface="Times New Roman" pitchFamily="18" charset="0"/>
              </a:rPr>
              <a:t>、</a:t>
            </a:r>
            <a:r>
              <a:rPr kumimoji="1" lang="en-US" altLang="zh-CN" sz="2800" i="1">
                <a:latin typeface="Times New Roman" pitchFamily="18" charset="0"/>
              </a:rPr>
              <a:t>f</a:t>
            </a:r>
            <a:r>
              <a:rPr kumimoji="1" lang="en-US" altLang="zh-CN" sz="2800" baseline="-25000">
                <a:latin typeface="Times New Roman" pitchFamily="18" charset="0"/>
              </a:rPr>
              <a:t>T</a:t>
            </a:r>
            <a:r>
              <a:rPr kumimoji="1" lang="zh-CN" altLang="en-US" sz="2800">
                <a:latin typeface="Times New Roman" pitchFamily="18" charset="0"/>
              </a:rPr>
              <a:t>（使</a:t>
            </a:r>
            <a:r>
              <a:rPr kumimoji="1" lang="en-US" altLang="zh-CN" sz="2800" i="1">
                <a:latin typeface="Times New Roman" pitchFamily="18" charset="0"/>
              </a:rPr>
              <a:t>β</a:t>
            </a:r>
            <a:r>
              <a:rPr kumimoji="1" lang="zh-CN" altLang="en-US" sz="2800">
                <a:latin typeface="Times New Roman" pitchFamily="18" charset="0"/>
              </a:rPr>
              <a:t>＝</a:t>
            </a:r>
            <a:r>
              <a:rPr kumimoji="1" lang="en-US" altLang="zh-CN" sz="2800">
                <a:latin typeface="Times New Roman" pitchFamily="18" charset="0"/>
              </a:rPr>
              <a:t>1</a:t>
            </a:r>
            <a:r>
              <a:rPr kumimoji="1" lang="zh-CN" altLang="en-US" sz="2800">
                <a:latin typeface="Times New Roman" pitchFamily="18" charset="0"/>
              </a:rPr>
              <a:t>的信号频率）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412750" y="2598738"/>
            <a:ext cx="6477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1" lang="en-US" altLang="zh-CN" sz="2800">
                <a:latin typeface="Times New Roman" pitchFamily="18" charset="0"/>
              </a:rPr>
              <a:t>  </a:t>
            </a:r>
            <a:r>
              <a:rPr kumimoji="1" lang="zh-CN" altLang="en-US" sz="2800" b="1">
                <a:latin typeface="Times New Roman" pitchFamily="18" charset="0"/>
              </a:rPr>
              <a:t>极限参数</a:t>
            </a:r>
            <a:r>
              <a:rPr kumimoji="1" lang="zh-CN" altLang="en-US" sz="2800">
                <a:latin typeface="Times New Roman" pitchFamily="18" charset="0"/>
              </a:rPr>
              <a:t>：</a:t>
            </a:r>
            <a:r>
              <a:rPr kumimoji="1" lang="en-US" altLang="zh-CN" sz="2800" i="1">
                <a:latin typeface="Times New Roman" pitchFamily="18" charset="0"/>
              </a:rPr>
              <a:t>I</a:t>
            </a:r>
            <a:r>
              <a:rPr kumimoji="1" lang="en-US" altLang="zh-CN" sz="2800" baseline="-25000">
                <a:latin typeface="Times New Roman" pitchFamily="18" charset="0"/>
              </a:rPr>
              <a:t>CM</a:t>
            </a:r>
            <a:r>
              <a:rPr kumimoji="1" lang="zh-CN" altLang="en-US" sz="2800">
                <a:latin typeface="Times New Roman" pitchFamily="18" charset="0"/>
              </a:rPr>
              <a:t>、</a:t>
            </a:r>
            <a:r>
              <a:rPr kumimoji="1" lang="en-US" altLang="zh-CN" sz="2800" i="1">
                <a:latin typeface="Times New Roman" pitchFamily="18" charset="0"/>
              </a:rPr>
              <a:t>P</a:t>
            </a:r>
            <a:r>
              <a:rPr kumimoji="1" lang="en-US" altLang="zh-CN" sz="2800" baseline="-25000">
                <a:latin typeface="Times New Roman" pitchFamily="18" charset="0"/>
              </a:rPr>
              <a:t>CM</a:t>
            </a:r>
            <a:r>
              <a:rPr kumimoji="1" lang="zh-CN" altLang="en-US" sz="2800">
                <a:latin typeface="Times New Roman" pitchFamily="18" charset="0"/>
              </a:rPr>
              <a:t>、</a:t>
            </a:r>
            <a:r>
              <a:rPr kumimoji="1" lang="en-US" altLang="zh-CN" sz="2800" i="1">
                <a:latin typeface="Times New Roman" pitchFamily="18" charset="0"/>
              </a:rPr>
              <a:t>U</a:t>
            </a:r>
            <a:r>
              <a:rPr kumimoji="1" lang="zh-CN" altLang="en-US" sz="2800" baseline="-25000">
                <a:latin typeface="Times New Roman" pitchFamily="18" charset="0"/>
              </a:rPr>
              <a:t>（</a:t>
            </a:r>
            <a:r>
              <a:rPr kumimoji="1" lang="en-US" altLang="zh-CN" sz="2800" baseline="-25000">
                <a:latin typeface="Times New Roman" pitchFamily="18" charset="0"/>
              </a:rPr>
              <a:t>BR</a:t>
            </a:r>
            <a:r>
              <a:rPr kumimoji="1" lang="zh-CN" altLang="en-US" sz="2800" baseline="-25000">
                <a:latin typeface="Times New Roman" pitchFamily="18" charset="0"/>
              </a:rPr>
              <a:t>）</a:t>
            </a:r>
            <a:r>
              <a:rPr kumimoji="1" lang="en-US" altLang="zh-CN" sz="2800" baseline="-25000">
                <a:latin typeface="Times New Roman" pitchFamily="18" charset="0"/>
              </a:rPr>
              <a:t>CEO</a:t>
            </a:r>
            <a:endParaRPr kumimoji="1" lang="en-US" altLang="zh-CN" sz="2400">
              <a:latin typeface="Times New Roman" pitchFamily="18" charset="0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5746750" y="1379538"/>
            <a:ext cx="2992438" cy="712787"/>
            <a:chOff x="3651" y="794"/>
            <a:chExt cx="1885" cy="449"/>
          </a:xfrm>
        </p:grpSpPr>
        <p:graphicFrame>
          <p:nvGraphicFramePr>
            <p:cNvPr id="35852" name="Object 16"/>
            <p:cNvGraphicFramePr>
              <a:graphicFrameLocks noChangeAspect="1"/>
            </p:cNvGraphicFramePr>
            <p:nvPr/>
          </p:nvGraphicFramePr>
          <p:xfrm>
            <a:off x="3651" y="890"/>
            <a:ext cx="803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8" name="Equation" r:id="rId11" imgW="672808" imgH="228501" progId="Equation.3">
                    <p:embed/>
                  </p:oleObj>
                </mc:Choice>
                <mc:Fallback>
                  <p:oleObj name="Equation" r:id="rId11" imgW="672808" imgH="228501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51" y="890"/>
                          <a:ext cx="803" cy="273"/>
                        </a:xfrm>
                        <a:prstGeom prst="rect">
                          <a:avLst/>
                        </a:prstGeom>
                        <a:solidFill>
                          <a:srgbClr val="66FFFF"/>
                        </a:solidFill>
                        <a:ln w="19050">
                          <a:solidFill>
                            <a:srgbClr val="FF33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3" name="Object 17"/>
            <p:cNvGraphicFramePr>
              <a:graphicFrameLocks noChangeAspect="1"/>
            </p:cNvGraphicFramePr>
            <p:nvPr/>
          </p:nvGraphicFramePr>
          <p:xfrm>
            <a:off x="4491" y="794"/>
            <a:ext cx="1045" cy="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9" name="Equation" r:id="rId13" imgW="1002865" imgH="431613" progId="Equation.3">
                    <p:embed/>
                  </p:oleObj>
                </mc:Choice>
                <mc:Fallback>
                  <p:oleObj name="Equation" r:id="rId13" imgW="1002865" imgH="431613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1" y="794"/>
                          <a:ext cx="1045" cy="449"/>
                        </a:xfrm>
                        <a:prstGeom prst="rect">
                          <a:avLst/>
                        </a:prstGeom>
                        <a:solidFill>
                          <a:srgbClr val="66FFFF"/>
                        </a:solidFill>
                        <a:ln w="19050">
                          <a:solidFill>
                            <a:srgbClr val="FF33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5" grpId="0" animBg="1" autoUpdateAnimBg="0"/>
      <p:bldP spid="39946" grpId="0" animBg="1" autoUpdateAnimBg="0"/>
      <p:bldP spid="39947" grpId="0" animBg="1" autoUpdateAnimBg="0"/>
      <p:bldP spid="39948" grpId="0" build="p" autoUpdateAnimBg="0"/>
      <p:bldP spid="39949" grpId="0" build="p" autoUpdateAnimBg="0"/>
      <p:bldP spid="39950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谢谢！！！</a:t>
            </a:r>
            <a:endParaRPr lang="zh-CN" altLang="en-US" sz="8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华文行楷" pitchFamily="2" charset="-122"/>
              </a:rPr>
              <a:t>一、电子技术的发展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sz="2400" b="1" dirty="0" smtClean="0">
                <a:ea typeface="华文楷体" pitchFamily="2" charset="-122"/>
              </a:rPr>
              <a:t>电子技术的发展，推动计算机技术的发展，使之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400" b="1" dirty="0" smtClean="0">
                <a:ea typeface="华文楷体" pitchFamily="2" charset="-122"/>
              </a:rPr>
              <a:t>无孔不入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400" b="1" dirty="0" smtClean="0">
                <a:ea typeface="华文楷体" pitchFamily="2" charset="-122"/>
              </a:rPr>
              <a:t>，应用广泛！</a:t>
            </a:r>
            <a:endParaRPr lang="en-US" altLang="zh-CN" sz="2400" b="1" dirty="0" smtClean="0">
              <a:ea typeface="华文楷体" pitchFamily="2" charset="-122"/>
            </a:endParaRP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广播通信：发射机、接收机、扩音、录音、程控交换机、电话、手机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网络：路由器、</a:t>
            </a:r>
            <a:r>
              <a:rPr lang="en-US" altLang="zh-CN" sz="2800" b="1" dirty="0" smtClean="0">
                <a:latin typeface="新宋体" pitchFamily="49" charset="-122"/>
                <a:ea typeface="新宋体" pitchFamily="49" charset="-122"/>
              </a:rPr>
              <a:t>ATM</a:t>
            </a:r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交换机、收发器、调制解调器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工业：钢铁、石油化工、机械加工、数控机床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交通：飞机、火车、轮船、汽车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军事：雷达、电子导航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航空航天：卫星定位、监测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医学：</a:t>
            </a:r>
            <a:r>
              <a:rPr lang="en-US" altLang="zh-CN" sz="2800" b="1" i="1" dirty="0" smtClean="0">
                <a:latin typeface="新宋体" pitchFamily="49" charset="-122"/>
                <a:ea typeface="新宋体" pitchFamily="49" charset="-122"/>
              </a:rPr>
              <a:t>γ</a:t>
            </a:r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刀、</a:t>
            </a:r>
            <a:r>
              <a:rPr lang="en-US" altLang="zh-CN" sz="2800" b="1" dirty="0" smtClean="0">
                <a:latin typeface="新宋体" pitchFamily="49" charset="-122"/>
                <a:ea typeface="新宋体" pitchFamily="49" charset="-122"/>
              </a:rPr>
              <a:t>CT</a:t>
            </a:r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、</a:t>
            </a:r>
            <a:r>
              <a:rPr lang="en-US" altLang="zh-CN" sz="2800" b="1" dirty="0" smtClean="0">
                <a:latin typeface="新宋体" pitchFamily="49" charset="-122"/>
                <a:ea typeface="新宋体" pitchFamily="49" charset="-122"/>
              </a:rPr>
              <a:t>B</a:t>
            </a:r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超、微创手术</a:t>
            </a:r>
          </a:p>
          <a:p>
            <a:r>
              <a:rPr lang="zh-CN" altLang="en-US" sz="2800" b="1" dirty="0" smtClean="0">
                <a:latin typeface="新宋体" pitchFamily="49" charset="-122"/>
                <a:ea typeface="新宋体" pitchFamily="49" charset="-122"/>
              </a:rPr>
              <a:t>消费类电子：家电（空调、冰箱、电视、音响、摄像机、照相机、电子表）、电子玩具、各类报警器、保安系统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229600" cy="725488"/>
          </a:xfrm>
        </p:spPr>
        <p:txBody>
          <a:bodyPr>
            <a:noAutofit/>
          </a:bodyPr>
          <a:lstStyle/>
          <a:p>
            <a:r>
              <a:rPr lang="zh-CN" altLang="en-US" sz="2800" dirty="0" smtClean="0">
                <a:ea typeface="华文行楷" pitchFamily="2" charset="-122"/>
              </a:rPr>
              <a:t>电子技术的发展很大程度上反映在元器件的发展上。从电子管→半导体管→集成电路</a:t>
            </a:r>
            <a:endParaRPr lang="zh-CN" altLang="en-US" sz="2800" dirty="0"/>
          </a:p>
        </p:txBody>
      </p:sp>
      <p:grpSp>
        <p:nvGrpSpPr>
          <p:cNvPr id="4" name="Group 27"/>
          <p:cNvGrpSpPr>
            <a:grpSpLocks noGrp="1"/>
          </p:cNvGrpSpPr>
          <p:nvPr/>
        </p:nvGrpSpPr>
        <p:grpSpPr bwMode="auto">
          <a:xfrm>
            <a:off x="428596" y="1714488"/>
            <a:ext cx="2428892" cy="2000828"/>
            <a:chOff x="340" y="1532"/>
            <a:chExt cx="1224" cy="1468"/>
          </a:xfrm>
        </p:grpSpPr>
        <p:pic>
          <p:nvPicPr>
            <p:cNvPr id="5" name="Picture 18" descr="电子管"/>
            <p:cNvPicPr>
              <a:picLocks noChangeAspect="1" noChangeArrowheads="1"/>
            </p:cNvPicPr>
            <p:nvPr/>
          </p:nvPicPr>
          <p:blipFill>
            <a:blip r:embed="rId2"/>
            <a:srcRect l="14815" t="13217" r="11111" b="14307"/>
            <a:stretch>
              <a:fillRect/>
            </a:stretch>
          </p:blipFill>
          <p:spPr bwMode="auto">
            <a:xfrm>
              <a:off x="340" y="1532"/>
              <a:ext cx="1224" cy="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 Box 24"/>
            <p:cNvSpPr txBox="1">
              <a:spLocks noChangeArrowheads="1"/>
            </p:cNvSpPr>
            <p:nvPr/>
          </p:nvSpPr>
          <p:spPr bwMode="auto">
            <a:xfrm>
              <a:off x="385" y="2523"/>
              <a:ext cx="1089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 dirty="0"/>
                <a:t>1904</a:t>
              </a:r>
              <a:r>
                <a:rPr lang="zh-CN" altLang="en-US" sz="2000" b="1" dirty="0"/>
                <a:t>年</a:t>
              </a:r>
            </a:p>
            <a:p>
              <a:pPr algn="ctr"/>
              <a:r>
                <a:rPr lang="zh-CN" altLang="en-US" sz="2000" b="1" dirty="0"/>
                <a:t>电子管问世</a:t>
              </a: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3000364" y="1928802"/>
            <a:ext cx="2771775" cy="2257425"/>
            <a:chOff x="1610" y="1434"/>
            <a:chExt cx="1769" cy="1580"/>
          </a:xfrm>
        </p:grpSpPr>
        <p:pic>
          <p:nvPicPr>
            <p:cNvPr id="8" name="Picture 20" descr="晶体管"/>
            <p:cNvPicPr>
              <a:picLocks noChangeAspect="1" noChangeArrowheads="1"/>
            </p:cNvPicPr>
            <p:nvPr/>
          </p:nvPicPr>
          <p:blipFill>
            <a:blip r:embed="rId3"/>
            <a:srcRect l="14807" t="6604" r="16058" b="19765"/>
            <a:stretch>
              <a:fillRect/>
            </a:stretch>
          </p:blipFill>
          <p:spPr bwMode="auto">
            <a:xfrm>
              <a:off x="2018" y="1434"/>
              <a:ext cx="1361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AutoShape 22"/>
            <p:cNvSpPr>
              <a:spLocks noChangeArrowheads="1"/>
            </p:cNvSpPr>
            <p:nvPr/>
          </p:nvSpPr>
          <p:spPr bwMode="auto">
            <a:xfrm>
              <a:off x="1610" y="1888"/>
              <a:ext cx="363" cy="181"/>
            </a:xfrm>
            <a:prstGeom prst="rightArrow">
              <a:avLst>
                <a:gd name="adj1" fmla="val 50000"/>
                <a:gd name="adj2" fmla="val 50138"/>
              </a:avLst>
            </a:prstGeom>
            <a:solidFill>
              <a:srgbClr val="66FFFF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>
              <a:off x="2245" y="2523"/>
              <a:ext cx="1089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/>
                <a:t>1947</a:t>
              </a:r>
              <a:r>
                <a:rPr lang="zh-CN" altLang="en-US" sz="2000" b="1"/>
                <a:t>年</a:t>
              </a:r>
            </a:p>
            <a:p>
              <a:pPr algn="ctr"/>
              <a:r>
                <a:rPr lang="zh-CN" altLang="en-US" sz="2000" b="1"/>
                <a:t>晶体管诞生</a:t>
              </a:r>
            </a:p>
          </p:txBody>
        </p:sp>
      </p:grpSp>
      <p:grpSp>
        <p:nvGrpSpPr>
          <p:cNvPr id="11" name="Group 29"/>
          <p:cNvGrpSpPr>
            <a:grpSpLocks/>
          </p:cNvGrpSpPr>
          <p:nvPr/>
        </p:nvGrpSpPr>
        <p:grpSpPr bwMode="auto">
          <a:xfrm>
            <a:off x="5786446" y="1785926"/>
            <a:ext cx="2500330" cy="2236787"/>
            <a:chOff x="3515" y="1480"/>
            <a:chExt cx="2041" cy="1520"/>
          </a:xfrm>
        </p:grpSpPr>
        <p:pic>
          <p:nvPicPr>
            <p:cNvPr id="12" name="Picture 14" descr="集成电路"/>
            <p:cNvPicPr>
              <a:picLocks noChangeAspect="1" noChangeArrowheads="1"/>
            </p:cNvPicPr>
            <p:nvPr/>
          </p:nvPicPr>
          <p:blipFill>
            <a:blip r:embed="rId4" cstate="print"/>
            <a:srcRect t="9538" b="12003"/>
            <a:stretch>
              <a:fillRect/>
            </a:stretch>
          </p:blipFill>
          <p:spPr bwMode="auto">
            <a:xfrm>
              <a:off x="3942" y="1480"/>
              <a:ext cx="1614" cy="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AutoShape 23"/>
            <p:cNvSpPr>
              <a:spLocks noChangeArrowheads="1"/>
            </p:cNvSpPr>
            <p:nvPr/>
          </p:nvSpPr>
          <p:spPr bwMode="auto">
            <a:xfrm>
              <a:off x="3515" y="1888"/>
              <a:ext cx="363" cy="181"/>
            </a:xfrm>
            <a:prstGeom prst="rightArrow">
              <a:avLst>
                <a:gd name="adj1" fmla="val 50000"/>
                <a:gd name="adj2" fmla="val 50138"/>
              </a:avLst>
            </a:prstGeom>
            <a:solidFill>
              <a:srgbClr val="66FFFF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Text Box 26"/>
            <p:cNvSpPr txBox="1">
              <a:spLocks noChangeArrowheads="1"/>
            </p:cNvSpPr>
            <p:nvPr/>
          </p:nvSpPr>
          <p:spPr bwMode="auto">
            <a:xfrm>
              <a:off x="4105" y="2523"/>
              <a:ext cx="1361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/>
                <a:t>1958</a:t>
              </a:r>
              <a:r>
                <a:rPr lang="zh-CN" altLang="en-US" sz="2000" b="1"/>
                <a:t>年集成电路研制成功</a:t>
              </a:r>
            </a:p>
          </p:txBody>
        </p:sp>
      </p:grp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2051050" y="4365625"/>
            <a:ext cx="6408738" cy="1846263"/>
            <a:chOff x="1292" y="2750"/>
            <a:chExt cx="4037" cy="1163"/>
          </a:xfrm>
        </p:grpSpPr>
        <p:pic>
          <p:nvPicPr>
            <p:cNvPr id="16" name="Picture 30" descr="电子管-晶体管-集成电路"/>
            <p:cNvPicPr>
              <a:picLocks noChangeAspect="1" noChangeArrowheads="1"/>
            </p:cNvPicPr>
            <p:nvPr/>
          </p:nvPicPr>
          <p:blipFill>
            <a:blip r:embed="rId5"/>
            <a:srcRect l="22211" t="9869" r="13609" b="14441"/>
            <a:stretch>
              <a:fillRect/>
            </a:stretch>
          </p:blipFill>
          <p:spPr bwMode="auto">
            <a:xfrm>
              <a:off x="1292" y="2750"/>
              <a:ext cx="1315" cy="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 Box 32"/>
            <p:cNvSpPr txBox="1">
              <a:spLocks noChangeArrowheads="1"/>
            </p:cNvSpPr>
            <p:nvPr/>
          </p:nvSpPr>
          <p:spPr bwMode="auto">
            <a:xfrm>
              <a:off x="2744" y="3249"/>
              <a:ext cx="258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/>
                <a:t>电子管、晶体管、集成电路比较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725488"/>
          </a:xfrm>
        </p:spPr>
        <p:txBody>
          <a:bodyPr/>
          <a:lstStyle/>
          <a:p>
            <a:pPr algn="l"/>
            <a:r>
              <a:rPr lang="zh-CN" altLang="en-US" dirty="0" smtClean="0">
                <a:ea typeface="华文行楷" pitchFamily="2" charset="-122"/>
              </a:rPr>
              <a:t>半导体元器件的发展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b="1" dirty="0" smtClean="0">
                <a:solidFill>
                  <a:schemeClr val="tx2"/>
                </a:solidFill>
              </a:rPr>
              <a:t>1947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年     贝尔实验室制成第一只晶体管</a:t>
            </a:r>
          </a:p>
          <a:p>
            <a:r>
              <a:rPr lang="en-US" altLang="zh-CN" sz="2400" b="1" dirty="0" smtClean="0">
                <a:solidFill>
                  <a:schemeClr val="tx2"/>
                </a:solidFill>
              </a:rPr>
              <a:t>1958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年     集成电路</a:t>
            </a:r>
          </a:p>
          <a:p>
            <a:r>
              <a:rPr lang="en-US" altLang="zh-CN" sz="2400" b="1" dirty="0" smtClean="0">
                <a:solidFill>
                  <a:schemeClr val="tx2"/>
                </a:solidFill>
              </a:rPr>
              <a:t>1969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年     大规模集成电路</a:t>
            </a:r>
          </a:p>
          <a:p>
            <a:r>
              <a:rPr lang="en-US" altLang="zh-CN" sz="2400" b="1" dirty="0" smtClean="0">
                <a:solidFill>
                  <a:schemeClr val="tx2"/>
                </a:solidFill>
              </a:rPr>
              <a:t>1975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年     超大规模集成电路</a:t>
            </a:r>
          </a:p>
          <a:p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第一片集成电路只有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个晶体管，而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1997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年一片集成电路中有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40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亿个晶体管。有科学家预测，集成度还将按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10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倍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/6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年的速度增长，到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2015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或</a:t>
            </a: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2020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年达到饱和。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华文行楷" pitchFamily="2" charset="-122"/>
              </a:rPr>
              <a:t>二、模拟信号与模拟电路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1.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电子电路中信号的分类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数字信号</a:t>
            </a:r>
            <a:r>
              <a:rPr lang="zh-CN" altLang="en-US" b="1" dirty="0" smtClean="0">
                <a:solidFill>
                  <a:schemeClr val="tx2"/>
                </a:solidFill>
                <a:latin typeface="宋体" charset="-122"/>
              </a:rPr>
              <a:t>：离散性</a:t>
            </a:r>
            <a:endParaRPr lang="en-US" altLang="zh-CN" b="1" dirty="0" smtClean="0">
              <a:solidFill>
                <a:schemeClr val="tx2"/>
              </a:solidFill>
              <a:latin typeface="宋体" charset="-122"/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模拟信号：连续性。</a:t>
            </a:r>
            <a:r>
              <a:rPr lang="zh-CN" altLang="en-US" b="1" dirty="0" smtClean="0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大多数物理量为模拟信号。</a:t>
            </a:r>
            <a:endParaRPr lang="en-US" altLang="zh-CN" b="1" dirty="0" smtClean="0">
              <a:solidFill>
                <a:srgbClr val="A50021"/>
              </a:solidFill>
              <a:latin typeface="宋体" pitchFamily="2" charset="-122"/>
              <a:ea typeface="宋体" pitchFamily="2" charset="-122"/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endParaRPr lang="en-US" altLang="zh-CN" b="1" dirty="0" smtClean="0">
              <a:solidFill>
                <a:srgbClr val="A50021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2. 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  <a:ea typeface="新宋体" pitchFamily="49" charset="-122"/>
              </a:rPr>
              <a:t>模拟电路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lvl="1">
              <a:lnSpc>
                <a:spcPct val="11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2"/>
                </a:solidFill>
                <a:latin typeface="宋体" charset="-122"/>
              </a:rPr>
              <a:t> 模拟电路</a:t>
            </a:r>
            <a:r>
              <a:rPr lang="zh-CN" altLang="en-US" b="1" dirty="0" smtClean="0">
                <a:solidFill>
                  <a:schemeClr val="tx2"/>
                </a:solidFill>
              </a:rPr>
              <a:t>是对模拟信号进行处理的电路。</a:t>
            </a:r>
          </a:p>
          <a:p>
            <a:pPr lvl="1">
              <a:lnSpc>
                <a:spcPct val="11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2"/>
                </a:solidFill>
              </a:rPr>
              <a:t> 最基本的处理是对信号的放大，有功能和性能各异的放大电路。</a:t>
            </a:r>
          </a:p>
          <a:p>
            <a:pPr lvl="1">
              <a:lnSpc>
                <a:spcPct val="110000"/>
              </a:lnSpc>
              <a:buClr>
                <a:schemeClr val="tx2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2"/>
                </a:solidFill>
              </a:rPr>
              <a:t> 其它模拟电路多以放大电路为基础。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三、模拟电子技术基础课的特点</a:t>
            </a:r>
            <a:r>
              <a:rPr lang="zh-CN" altLang="en-US" b="1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1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、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宋体" charset="-122"/>
              </a:rPr>
              <a:t>工程性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宋体" charset="-122"/>
              </a:rPr>
              <a:t>1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）实际工程需要证明其可行性。</a:t>
            </a:r>
            <a:r>
              <a:rPr kumimoji="1" lang="zh-CN" altLang="en-US" b="1" dirty="0" smtClean="0">
                <a:solidFill>
                  <a:srgbClr val="A50021"/>
                </a:solidFill>
                <a:latin typeface="Times New Roman" pitchFamily="18" charset="0"/>
              </a:rPr>
              <a:t>强调定性分析。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宋体" charset="-122"/>
              </a:rPr>
              <a:t>2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）实际工程在满足基本性能指标的前提下总是容许存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宋体" charset="-122"/>
              </a:rPr>
              <a:t>3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）在一定的误差范围的。 </a:t>
            </a:r>
            <a:r>
              <a:rPr kumimoji="1" lang="zh-CN" altLang="en-US" b="1" dirty="0" smtClean="0">
                <a:solidFill>
                  <a:srgbClr val="A50021"/>
                </a:solidFill>
                <a:latin typeface="宋体" charset="-122"/>
              </a:rPr>
              <a:t>定量分析为</a:t>
            </a:r>
            <a:r>
              <a:rPr kumimoji="1" lang="zh-CN" altLang="en-US" b="1" dirty="0" smtClean="0">
                <a:solidFill>
                  <a:srgbClr val="A50021"/>
                </a:solidFill>
                <a:latin typeface="Times New Roman" pitchFamily="18" charset="0"/>
              </a:rPr>
              <a:t>“</a:t>
            </a:r>
            <a:r>
              <a:rPr kumimoji="1" lang="zh-CN" altLang="en-US" b="1" dirty="0" smtClean="0">
                <a:solidFill>
                  <a:srgbClr val="A50021"/>
                </a:solidFill>
                <a:latin typeface="宋体" charset="-122"/>
              </a:rPr>
              <a:t>估算</a:t>
            </a:r>
            <a:r>
              <a:rPr kumimoji="1" lang="zh-CN" altLang="en-US" b="1" dirty="0" smtClean="0">
                <a:solidFill>
                  <a:srgbClr val="A50021"/>
                </a:solidFill>
                <a:latin typeface="Times New Roman" pitchFamily="18" charset="0"/>
              </a:rPr>
              <a:t>”</a:t>
            </a:r>
            <a:r>
              <a:rPr kumimoji="1" lang="zh-CN" altLang="en-US" b="1" dirty="0" smtClean="0">
                <a:solidFill>
                  <a:srgbClr val="A50021"/>
                </a:solidFill>
                <a:latin typeface="宋体" charset="-122"/>
              </a:rPr>
              <a:t>。</a:t>
            </a:r>
            <a:endParaRPr kumimoji="1" lang="en-US" altLang="zh-CN" b="1" dirty="0" smtClean="0">
              <a:solidFill>
                <a:srgbClr val="A50021"/>
              </a:solidFill>
              <a:latin typeface="宋体" charset="-122"/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宋体" charset="-122"/>
              </a:rPr>
              <a:t>4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）近似分析要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“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合理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”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。</a:t>
            </a:r>
            <a:r>
              <a:rPr kumimoji="1" lang="zh-CN" altLang="en-US" b="1" dirty="0" smtClean="0">
                <a:solidFill>
                  <a:srgbClr val="D60093"/>
                </a:solidFill>
                <a:latin typeface="宋体" charset="-122"/>
              </a:rPr>
              <a:t> </a:t>
            </a:r>
            <a:r>
              <a:rPr kumimoji="1" lang="zh-CN" altLang="en-US" b="1" dirty="0" smtClean="0">
                <a:solidFill>
                  <a:srgbClr val="A50021"/>
                </a:solidFill>
                <a:latin typeface="宋体" charset="-122"/>
              </a:rPr>
              <a:t>抓主要矛盾和矛盾的主要方面。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宋体" charset="-122"/>
              </a:rPr>
              <a:t>5</a:t>
            </a:r>
            <a:r>
              <a:rPr kumimoji="1" lang="zh-CN" altLang="en-US" b="1" dirty="0" smtClean="0">
                <a:solidFill>
                  <a:schemeClr val="tx2"/>
                </a:solidFill>
                <a:latin typeface="宋体" charset="-122"/>
              </a:rPr>
              <a:t>）电子电路归根结底是电路。</a:t>
            </a:r>
            <a:r>
              <a:rPr kumimoji="1" lang="zh-CN" altLang="en-US" b="1" dirty="0" smtClean="0">
                <a:solidFill>
                  <a:srgbClr val="A50021"/>
                </a:solidFill>
                <a:latin typeface="宋体" charset="-122"/>
              </a:rPr>
              <a:t>不同条件下构造不同模型。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 dirty="0" smtClean="0">
                <a:solidFill>
                  <a:schemeClr val="tx2"/>
                </a:solidFill>
                <a:latin typeface="Times New Roman" pitchFamily="18" charset="0"/>
              </a:rPr>
              <a:t>2. 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实践性</a:t>
            </a:r>
            <a:endParaRPr lang="zh-CN" altLang="en-U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1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） 常用电子仪器的使用方法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）电子电路的测试方法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）故障的判断与排除方法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（</a:t>
            </a:r>
            <a:r>
              <a:rPr kumimoji="1"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）</a:t>
            </a:r>
            <a:r>
              <a:rPr kumimoji="1" lang="en-US" altLang="zh-CN" b="1" dirty="0" smtClean="0">
                <a:solidFill>
                  <a:schemeClr val="tx2"/>
                </a:solidFill>
                <a:latin typeface="Times New Roman" pitchFamily="18" charset="0"/>
              </a:rPr>
              <a:t>EDA</a:t>
            </a:r>
            <a:r>
              <a:rPr kumimoji="1" lang="zh-CN" altLang="en-US" b="1" dirty="0" smtClean="0">
                <a:solidFill>
                  <a:schemeClr val="tx2"/>
                </a:solidFill>
                <a:latin typeface="Times New Roman" pitchFamily="18" charset="0"/>
              </a:rPr>
              <a:t>软件的应用方法</a:t>
            </a:r>
            <a:endParaRPr kumimoji="1" lang="zh-CN" altLang="en-US" b="1" dirty="0" smtClean="0">
              <a:solidFill>
                <a:srgbClr val="D60093"/>
              </a:solidFill>
              <a:latin typeface="Times New Roman" pitchFamily="18" charset="0"/>
            </a:endParaRPr>
          </a:p>
          <a:p>
            <a:pPr lvl="1">
              <a:spcBef>
                <a:spcPct val="20000"/>
              </a:spcBef>
              <a:buClr>
                <a:schemeClr val="tx2"/>
              </a:buClr>
              <a:buNone/>
            </a:pPr>
            <a:endParaRPr lang="zh-CN" altLang="en-US" b="1" dirty="0" smtClean="0">
              <a:solidFill>
                <a:srgbClr val="A50021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1071546"/>
            <a:ext cx="7772400" cy="1362075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四、半导体二极管和三极管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§1.1  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半导体基础知识</a:t>
            </a:r>
          </a:p>
          <a:p>
            <a:r>
              <a:rPr lang="en-US" altLang="zh-CN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§1.2  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半导体二极管</a:t>
            </a:r>
          </a:p>
          <a:p>
            <a:r>
              <a:rPr lang="en-US" altLang="zh-CN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§1.3  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晶体三极管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员工手册培训">
  <a:themeElements>
    <a:clrScheme name="员工手册培训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员工手册培训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员工手册培训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员工手册培训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员工手册培训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员工手册培训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员工手册培训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员工手册培训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电工电子实训台功能宣传PPT</Template>
  <TotalTime>289</TotalTime>
  <Words>2347</Words>
  <Application>Microsoft Office PowerPoint</Application>
  <PresentationFormat>全屏显示(4:3)</PresentationFormat>
  <Paragraphs>278</Paragraphs>
  <Slides>37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员工手册培训</vt:lpstr>
      <vt:lpstr>Equation</vt:lpstr>
      <vt:lpstr>Photo Editor 照片</vt:lpstr>
      <vt:lpstr>公式</vt:lpstr>
      <vt:lpstr>模拟电子技术基础</vt:lpstr>
      <vt:lpstr>PowerPoint 演示文稿</vt:lpstr>
      <vt:lpstr>模拟电子技术主要有以下这些方面</vt:lpstr>
      <vt:lpstr>一、电子技术的发展</vt:lpstr>
      <vt:lpstr>电子技术的发展很大程度上反映在元器件的发展上。从电子管→半导体管→集成电路</vt:lpstr>
      <vt:lpstr>半导体元器件的发展</vt:lpstr>
      <vt:lpstr>二、模拟信号与模拟电路</vt:lpstr>
      <vt:lpstr>三、模拟电子技术基础课的特点 </vt:lpstr>
      <vt:lpstr>四、半导体二极管和三极管</vt:lpstr>
      <vt:lpstr>§1  半导体基础知识</vt:lpstr>
      <vt:lpstr>五、本征半导体</vt:lpstr>
      <vt:lpstr>2、本征半导体的结构</vt:lpstr>
      <vt:lpstr>3、本征半导体中的两种载流子</vt:lpstr>
      <vt:lpstr>二、杂质半导体  1.  N型半导体</vt:lpstr>
      <vt:lpstr>2.  P型半导体</vt:lpstr>
      <vt:lpstr>六、PN结的形成及其单向导电性</vt:lpstr>
      <vt:lpstr>PN 结的形成</vt:lpstr>
      <vt:lpstr>PN 结的单向导电性</vt:lpstr>
      <vt:lpstr>七、PN 结的电容效应</vt:lpstr>
      <vt:lpstr>§2  半导体二极管</vt:lpstr>
      <vt:lpstr> 一、二极管的组成</vt:lpstr>
      <vt:lpstr> 一、二极管的组成</vt:lpstr>
      <vt:lpstr> 二、二极管的伏安特性及电流方程</vt:lpstr>
      <vt:lpstr>从二极管的伏安特性可以反映出：    1.  单向导电性</vt:lpstr>
      <vt:lpstr>三、二极管的等效电路</vt:lpstr>
      <vt:lpstr>2. 微变等效电路</vt:lpstr>
      <vt:lpstr>四、二极管的主要参数</vt:lpstr>
      <vt:lpstr>八、稳压二极管</vt:lpstr>
      <vt:lpstr>§1.3    晶体三极管</vt:lpstr>
      <vt:lpstr> 一、晶体管的结构和符号</vt:lpstr>
      <vt:lpstr>二、晶体管的放大原理</vt:lpstr>
      <vt:lpstr>PowerPoint 演示文稿</vt:lpstr>
      <vt:lpstr>2. 输出特性</vt:lpstr>
      <vt:lpstr>晶体管的三个工作区域</vt:lpstr>
      <vt:lpstr>九、温度对晶体管特性的影响</vt:lpstr>
      <vt:lpstr>十、主要参数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模拟电子技术基础</dc:title>
  <dc:creator>vincent</dc:creator>
  <cp:lastModifiedBy>vincent</cp:lastModifiedBy>
  <cp:revision>57</cp:revision>
  <dcterms:modified xsi:type="dcterms:W3CDTF">2016-07-12T06:57:46Z</dcterms:modified>
</cp:coreProperties>
</file>