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 id="2147483774" r:id="rId2"/>
    <p:sldMasterId id="2147483776" r:id="rId3"/>
  </p:sldMasterIdLst>
  <p:sldIdLst>
    <p:sldId id="403" r:id="rId4"/>
    <p:sldId id="305" r:id="rId5"/>
    <p:sldId id="394" r:id="rId6"/>
    <p:sldId id="400" r:id="rId7"/>
    <p:sldId id="306" r:id="rId8"/>
    <p:sldId id="307" r:id="rId9"/>
    <p:sldId id="406" r:id="rId10"/>
    <p:sldId id="309" r:id="rId11"/>
    <p:sldId id="310" r:id="rId12"/>
    <p:sldId id="313" r:id="rId13"/>
    <p:sldId id="314" r:id="rId14"/>
    <p:sldId id="315" r:id="rId15"/>
    <p:sldId id="317" r:id="rId16"/>
    <p:sldId id="407" r:id="rId17"/>
    <p:sldId id="408" r:id="rId18"/>
    <p:sldId id="410" r:id="rId19"/>
    <p:sldId id="409" r:id="rId20"/>
    <p:sldId id="332" r:id="rId21"/>
    <p:sldId id="335" r:id="rId22"/>
    <p:sldId id="329" r:id="rId23"/>
    <p:sldId id="344" r:id="rId24"/>
    <p:sldId id="345" r:id="rId25"/>
    <p:sldId id="346" r:id="rId26"/>
    <p:sldId id="411" r:id="rId27"/>
    <p:sldId id="415" r:id="rId28"/>
    <p:sldId id="416" r:id="rId29"/>
    <p:sldId id="417" r:id="rId30"/>
    <p:sldId id="418" r:id="rId31"/>
    <p:sldId id="419" r:id="rId32"/>
    <p:sldId id="358" r:id="rId33"/>
    <p:sldId id="352" r:id="rId34"/>
    <p:sldId id="402" r:id="rId35"/>
    <p:sldId id="353" r:id="rId36"/>
    <p:sldId id="354" r:id="rId37"/>
    <p:sldId id="396" r:id="rId38"/>
    <p:sldId id="404" r:id="rId39"/>
    <p:sldId id="397" r:id="rId40"/>
    <p:sldId id="398" r:id="rId41"/>
    <p:sldId id="399" r:id="rId42"/>
    <p:sldId id="401" r:id="rId43"/>
    <p:sldId id="361" r:id="rId44"/>
    <p:sldId id="362" r:id="rId45"/>
    <p:sldId id="363" r:id="rId46"/>
    <p:sldId id="364" r:id="rId47"/>
    <p:sldId id="365" r:id="rId48"/>
    <p:sldId id="371" r:id="rId49"/>
    <p:sldId id="412" r:id="rId50"/>
    <p:sldId id="373" r:id="rId51"/>
    <p:sldId id="413" r:id="rId52"/>
    <p:sldId id="414" r:id="rId53"/>
    <p:sldId id="393" r:id="rId54"/>
  </p:sldIdLst>
  <p:sldSz cx="9144000" cy="6858000" type="screen4x3"/>
  <p:notesSz cx="6858000" cy="9144000"/>
  <p:defaultTextStyle>
    <a:defPPr>
      <a:defRPr lang="zh-CN"/>
    </a:defPPr>
    <a:lvl1pPr algn="ctr" rtl="0" fontAlgn="base">
      <a:spcBef>
        <a:spcPct val="0"/>
      </a:spcBef>
      <a:spcAft>
        <a:spcPct val="0"/>
      </a:spcAft>
      <a:defRPr b="1" kern="1200">
        <a:solidFill>
          <a:schemeClr val="tx1"/>
        </a:solidFill>
        <a:latin typeface="Arial" charset="0"/>
        <a:ea typeface="宋体" pitchFamily="2" charset="-122"/>
        <a:cs typeface="+mn-cs"/>
      </a:defRPr>
    </a:lvl1pPr>
    <a:lvl2pPr marL="457200" algn="ctr" rtl="0" fontAlgn="base">
      <a:spcBef>
        <a:spcPct val="0"/>
      </a:spcBef>
      <a:spcAft>
        <a:spcPct val="0"/>
      </a:spcAft>
      <a:defRPr b="1" kern="1200">
        <a:solidFill>
          <a:schemeClr val="tx1"/>
        </a:solidFill>
        <a:latin typeface="Arial" charset="0"/>
        <a:ea typeface="宋体" pitchFamily="2" charset="-122"/>
        <a:cs typeface="+mn-cs"/>
      </a:defRPr>
    </a:lvl2pPr>
    <a:lvl3pPr marL="914400" algn="ctr" rtl="0" fontAlgn="base">
      <a:spcBef>
        <a:spcPct val="0"/>
      </a:spcBef>
      <a:spcAft>
        <a:spcPct val="0"/>
      </a:spcAft>
      <a:defRPr b="1" kern="1200">
        <a:solidFill>
          <a:schemeClr val="tx1"/>
        </a:solidFill>
        <a:latin typeface="Arial" charset="0"/>
        <a:ea typeface="宋体" pitchFamily="2" charset="-122"/>
        <a:cs typeface="+mn-cs"/>
      </a:defRPr>
    </a:lvl3pPr>
    <a:lvl4pPr marL="1371600" algn="ctr" rtl="0" fontAlgn="base">
      <a:spcBef>
        <a:spcPct val="0"/>
      </a:spcBef>
      <a:spcAft>
        <a:spcPct val="0"/>
      </a:spcAft>
      <a:defRPr b="1" kern="1200">
        <a:solidFill>
          <a:schemeClr val="tx1"/>
        </a:solidFill>
        <a:latin typeface="Arial" charset="0"/>
        <a:ea typeface="宋体" pitchFamily="2" charset="-122"/>
        <a:cs typeface="+mn-cs"/>
      </a:defRPr>
    </a:lvl4pPr>
    <a:lvl5pPr marL="1828800" algn="ctr" rtl="0" fontAlgn="base">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FFFF00"/>
    <a:srgbClr val="D5D2FE"/>
    <a:srgbClr val="FDFBD3"/>
    <a:srgbClr val="FDDFD3"/>
    <a:srgbClr val="FED2D5"/>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2" autoAdjust="0"/>
    <p:restoredTop sz="94637" autoAdjust="0"/>
  </p:normalViewPr>
  <p:slideViewPr>
    <p:cSldViewPr>
      <p:cViewPr varScale="1">
        <p:scale>
          <a:sx n="108" d="100"/>
          <a:sy n="108" d="100"/>
        </p:scale>
        <p:origin x="-169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4FF4E503-8B05-4A17-A9D7-5ABABE5D3282}"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3E7EB459-173E-4F1B-AC71-4BC0935E2EC2}"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1613" y="188913"/>
            <a:ext cx="2124075" cy="57610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79388" y="188913"/>
            <a:ext cx="6219825" cy="57610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8E82BC67-A800-4731-B03A-1647ECC48A09}"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4" descr="基础部分1"/>
          <p:cNvPicPr>
            <a:picLocks noChangeAspect="1" noChangeArrowheads="1"/>
          </p:cNvPicPr>
          <p:nvPr/>
        </p:nvPicPr>
        <p:blipFill>
          <a:blip r:embed="rId2"/>
          <a:srcRect/>
          <a:stretch>
            <a:fillRect/>
          </a:stretch>
        </p:blipFill>
        <p:spPr bwMode="auto">
          <a:xfrm>
            <a:off x="396875" y="225425"/>
            <a:ext cx="8207375" cy="755650"/>
          </a:xfrm>
          <a:prstGeom prst="rect">
            <a:avLst/>
          </a:prstGeom>
          <a:noFill/>
          <a:ln w="9525">
            <a:noFill/>
            <a:miter lim="800000"/>
            <a:headEnd/>
            <a:tailEnd/>
          </a:ln>
        </p:spPr>
      </p:pic>
      <p:pic>
        <p:nvPicPr>
          <p:cNvPr id="5" name="Picture 5" descr="基础部分2"/>
          <p:cNvPicPr>
            <a:picLocks noChangeAspect="1" noChangeArrowheads="1"/>
          </p:cNvPicPr>
          <p:nvPr/>
        </p:nvPicPr>
        <p:blipFill>
          <a:blip r:embed="rId3"/>
          <a:srcRect/>
          <a:stretch>
            <a:fillRect/>
          </a:stretch>
        </p:blipFill>
        <p:spPr bwMode="auto">
          <a:xfrm>
            <a:off x="468313" y="5876925"/>
            <a:ext cx="8207375" cy="714375"/>
          </a:xfrm>
          <a:prstGeom prst="rect">
            <a:avLst/>
          </a:prstGeom>
          <a:noFill/>
          <a:ln w="9525">
            <a:noFill/>
            <a:miter lim="800000"/>
            <a:headEnd/>
            <a:tailEnd/>
          </a:ln>
        </p:spPr>
      </p:pic>
      <p:sp>
        <p:nvSpPr>
          <p:cNvPr id="23554"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355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4" descr="基础部分1"/>
          <p:cNvPicPr>
            <a:picLocks noChangeAspect="1" noChangeArrowheads="1"/>
          </p:cNvPicPr>
          <p:nvPr/>
        </p:nvPicPr>
        <p:blipFill>
          <a:blip r:embed="rId2"/>
          <a:srcRect/>
          <a:stretch>
            <a:fillRect/>
          </a:stretch>
        </p:blipFill>
        <p:spPr bwMode="auto">
          <a:xfrm>
            <a:off x="396875" y="225425"/>
            <a:ext cx="8207375" cy="755650"/>
          </a:xfrm>
          <a:prstGeom prst="rect">
            <a:avLst/>
          </a:prstGeom>
          <a:noFill/>
          <a:ln w="9525">
            <a:noFill/>
            <a:miter lim="800000"/>
            <a:headEnd/>
            <a:tailEnd/>
          </a:ln>
        </p:spPr>
      </p:pic>
      <p:pic>
        <p:nvPicPr>
          <p:cNvPr id="5" name="Picture 5" descr="基础部分2"/>
          <p:cNvPicPr>
            <a:picLocks noChangeAspect="1" noChangeArrowheads="1"/>
          </p:cNvPicPr>
          <p:nvPr/>
        </p:nvPicPr>
        <p:blipFill>
          <a:blip r:embed="rId3"/>
          <a:srcRect/>
          <a:stretch>
            <a:fillRect/>
          </a:stretch>
        </p:blipFill>
        <p:spPr bwMode="auto">
          <a:xfrm>
            <a:off x="468313" y="5876925"/>
            <a:ext cx="8207375" cy="714375"/>
          </a:xfrm>
          <a:prstGeom prst="rect">
            <a:avLst/>
          </a:prstGeom>
          <a:noFill/>
          <a:ln w="9525">
            <a:noFill/>
            <a:miter lim="800000"/>
            <a:headEnd/>
            <a:tailEnd/>
          </a:ln>
        </p:spPr>
      </p:pic>
      <p:sp>
        <p:nvSpPr>
          <p:cNvPr id="332802" name="Rectangle 2"/>
          <p:cNvSpPr>
            <a:spLocks noGrp="1" noChangeArrowheads="1"/>
          </p:cNvSpPr>
          <p:nvPr>
            <p:ph type="ctrTitle"/>
          </p:nvPr>
        </p:nvSpPr>
        <p:spPr>
          <a:xfrm>
            <a:off x="685800" y="2130425"/>
            <a:ext cx="7772400" cy="1470025"/>
          </a:xfrm>
        </p:spPr>
        <p:txBody>
          <a:bodyPr/>
          <a:lstStyle>
            <a:lvl1pPr>
              <a:defRPr/>
            </a:lvl1pPr>
          </a:lstStyle>
          <a:p>
            <a:r>
              <a:rPr lang="zh-CN" altLang="en-US" smtClean="0"/>
              <a:t>单击此处编辑母版标题样式</a:t>
            </a:r>
            <a:endParaRPr lang="zh-CN" altLang="en-US"/>
          </a:p>
        </p:txBody>
      </p:sp>
      <p:sp>
        <p:nvSpPr>
          <p:cNvPr id="332803"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smtClean="0"/>
              <a:t>单击此处编辑母版副标题样式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59313" y="1916113"/>
            <a:ext cx="4038600" cy="39608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sldNum" sz="quarter" idx="10"/>
          </p:nvPr>
        </p:nvSpPr>
        <p:spPr>
          <a:ln/>
        </p:spPr>
        <p:txBody>
          <a:bodyPr/>
          <a:lstStyle>
            <a:lvl1pPr>
              <a:defRPr/>
            </a:lvl1pPr>
          </a:lstStyle>
          <a:p>
            <a:pPr>
              <a:defRPr/>
            </a:pPr>
            <a:fld id="{9831AC09-C247-4C47-8FB3-7095C40FB5F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5750" y="1052513"/>
            <a:ext cx="2062163" cy="48244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46088" y="1052513"/>
            <a:ext cx="6037262" cy="48244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sldNum" sz="quarter" idx="10"/>
          </p:nvPr>
        </p:nvSpPr>
        <p:spPr>
          <a:ln/>
        </p:spPr>
        <p:txBody>
          <a:bodyPr/>
          <a:lstStyle>
            <a:lvl1pPr>
              <a:defRPr/>
            </a:lvl1pPr>
          </a:lstStyle>
          <a:p>
            <a:pPr>
              <a:defRPr/>
            </a:pPr>
            <a:fld id="{CB8D0948-32F5-4B7F-9E0B-36DDD6D57B78}"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250"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1850" y="1600200"/>
            <a:ext cx="4033838" cy="43497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sldNum" sz="quarter" idx="10"/>
          </p:nvPr>
        </p:nvSpPr>
        <p:spPr>
          <a:ln/>
        </p:spPr>
        <p:txBody>
          <a:bodyPr/>
          <a:lstStyle>
            <a:lvl1pPr>
              <a:defRPr/>
            </a:lvl1pPr>
          </a:lstStyle>
          <a:p>
            <a:pPr>
              <a:defRPr/>
            </a:pPr>
            <a:fld id="{273F09D5-C17D-4E78-A570-A5E4B93C4A0D}"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sldNum" sz="quarter" idx="10"/>
          </p:nvPr>
        </p:nvSpPr>
        <p:spPr>
          <a:ln/>
        </p:spPr>
        <p:txBody>
          <a:bodyPr/>
          <a:lstStyle>
            <a:lvl1pPr>
              <a:defRPr/>
            </a:lvl1pPr>
          </a:lstStyle>
          <a:p>
            <a:pPr>
              <a:defRPr/>
            </a:pPr>
            <a:fld id="{B1D04C62-A707-4750-94D5-5D20EB5D3F70}"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sldNum" sz="quarter" idx="10"/>
          </p:nvPr>
        </p:nvSpPr>
        <p:spPr>
          <a:ln/>
        </p:spPr>
        <p:txBody>
          <a:bodyPr/>
          <a:lstStyle>
            <a:lvl1pPr>
              <a:defRPr/>
            </a:lvl1pPr>
          </a:lstStyle>
          <a:p>
            <a:pPr>
              <a:defRPr/>
            </a:pPr>
            <a:fld id="{3D5C535D-DFEE-4DFD-BDC8-E517240ED45D}"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sldNum" sz="quarter" idx="10"/>
          </p:nvPr>
        </p:nvSpPr>
        <p:spPr>
          <a:ln/>
        </p:spPr>
        <p:txBody>
          <a:bodyPr/>
          <a:lstStyle>
            <a:lvl1pPr>
              <a:defRPr/>
            </a:lvl1pPr>
          </a:lstStyle>
          <a:p>
            <a:pPr>
              <a:defRPr/>
            </a:pPr>
            <a:fld id="{2572C949-41A2-41F9-9376-C2E1EA85B08D}"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a:ln/>
        </p:spPr>
        <p:txBody>
          <a:bodyPr/>
          <a:lstStyle>
            <a:lvl1pPr>
              <a:defRPr/>
            </a:lvl1pPr>
          </a:lstStyle>
          <a:p>
            <a:pPr>
              <a:defRPr/>
            </a:pPr>
            <a:fld id="{196C5684-F020-484C-881F-9466322D5FB8}"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sldNum" sz="quarter" idx="10"/>
          </p:nvPr>
        </p:nvSpPr>
        <p:spPr>
          <a:ln/>
        </p:spPr>
        <p:txBody>
          <a:bodyPr/>
          <a:lstStyle>
            <a:lvl1pPr>
              <a:defRPr/>
            </a:lvl1pPr>
          </a:lstStyle>
          <a:p>
            <a:pPr>
              <a:defRPr/>
            </a:pPr>
            <a:fld id="{40BE3752-5FD6-4634-BE3A-9BBF9E05CB8A}"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2.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2" descr="PPT内页"/>
          <p:cNvPicPr>
            <a:picLocks noChangeAspect="1" noChangeArrowheads="1"/>
          </p:cNvPicPr>
          <p:nvPr/>
        </p:nvPicPr>
        <p:blipFill>
          <a:blip r:embed="rId13"/>
          <a:srcRect/>
          <a:stretch>
            <a:fillRect/>
          </a:stretch>
        </p:blipFill>
        <p:spPr bwMode="auto">
          <a:xfrm>
            <a:off x="-3175" y="-3175"/>
            <a:ext cx="9150350" cy="6864350"/>
          </a:xfrm>
          <a:prstGeom prst="rect">
            <a:avLst/>
          </a:prstGeom>
          <a:noFill/>
          <a:ln w="9525">
            <a:noFill/>
            <a:miter lim="800000"/>
            <a:headEnd/>
            <a:tailEnd/>
          </a:ln>
        </p:spPr>
      </p:pic>
      <p:sp>
        <p:nvSpPr>
          <p:cNvPr id="4099" name="Rectangle 3"/>
          <p:cNvSpPr>
            <a:spLocks noGrp="1" noChangeArrowheads="1"/>
          </p:cNvSpPr>
          <p:nvPr>
            <p:ph type="title"/>
          </p:nvPr>
        </p:nvSpPr>
        <p:spPr bwMode="auto">
          <a:xfrm>
            <a:off x="179388" y="188913"/>
            <a:ext cx="6372225" cy="5762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100" name="Rectangle 4"/>
          <p:cNvSpPr>
            <a:spLocks noGrp="1" noChangeArrowheads="1"/>
          </p:cNvSpPr>
          <p:nvPr>
            <p:ph type="body" idx="1"/>
          </p:nvPr>
        </p:nvSpPr>
        <p:spPr bwMode="auto">
          <a:xfrm>
            <a:off x="457200" y="1600200"/>
            <a:ext cx="8218488" cy="4349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9877" name="Rectangle 5"/>
          <p:cNvSpPr>
            <a:spLocks noGrp="1" noChangeArrowheads="1"/>
          </p:cNvSpPr>
          <p:nvPr>
            <p:ph type="sldNum" sz="quarter" idx="4"/>
          </p:nvPr>
        </p:nvSpPr>
        <p:spPr bwMode="auto">
          <a:xfrm>
            <a:off x="6877050" y="6481763"/>
            <a:ext cx="208915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25097329-171C-4286-A80B-36B9BDA358E1}"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ea typeface="宋体" pitchFamily="2" charset="-122"/>
        </a:defRPr>
      </a:lvl2pPr>
      <a:lvl3pPr algn="l" rtl="0" eaLnBrk="0" fontAlgn="base" hangingPunct="0">
        <a:spcBef>
          <a:spcPct val="0"/>
        </a:spcBef>
        <a:spcAft>
          <a:spcPct val="0"/>
        </a:spcAft>
        <a:defRPr sz="3600">
          <a:solidFill>
            <a:schemeClr val="tx2"/>
          </a:solidFill>
          <a:latin typeface="Arial" charset="0"/>
          <a:ea typeface="宋体" pitchFamily="2" charset="-122"/>
        </a:defRPr>
      </a:lvl3pPr>
      <a:lvl4pPr algn="l" rtl="0" eaLnBrk="0" fontAlgn="base" hangingPunct="0">
        <a:spcBef>
          <a:spcPct val="0"/>
        </a:spcBef>
        <a:spcAft>
          <a:spcPct val="0"/>
        </a:spcAft>
        <a:defRPr sz="3600">
          <a:solidFill>
            <a:schemeClr val="tx2"/>
          </a:solidFill>
          <a:latin typeface="Arial" charset="0"/>
          <a:ea typeface="宋体" pitchFamily="2" charset="-122"/>
        </a:defRPr>
      </a:lvl4pPr>
      <a:lvl5pPr algn="l" rtl="0" eaLnBrk="0" fontAlgn="base" hangingPunct="0">
        <a:spcBef>
          <a:spcPct val="0"/>
        </a:spcBef>
        <a:spcAft>
          <a:spcPct val="0"/>
        </a:spcAft>
        <a:defRPr sz="3600">
          <a:solidFill>
            <a:schemeClr val="tx2"/>
          </a:solidFill>
          <a:latin typeface="Arial" charset="0"/>
          <a:ea typeface="宋体" pitchFamily="2" charset="-122"/>
        </a:defRPr>
      </a:lvl5pPr>
      <a:lvl6pPr marL="457200" algn="l" rtl="0" fontAlgn="base">
        <a:spcBef>
          <a:spcPct val="0"/>
        </a:spcBef>
        <a:spcAft>
          <a:spcPct val="0"/>
        </a:spcAft>
        <a:defRPr sz="3600">
          <a:solidFill>
            <a:schemeClr val="tx2"/>
          </a:solidFill>
          <a:latin typeface="Arial" charset="0"/>
          <a:ea typeface="宋体" pitchFamily="2" charset="-122"/>
        </a:defRPr>
      </a:lvl6pPr>
      <a:lvl7pPr marL="914400" algn="l" rtl="0" fontAlgn="base">
        <a:spcBef>
          <a:spcPct val="0"/>
        </a:spcBef>
        <a:spcAft>
          <a:spcPct val="0"/>
        </a:spcAft>
        <a:defRPr sz="3600">
          <a:solidFill>
            <a:schemeClr val="tx2"/>
          </a:solidFill>
          <a:latin typeface="Arial" charset="0"/>
          <a:ea typeface="宋体" pitchFamily="2" charset="-122"/>
        </a:defRPr>
      </a:lvl7pPr>
      <a:lvl8pPr marL="1371600" algn="l" rtl="0" fontAlgn="base">
        <a:spcBef>
          <a:spcPct val="0"/>
        </a:spcBef>
        <a:spcAft>
          <a:spcPct val="0"/>
        </a:spcAft>
        <a:defRPr sz="3600">
          <a:solidFill>
            <a:schemeClr val="tx2"/>
          </a:solidFill>
          <a:latin typeface="Arial" charset="0"/>
          <a:ea typeface="宋体" pitchFamily="2" charset="-122"/>
        </a:defRPr>
      </a:lvl8pPr>
      <a:lvl9pPr marL="1828800" algn="l" rtl="0" fontAlgn="base">
        <a:spcBef>
          <a:spcPct val="0"/>
        </a:spcBef>
        <a:spcAft>
          <a:spcPct val="0"/>
        </a:spcAft>
        <a:defRPr sz="36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bwMode="auto">
          <a:xfrm>
            <a:off x="446088" y="1052513"/>
            <a:ext cx="8229600" cy="7254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Rectangle 5"/>
          <p:cNvSpPr>
            <a:spLocks noGrp="1" noChangeArrowheads="1"/>
          </p:cNvSpPr>
          <p:nvPr>
            <p:ph type="body" idx="1"/>
          </p:nvPr>
        </p:nvSpPr>
        <p:spPr bwMode="auto">
          <a:xfrm>
            <a:off x="468313" y="1916113"/>
            <a:ext cx="8229600" cy="3960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Tree>
  </p:cSld>
  <p:clrMap bg1="lt1" tx1="dk1" bg2="lt2" tx2="dk2" accent1="accent1" accent2="accent2" accent3="accent3" accent4="accent4" accent5="accent5" accent6="accent6" hlink="hlink" folHlink="folHlink"/>
  <p:sldLayoutIdLst>
    <p:sldLayoutId id="2147483986" r:id="rId1"/>
  </p:sldLayoutIdLst>
  <p:txStyles>
    <p:titleStyle>
      <a:lvl1pPr algn="ctr" rtl="0" eaLnBrk="0" fontAlgn="base" hangingPunct="0">
        <a:spcBef>
          <a:spcPct val="0"/>
        </a:spcBef>
        <a:spcAft>
          <a:spcPct val="0"/>
        </a:spcAft>
        <a:defRPr sz="4400">
          <a:solidFill>
            <a:schemeClr val="tx2"/>
          </a:solidFill>
          <a:latin typeface="Arial" charset="0"/>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Arial"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Arial" charset="0"/>
          <a:ea typeface="+mn-ea"/>
        </a:defRPr>
      </a:lvl2pPr>
      <a:lvl3pPr marL="1143000" indent="-228600" algn="l" rtl="0" eaLnBrk="0" fontAlgn="base" hangingPunct="0">
        <a:spcBef>
          <a:spcPct val="20000"/>
        </a:spcBef>
        <a:spcAft>
          <a:spcPct val="0"/>
        </a:spcAft>
        <a:buChar char="•"/>
        <a:defRPr sz="2400">
          <a:solidFill>
            <a:schemeClr val="tx1"/>
          </a:solidFill>
          <a:latin typeface="Arial" charset="0"/>
          <a:ea typeface="+mn-ea"/>
        </a:defRPr>
      </a:lvl3pPr>
      <a:lvl4pPr marL="1600200" indent="-228600" algn="l" rtl="0" eaLnBrk="0" fontAlgn="base" hangingPunct="0">
        <a:spcBef>
          <a:spcPct val="20000"/>
        </a:spcBef>
        <a:spcAft>
          <a:spcPct val="0"/>
        </a:spcAft>
        <a:buChar char="–"/>
        <a:defRPr sz="2000">
          <a:solidFill>
            <a:schemeClr val="tx1"/>
          </a:solidFill>
          <a:latin typeface="Arial" charset="0"/>
          <a:ea typeface="+mn-ea"/>
        </a:defRPr>
      </a:lvl4pPr>
      <a:lvl5pPr marL="2057400" indent="-228600" algn="l" rtl="0" eaLnBrk="0" fontAlgn="base" hangingPunct="0">
        <a:spcBef>
          <a:spcPct val="20000"/>
        </a:spcBef>
        <a:spcAft>
          <a:spcPct val="0"/>
        </a:spcAft>
        <a:buChar char="»"/>
        <a:defRPr sz="2000">
          <a:solidFill>
            <a:schemeClr val="tx1"/>
          </a:solidFill>
          <a:latin typeface="Arial" charset="0"/>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46088" y="1052513"/>
            <a:ext cx="8229600" cy="72548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47" name="Rectangle 3"/>
          <p:cNvSpPr>
            <a:spLocks noGrp="1" noChangeArrowheads="1"/>
          </p:cNvSpPr>
          <p:nvPr>
            <p:ph type="body" idx="1"/>
          </p:nvPr>
        </p:nvSpPr>
        <p:spPr bwMode="auto">
          <a:xfrm>
            <a:off x="468313" y="1916113"/>
            <a:ext cx="8229600" cy="39608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6148" name="Picture 4" descr="基础部分1"/>
          <p:cNvPicPr>
            <a:picLocks noChangeAspect="1" noChangeArrowheads="1"/>
          </p:cNvPicPr>
          <p:nvPr/>
        </p:nvPicPr>
        <p:blipFill>
          <a:blip r:embed="rId13"/>
          <a:srcRect/>
          <a:stretch>
            <a:fillRect/>
          </a:stretch>
        </p:blipFill>
        <p:spPr bwMode="auto">
          <a:xfrm>
            <a:off x="396875" y="225425"/>
            <a:ext cx="8207375" cy="755650"/>
          </a:xfrm>
          <a:prstGeom prst="rect">
            <a:avLst/>
          </a:prstGeom>
          <a:noFill/>
          <a:ln w="9525">
            <a:noFill/>
            <a:miter lim="800000"/>
            <a:headEnd/>
            <a:tailEnd/>
          </a:ln>
        </p:spPr>
      </p:pic>
      <p:pic>
        <p:nvPicPr>
          <p:cNvPr id="6149" name="Picture 5" descr="基础部分2"/>
          <p:cNvPicPr>
            <a:picLocks noChangeAspect="1" noChangeArrowheads="1"/>
          </p:cNvPicPr>
          <p:nvPr/>
        </p:nvPicPr>
        <p:blipFill>
          <a:blip r:embed="rId14"/>
          <a:srcRect/>
          <a:stretch>
            <a:fillRect/>
          </a:stretch>
        </p:blipFill>
        <p:spPr bwMode="auto">
          <a:xfrm>
            <a:off x="468313" y="5876925"/>
            <a:ext cx="8207375" cy="714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87"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3.png"/><Relationship Id="rId2" Type="http://schemas.openxmlformats.org/officeDocument/2006/relationships/slideLayout" Target="../slideLayouts/slideLayout19.xml"/><Relationship Id="rId1" Type="http://schemas.openxmlformats.org/officeDocument/2006/relationships/vmlDrawing" Target="../drawings/vmlDrawing1.vml"/><Relationship Id="rId6" Type="http://schemas.openxmlformats.org/officeDocument/2006/relationships/image" Target="../media/image12.jpeg"/><Relationship Id="rId5" Type="http://schemas.openxmlformats.org/officeDocument/2006/relationships/image" Target="../media/image10.e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9.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9.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9.xml"/><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9.xml"/><Relationship Id="rId5" Type="http://schemas.openxmlformats.org/officeDocument/2006/relationships/image" Target="../media/image41.jpeg"/><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9.xml"/><Relationship Id="rId1" Type="http://schemas.openxmlformats.org/officeDocument/2006/relationships/vmlDrawing" Target="../drawings/vmlDrawing2.vml"/><Relationship Id="rId4" Type="http://schemas.openxmlformats.org/officeDocument/2006/relationships/image" Target="../media/image44.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9.xml"/><Relationship Id="rId1" Type="http://schemas.openxmlformats.org/officeDocument/2006/relationships/vmlDrawing" Target="../drawings/vmlDrawing3.vml"/><Relationship Id="rId4" Type="http://schemas.openxmlformats.org/officeDocument/2006/relationships/image" Target="../media/image45.emf"/></Relationships>
</file>

<file path=ppt/slides/_rels/slide3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9.xml"/><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19.xml"/><Relationship Id="rId4" Type="http://schemas.openxmlformats.org/officeDocument/2006/relationships/image" Target="../media/image59.jpeg"/></Relationships>
</file>

<file path=ppt/slides/_rels/slide4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9.xml"/><Relationship Id="rId4" Type="http://schemas.openxmlformats.org/officeDocument/2006/relationships/image" Target="../media/image64.jpeg"/></Relationships>
</file>

<file path=ppt/slides/_rels/slide4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9.xml"/><Relationship Id="rId5" Type="http://schemas.openxmlformats.org/officeDocument/2006/relationships/image" Target="../media/image72.png"/><Relationship Id="rId4" Type="http://schemas.openxmlformats.org/officeDocument/2006/relationships/image" Target="../media/image71.jpeg"/></Relationships>
</file>

<file path=ppt/slides/_rels/slide4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19.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png"/></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9.xml"/><Relationship Id="rId5" Type="http://schemas.openxmlformats.org/officeDocument/2006/relationships/image" Target="../media/image81.jpeg"/><Relationship Id="rId4" Type="http://schemas.openxmlformats.org/officeDocument/2006/relationships/image" Target="../media/image8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idx="1"/>
          </p:nvPr>
        </p:nvSpPr>
        <p:spPr>
          <a:xfrm>
            <a:off x="468313" y="1268413"/>
            <a:ext cx="8218487" cy="892175"/>
          </a:xfrm>
        </p:spPr>
        <p:txBody>
          <a:bodyPr/>
          <a:lstStyle/>
          <a:p>
            <a:pPr algn="ctr" eaLnBrk="1" hangingPunct="1">
              <a:buFontTx/>
              <a:buNone/>
            </a:pPr>
            <a:r>
              <a:rPr lang="zh-CN" altLang="en-US" b="1" smtClean="0">
                <a:latin typeface="黑体" pitchFamily="2" charset="-122"/>
                <a:ea typeface="黑体" pitchFamily="2" charset="-122"/>
              </a:rPr>
              <a:t>广州市唯康通信技术有限公司</a:t>
            </a:r>
          </a:p>
          <a:p>
            <a:pPr eaLnBrk="1" hangingPunct="1">
              <a:buFontTx/>
              <a:buNone/>
            </a:pPr>
            <a:endParaRPr lang="zh-CN" altLang="en-US" b="1" smtClean="0"/>
          </a:p>
        </p:txBody>
      </p:sp>
      <p:sp>
        <p:nvSpPr>
          <p:cNvPr id="9219" name="WordArt 4"/>
          <p:cNvSpPr>
            <a:spLocks noChangeArrowheads="1" noChangeShapeType="1" noTextEdit="1"/>
          </p:cNvSpPr>
          <p:nvPr/>
        </p:nvSpPr>
        <p:spPr bwMode="auto">
          <a:xfrm>
            <a:off x="3000375" y="2786063"/>
            <a:ext cx="2809875" cy="577850"/>
          </a:xfrm>
          <a:prstGeom prst="rect">
            <a:avLst/>
          </a:prstGeom>
        </p:spPr>
        <p:txBody>
          <a:bodyPr wrap="none" fromWordArt="1">
            <a:prstTxWarp prst="textPlain">
              <a:avLst>
                <a:gd name="adj" fmla="val 50000"/>
              </a:avLst>
            </a:prstTxWarp>
          </a:bodyPr>
          <a:lstStyle/>
          <a:p>
            <a:r>
              <a:rPr lang="zh-CN" altLang="en-US" sz="48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宋体"/>
                <a:ea typeface="宋体"/>
              </a:rPr>
              <a:t>教仪产品介绍</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2"/>
          <p:cNvSpPr txBox="1">
            <a:spLocks noChangeArrowheads="1"/>
          </p:cNvSpPr>
          <p:nvPr/>
        </p:nvSpPr>
        <p:spPr bwMode="auto">
          <a:xfrm>
            <a:off x="500063" y="1643063"/>
            <a:ext cx="4176712" cy="547687"/>
          </a:xfrm>
          <a:prstGeom prst="rect">
            <a:avLst/>
          </a:prstGeom>
          <a:noFill/>
          <a:ln w="9525" algn="ctr">
            <a:noFill/>
            <a:miter lim="800000"/>
            <a:headEnd/>
            <a:tailEnd/>
          </a:ln>
        </p:spPr>
        <p:txBody>
          <a:bodyPr>
            <a:spAutoFit/>
          </a:bodyPr>
          <a:lstStyle/>
          <a:p>
            <a:pPr marL="342900" indent="-342900" algn="l">
              <a:lnSpc>
                <a:spcPts val="4000"/>
              </a:lnSpc>
              <a:spcBef>
                <a:spcPct val="75000"/>
              </a:spcBef>
            </a:pPr>
            <a:r>
              <a:rPr lang="zh-CN" altLang="en-US">
                <a:solidFill>
                  <a:srgbClr val="FF0000"/>
                </a:solidFill>
              </a:rPr>
              <a:t>实训室主干链路</a:t>
            </a:r>
          </a:p>
        </p:txBody>
      </p:sp>
      <p:sp>
        <p:nvSpPr>
          <p:cNvPr id="93187" name="WordArt 3"/>
          <p:cNvSpPr>
            <a:spLocks noChangeArrowheads="1" noChangeShapeType="1" noTextEdit="1"/>
          </p:cNvSpPr>
          <p:nvPr/>
        </p:nvSpPr>
        <p:spPr bwMode="auto">
          <a:xfrm>
            <a:off x="2390775" y="1125538"/>
            <a:ext cx="4197350"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93275" name="WordArt 91"/>
          <p:cNvSpPr>
            <a:spLocks noChangeArrowheads="1" noChangeShapeType="1"/>
          </p:cNvSpPr>
          <p:nvPr/>
        </p:nvSpPr>
        <p:spPr bwMode="auto">
          <a:xfrm>
            <a:off x="2843213" y="2708275"/>
            <a:ext cx="817562" cy="234950"/>
          </a:xfrm>
          <a:prstGeom prst="rect">
            <a:avLst/>
          </a:prstGeom>
        </p:spPr>
        <p:txBody>
          <a:bodyPr wrap="none" fromWordArt="1">
            <a:prstTxWarp prst="textPlain">
              <a:avLst>
                <a:gd name="adj" fmla="val 50000"/>
              </a:avLst>
            </a:prstTxWarp>
          </a:bodyPr>
          <a:lstStyle/>
          <a:p>
            <a:pPr>
              <a:defRPr/>
            </a:pPr>
            <a:r>
              <a:rPr lang="zh-CN" altLang="en-US" sz="2400" kern="10" dirty="0">
                <a:ln w="19050">
                  <a:solidFill>
                    <a:srgbClr val="99CCFF"/>
                  </a:solidFill>
                  <a:round/>
                  <a:headEnd/>
                  <a:tailEnd/>
                </a:ln>
                <a:solidFill>
                  <a:srgbClr val="0066CC"/>
                </a:solidFill>
                <a:effectLst>
                  <a:outerShdw dist="35921" dir="2700000" algn="ctr" rotWithShape="0">
                    <a:srgbClr val="990000"/>
                  </a:outerShdw>
                </a:effectLst>
                <a:latin typeface="黑体"/>
                <a:ea typeface="黑体"/>
              </a:rPr>
              <a:t>设备间</a:t>
            </a:r>
            <a:r>
              <a:rPr lang="en-US" altLang="zh-CN" sz="2400" kern="10" dirty="0">
                <a:ln w="19050">
                  <a:solidFill>
                    <a:srgbClr val="99CCFF"/>
                  </a:solidFill>
                  <a:round/>
                  <a:headEnd/>
                  <a:tailEnd/>
                </a:ln>
                <a:solidFill>
                  <a:srgbClr val="0066CC"/>
                </a:solidFill>
                <a:effectLst>
                  <a:outerShdw dist="35921" dir="2700000" algn="ctr" rotWithShape="0">
                    <a:srgbClr val="990000"/>
                  </a:outerShdw>
                </a:effectLst>
                <a:latin typeface="黑体"/>
                <a:ea typeface="黑体"/>
              </a:rPr>
              <a:t>BD</a:t>
            </a:r>
            <a:endParaRPr lang="zh-CN" altLang="en-US" sz="2400" kern="10" dirty="0">
              <a:ln w="19050">
                <a:solidFill>
                  <a:srgbClr val="99CCFF"/>
                </a:solidFill>
                <a:round/>
                <a:headEnd/>
                <a:tailEnd/>
              </a:ln>
              <a:solidFill>
                <a:srgbClr val="0066CC"/>
              </a:solidFill>
              <a:effectLst>
                <a:outerShdw dist="35921" dir="2700000" algn="ctr" rotWithShape="0">
                  <a:srgbClr val="990000"/>
                </a:outerShdw>
              </a:effectLst>
              <a:latin typeface="黑体"/>
              <a:ea typeface="黑体"/>
            </a:endParaRPr>
          </a:p>
        </p:txBody>
      </p:sp>
      <p:sp>
        <p:nvSpPr>
          <p:cNvPr id="93276" name="WordArt 92"/>
          <p:cNvSpPr>
            <a:spLocks noChangeArrowheads="1" noChangeShapeType="1"/>
          </p:cNvSpPr>
          <p:nvPr/>
        </p:nvSpPr>
        <p:spPr bwMode="auto">
          <a:xfrm>
            <a:off x="6804025" y="5445125"/>
            <a:ext cx="1006475" cy="214313"/>
          </a:xfrm>
          <a:prstGeom prst="rect">
            <a:avLst/>
          </a:prstGeom>
        </p:spPr>
        <p:txBody>
          <a:bodyPr wrap="none" fromWordArt="1">
            <a:prstTxWarp prst="textPlain">
              <a:avLst>
                <a:gd name="adj" fmla="val 50000"/>
              </a:avLst>
            </a:prstTxWarp>
          </a:bodyPr>
          <a:lstStyle/>
          <a:p>
            <a:r>
              <a:rPr lang="zh-CN" altLang="en-US" sz="2400" kern="10">
                <a:ln w="19050">
                  <a:solidFill>
                    <a:srgbClr val="99CCFF"/>
                  </a:solidFill>
                  <a:round/>
                  <a:headEnd/>
                  <a:tailEnd/>
                </a:ln>
                <a:solidFill>
                  <a:srgbClr val="0066CC"/>
                </a:solidFill>
                <a:effectLst>
                  <a:outerShdw dist="35921" dir="2700000" algn="ctr" rotWithShape="0">
                    <a:srgbClr val="990000"/>
                  </a:outerShdw>
                </a:effectLst>
                <a:latin typeface="黑体"/>
                <a:ea typeface="黑体"/>
              </a:rPr>
              <a:t>操作台机架</a:t>
            </a:r>
          </a:p>
        </p:txBody>
      </p:sp>
      <p:sp>
        <p:nvSpPr>
          <p:cNvPr id="93277" name="WordArt 93"/>
          <p:cNvSpPr>
            <a:spLocks noChangeArrowheads="1" noChangeShapeType="1"/>
          </p:cNvSpPr>
          <p:nvPr/>
        </p:nvSpPr>
        <p:spPr bwMode="auto">
          <a:xfrm>
            <a:off x="4932363" y="5445125"/>
            <a:ext cx="774700" cy="215900"/>
          </a:xfrm>
          <a:prstGeom prst="rect">
            <a:avLst/>
          </a:prstGeom>
        </p:spPr>
        <p:txBody>
          <a:bodyPr wrap="none" fromWordArt="1">
            <a:prstTxWarp prst="textPlain">
              <a:avLst>
                <a:gd name="adj" fmla="val 50000"/>
              </a:avLst>
            </a:prstTxWarp>
          </a:bodyPr>
          <a:lstStyle/>
          <a:p>
            <a:r>
              <a:rPr lang="zh-CN" altLang="en-US" sz="2400" kern="10">
                <a:ln w="19050">
                  <a:solidFill>
                    <a:srgbClr val="99CCFF"/>
                  </a:solidFill>
                  <a:round/>
                  <a:headEnd/>
                  <a:tailEnd/>
                </a:ln>
                <a:solidFill>
                  <a:srgbClr val="0066CC"/>
                </a:solidFill>
                <a:effectLst>
                  <a:outerShdw dist="35921" dir="2700000" algn="ctr" rotWithShape="0">
                    <a:srgbClr val="990000"/>
                  </a:outerShdw>
                </a:effectLst>
                <a:latin typeface="黑体"/>
                <a:ea typeface="黑体"/>
              </a:rPr>
              <a:t>干线电缆</a:t>
            </a:r>
          </a:p>
        </p:txBody>
      </p:sp>
      <p:pic>
        <p:nvPicPr>
          <p:cNvPr id="93278" name="Picture 94" descr="机柜全图"/>
          <p:cNvPicPr>
            <a:picLocks noChangeAspect="1" noChangeArrowheads="1"/>
          </p:cNvPicPr>
          <p:nvPr/>
        </p:nvPicPr>
        <p:blipFill>
          <a:blip r:embed="rId3"/>
          <a:srcRect/>
          <a:stretch>
            <a:fillRect/>
          </a:stretch>
        </p:blipFill>
        <p:spPr bwMode="auto">
          <a:xfrm>
            <a:off x="2700338" y="3213100"/>
            <a:ext cx="1196975" cy="2641600"/>
          </a:xfrm>
          <a:prstGeom prst="rect">
            <a:avLst/>
          </a:prstGeom>
          <a:noFill/>
          <a:ln w="9525">
            <a:noFill/>
            <a:miter lim="800000"/>
            <a:headEnd/>
            <a:tailEnd/>
          </a:ln>
        </p:spPr>
      </p:pic>
      <p:graphicFrame>
        <p:nvGraphicFramePr>
          <p:cNvPr id="93280" name="Object 96"/>
          <p:cNvGraphicFramePr>
            <a:graphicFrameLocks noChangeAspect="1"/>
          </p:cNvGraphicFramePr>
          <p:nvPr/>
        </p:nvGraphicFramePr>
        <p:xfrm>
          <a:off x="1050925" y="3259138"/>
          <a:ext cx="862013" cy="1190625"/>
        </p:xfrm>
        <a:graphic>
          <a:graphicData uri="http://schemas.openxmlformats.org/presentationml/2006/ole">
            <mc:AlternateContent xmlns:mc="http://schemas.openxmlformats.org/markup-compatibility/2006">
              <mc:Choice xmlns:v="urn:schemas-microsoft-com:vml" Requires="v">
                <p:oleObj spid="_x0000_s1027" name="Visio" r:id="rId4" imgW="966826" imgH="1232240" progId="Visio.Drawing.11">
                  <p:embed/>
                </p:oleObj>
              </mc:Choice>
              <mc:Fallback>
                <p:oleObj name="Visio" r:id="rId4" imgW="966826" imgH="1232240" progId="Visio.Drawing.11">
                  <p:embed/>
                  <p:pic>
                    <p:nvPicPr>
                      <p:cNvPr id="0" name="Object 9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925" y="3259138"/>
                        <a:ext cx="862013" cy="1190625"/>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3281" name="WordArt 97"/>
          <p:cNvSpPr>
            <a:spLocks noChangeArrowheads="1" noChangeShapeType="1"/>
          </p:cNvSpPr>
          <p:nvPr/>
        </p:nvSpPr>
        <p:spPr bwMode="auto">
          <a:xfrm>
            <a:off x="1187450" y="2924175"/>
            <a:ext cx="712788" cy="215900"/>
          </a:xfrm>
          <a:prstGeom prst="rect">
            <a:avLst/>
          </a:prstGeom>
        </p:spPr>
        <p:txBody>
          <a:bodyPr wrap="none" fromWordArt="1">
            <a:prstTxWarp prst="textPlain">
              <a:avLst>
                <a:gd name="adj" fmla="val 50000"/>
              </a:avLst>
            </a:prstTxWarp>
          </a:bodyPr>
          <a:lstStyle/>
          <a:p>
            <a:r>
              <a:rPr lang="zh-CN" altLang="en-US" sz="2400" kern="10">
                <a:ln w="19050">
                  <a:solidFill>
                    <a:srgbClr val="99CCFF"/>
                  </a:solidFill>
                  <a:round/>
                  <a:headEnd/>
                  <a:tailEnd/>
                </a:ln>
                <a:solidFill>
                  <a:srgbClr val="0066CC"/>
                </a:solidFill>
                <a:effectLst>
                  <a:outerShdw dist="35921" dir="2700000" algn="ctr" rotWithShape="0">
                    <a:srgbClr val="990000"/>
                  </a:outerShdw>
                </a:effectLst>
                <a:latin typeface="黑体"/>
                <a:ea typeface="黑体"/>
              </a:rPr>
              <a:t>校园网</a:t>
            </a:r>
          </a:p>
        </p:txBody>
      </p:sp>
      <p:sp>
        <p:nvSpPr>
          <p:cNvPr id="93282" name="AutoShape 98"/>
          <p:cNvSpPr>
            <a:spLocks noChangeArrowheads="1"/>
          </p:cNvSpPr>
          <p:nvPr/>
        </p:nvSpPr>
        <p:spPr bwMode="auto">
          <a:xfrm rot="5400000">
            <a:off x="1196182" y="4356894"/>
            <a:ext cx="1181100" cy="909637"/>
          </a:xfrm>
          <a:custGeom>
            <a:avLst/>
            <a:gdLst>
              <a:gd name="T0" fmla="*/ 2147483647 w 21600"/>
              <a:gd name="T1" fmla="*/ 0 h 21600"/>
              <a:gd name="T2" fmla="*/ 2147483647 w 21600"/>
              <a:gd name="T3" fmla="*/ 2147483647 h 21600"/>
              <a:gd name="T4" fmla="*/ 2147483647 w 21600"/>
              <a:gd name="T5" fmla="*/ 2147483647 h 21600"/>
              <a:gd name="T6" fmla="*/ 0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17694720 60000 65536"/>
              <a:gd name="T17" fmla="*/ 11796480 60000 65536"/>
              <a:gd name="T18" fmla="*/ 17694720 60000 65536"/>
              <a:gd name="T19" fmla="*/ 11796480 60000 65536"/>
              <a:gd name="T20" fmla="*/ 5898240 60000 65536"/>
              <a:gd name="T21" fmla="*/ 5898240 60000 65536"/>
              <a:gd name="T22" fmla="*/ 0 60000 65536"/>
              <a:gd name="T23" fmla="*/ 0 60000 65536"/>
              <a:gd name="T24" fmla="*/ 672 w 21600"/>
              <a:gd name="T25" fmla="*/ 17618 h 21600"/>
              <a:gd name="T26" fmla="*/ 19024 w 21600"/>
              <a:gd name="T27" fmla="*/ 1902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18321" y="0"/>
                </a:moveTo>
                <a:lnTo>
                  <a:pt x="15042" y="3133"/>
                </a:lnTo>
                <a:lnTo>
                  <a:pt x="17618" y="3133"/>
                </a:lnTo>
                <a:lnTo>
                  <a:pt x="17618" y="17618"/>
                </a:lnTo>
                <a:lnTo>
                  <a:pt x="3133" y="17618"/>
                </a:lnTo>
                <a:lnTo>
                  <a:pt x="3133" y="15042"/>
                </a:lnTo>
                <a:lnTo>
                  <a:pt x="0" y="18321"/>
                </a:lnTo>
                <a:lnTo>
                  <a:pt x="3133" y="21600"/>
                </a:lnTo>
                <a:lnTo>
                  <a:pt x="3133" y="19024"/>
                </a:lnTo>
                <a:lnTo>
                  <a:pt x="19024" y="19024"/>
                </a:lnTo>
                <a:lnTo>
                  <a:pt x="19024" y="3133"/>
                </a:lnTo>
                <a:lnTo>
                  <a:pt x="21600" y="3133"/>
                </a:lnTo>
                <a:close/>
              </a:path>
            </a:pathLst>
          </a:custGeom>
          <a:noFill/>
          <a:ln w="19050">
            <a:solidFill>
              <a:schemeClr val="tx1"/>
            </a:solidFill>
            <a:miter lim="800000"/>
            <a:headEnd/>
            <a:tailEnd/>
          </a:ln>
        </p:spPr>
        <p:txBody>
          <a:bodyPr wrap="none" anchor="ctr"/>
          <a:lstStyle/>
          <a:p>
            <a:endParaRPr lang="zh-CN" altLang="en-US"/>
          </a:p>
        </p:txBody>
      </p:sp>
      <p:sp>
        <p:nvSpPr>
          <p:cNvPr id="93283" name="AutoShape 99"/>
          <p:cNvSpPr>
            <a:spLocks noChangeArrowheads="1"/>
          </p:cNvSpPr>
          <p:nvPr/>
        </p:nvSpPr>
        <p:spPr bwMode="auto">
          <a:xfrm>
            <a:off x="4427538" y="3311525"/>
            <a:ext cx="1863725" cy="19764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1148 w 21600"/>
              <a:gd name="T13" fmla="*/ 17575 h 21600"/>
              <a:gd name="T14" fmla="*/ 20452 w 21600"/>
              <a:gd name="T15" fmla="*/ 19559 h 21600"/>
            </a:gdLst>
            <a:ahLst/>
            <a:cxnLst>
              <a:cxn ang="T8">
                <a:pos x="T0" y="T1"/>
              </a:cxn>
              <a:cxn ang="T9">
                <a:pos x="T2" y="T3"/>
              </a:cxn>
              <a:cxn ang="T10">
                <a:pos x="T4" y="T5"/>
              </a:cxn>
              <a:cxn ang="T11">
                <a:pos x="T6" y="T7"/>
              </a:cxn>
            </a:cxnLst>
            <a:rect l="T12" t="T13" r="T14" b="T15"/>
            <a:pathLst>
              <a:path w="21600" h="21600">
                <a:moveTo>
                  <a:pt x="10800" y="0"/>
                </a:moveTo>
                <a:lnTo>
                  <a:pt x="9036" y="6035"/>
                </a:lnTo>
                <a:lnTo>
                  <a:pt x="10223" y="6035"/>
                </a:lnTo>
                <a:lnTo>
                  <a:pt x="10223" y="17575"/>
                </a:lnTo>
                <a:lnTo>
                  <a:pt x="3510" y="17575"/>
                </a:lnTo>
                <a:lnTo>
                  <a:pt x="3510" y="15535"/>
                </a:lnTo>
                <a:lnTo>
                  <a:pt x="0" y="18567"/>
                </a:lnTo>
                <a:lnTo>
                  <a:pt x="3510" y="21600"/>
                </a:lnTo>
                <a:lnTo>
                  <a:pt x="3510" y="19559"/>
                </a:lnTo>
                <a:lnTo>
                  <a:pt x="18090" y="19559"/>
                </a:lnTo>
                <a:lnTo>
                  <a:pt x="18090" y="21600"/>
                </a:lnTo>
                <a:lnTo>
                  <a:pt x="21600" y="18567"/>
                </a:lnTo>
                <a:lnTo>
                  <a:pt x="18090" y="15535"/>
                </a:lnTo>
                <a:lnTo>
                  <a:pt x="18090" y="17575"/>
                </a:lnTo>
                <a:lnTo>
                  <a:pt x="11377" y="17575"/>
                </a:lnTo>
                <a:lnTo>
                  <a:pt x="11377" y="6035"/>
                </a:lnTo>
                <a:lnTo>
                  <a:pt x="12564" y="6035"/>
                </a:lnTo>
                <a:close/>
              </a:path>
            </a:pathLst>
          </a:custGeom>
          <a:noFill/>
          <a:ln w="19050">
            <a:solidFill>
              <a:schemeClr val="tx1"/>
            </a:solidFill>
            <a:miter lim="800000"/>
            <a:headEnd/>
            <a:tailEnd/>
          </a:ln>
        </p:spPr>
        <p:txBody>
          <a:bodyPr wrap="none" anchor="ctr"/>
          <a:lstStyle/>
          <a:p>
            <a:endParaRPr lang="zh-CN" altLang="en-US"/>
          </a:p>
        </p:txBody>
      </p:sp>
      <p:pic>
        <p:nvPicPr>
          <p:cNvPr id="93284" name="Picture 100" descr="模拟楼全貌"/>
          <p:cNvPicPr>
            <a:picLocks noChangeAspect="1" noChangeArrowheads="1"/>
          </p:cNvPicPr>
          <p:nvPr/>
        </p:nvPicPr>
        <p:blipFill>
          <a:blip r:embed="rId6"/>
          <a:srcRect/>
          <a:stretch>
            <a:fillRect/>
          </a:stretch>
        </p:blipFill>
        <p:spPr bwMode="auto">
          <a:xfrm>
            <a:off x="4500563" y="1857375"/>
            <a:ext cx="1592262" cy="1195388"/>
          </a:xfrm>
          <a:prstGeom prst="rect">
            <a:avLst/>
          </a:prstGeom>
          <a:noFill/>
          <a:ln w="9525">
            <a:noFill/>
            <a:miter lim="800000"/>
            <a:headEnd/>
            <a:tailEnd/>
          </a:ln>
        </p:spPr>
      </p:pic>
      <p:sp>
        <p:nvSpPr>
          <p:cNvPr id="93285" name="WordArt 101"/>
          <p:cNvSpPr>
            <a:spLocks noChangeArrowheads="1" noChangeShapeType="1"/>
          </p:cNvSpPr>
          <p:nvPr/>
        </p:nvSpPr>
        <p:spPr bwMode="auto">
          <a:xfrm>
            <a:off x="6443663" y="2349500"/>
            <a:ext cx="1428750" cy="234950"/>
          </a:xfrm>
          <a:prstGeom prst="rect">
            <a:avLst/>
          </a:prstGeom>
        </p:spPr>
        <p:txBody>
          <a:bodyPr wrap="none" fromWordArt="1">
            <a:prstTxWarp prst="textPlain">
              <a:avLst>
                <a:gd name="adj" fmla="val 50000"/>
              </a:avLst>
            </a:prstTxWarp>
          </a:bodyPr>
          <a:lstStyle/>
          <a:p>
            <a:r>
              <a:rPr lang="zh-CN" altLang="en-US" sz="2400" kern="10">
                <a:ln w="19050">
                  <a:solidFill>
                    <a:srgbClr val="99CCFF"/>
                  </a:solidFill>
                  <a:round/>
                  <a:headEnd/>
                  <a:tailEnd/>
                </a:ln>
                <a:solidFill>
                  <a:srgbClr val="0066CC"/>
                </a:solidFill>
                <a:effectLst>
                  <a:outerShdw dist="35921" dir="2700000" algn="ctr" rotWithShape="0">
                    <a:srgbClr val="990000"/>
                  </a:outerShdw>
                </a:effectLst>
                <a:latin typeface="黑体"/>
                <a:ea typeface="黑体"/>
              </a:rPr>
              <a:t>工程实训模拟楼</a:t>
            </a:r>
          </a:p>
        </p:txBody>
      </p:sp>
      <p:pic>
        <p:nvPicPr>
          <p:cNvPr id="1038" name="Picture 8"/>
          <p:cNvPicPr>
            <a:picLocks noChangeAspect="1" noChangeArrowheads="1"/>
          </p:cNvPicPr>
          <p:nvPr/>
        </p:nvPicPr>
        <p:blipFill>
          <a:blip r:embed="rId7"/>
          <a:srcRect/>
          <a:stretch>
            <a:fillRect/>
          </a:stretch>
        </p:blipFill>
        <p:spPr bwMode="auto">
          <a:xfrm>
            <a:off x="6643688" y="3143250"/>
            <a:ext cx="1419225" cy="2012950"/>
          </a:xfrm>
          <a:prstGeom prst="rect">
            <a:avLst/>
          </a:prstGeom>
          <a:noFill/>
          <a:ln w="9525" algn="ctr">
            <a:noFill/>
            <a:miter lim="800000"/>
            <a:headEnd/>
            <a:tailEnd/>
          </a:ln>
        </p:spPr>
      </p:pic>
      <p:sp>
        <p:nvSpPr>
          <p:cNvPr id="1039" name="矩形 14"/>
          <p:cNvSpPr>
            <a:spLocks noChangeArrowheads="1"/>
          </p:cNvSpPr>
          <p:nvPr/>
        </p:nvSpPr>
        <p:spPr bwMode="auto">
          <a:xfrm>
            <a:off x="500063" y="1428750"/>
            <a:ext cx="1474787" cy="369888"/>
          </a:xfrm>
          <a:prstGeom prst="rect">
            <a:avLst/>
          </a:prstGeom>
          <a:noFill/>
          <a:ln w="9525">
            <a:noFill/>
            <a:miter lim="800000"/>
            <a:headEnd/>
            <a:tailEnd/>
          </a:ln>
        </p:spPr>
        <p:txBody>
          <a:bodyPr wrap="none">
            <a:spAutoFit/>
          </a:bodyPr>
          <a:lstStyle/>
          <a:p>
            <a:pPr marL="342900" indent="-342900" algn="l"/>
            <a:r>
              <a:rPr lang="en-US" altLang="zh-CN"/>
              <a:t>1、</a:t>
            </a:r>
            <a:r>
              <a:rPr lang="zh-CN" altLang="en-US"/>
              <a:t>展示模块</a:t>
            </a:r>
            <a:endParaRPr lang="zh-CN" altLang="en-US">
              <a:latin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3280"/>
                                        </p:tgtEl>
                                        <p:attrNameLst>
                                          <p:attrName>style.visibility</p:attrName>
                                        </p:attrNameLst>
                                      </p:cBhvr>
                                      <p:to>
                                        <p:strVal val="visible"/>
                                      </p:to>
                                    </p:set>
                                    <p:anim calcmode="lin" valueType="num">
                                      <p:cBhvr additive="base">
                                        <p:cTn id="7" dur="500" fill="hold"/>
                                        <p:tgtEl>
                                          <p:spTgt spid="93280"/>
                                        </p:tgtEl>
                                        <p:attrNameLst>
                                          <p:attrName>ppt_x</p:attrName>
                                        </p:attrNameLst>
                                      </p:cBhvr>
                                      <p:tavLst>
                                        <p:tav tm="0">
                                          <p:val>
                                            <p:strVal val="0-#ppt_w/2"/>
                                          </p:val>
                                        </p:tav>
                                        <p:tav tm="100000">
                                          <p:val>
                                            <p:strVal val="#ppt_x"/>
                                          </p:val>
                                        </p:tav>
                                      </p:tavLst>
                                    </p:anim>
                                    <p:anim calcmode="lin" valueType="num">
                                      <p:cBhvr additive="base">
                                        <p:cTn id="8" dur="500" fill="hold"/>
                                        <p:tgtEl>
                                          <p:spTgt spid="9328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3281"/>
                                        </p:tgtEl>
                                        <p:attrNameLst>
                                          <p:attrName>style.visibility</p:attrName>
                                        </p:attrNameLst>
                                      </p:cBhvr>
                                      <p:to>
                                        <p:strVal val="visible"/>
                                      </p:to>
                                    </p:set>
                                    <p:anim calcmode="lin" valueType="num">
                                      <p:cBhvr additive="base">
                                        <p:cTn id="11" dur="500" fill="hold"/>
                                        <p:tgtEl>
                                          <p:spTgt spid="93281"/>
                                        </p:tgtEl>
                                        <p:attrNameLst>
                                          <p:attrName>ppt_x</p:attrName>
                                        </p:attrNameLst>
                                      </p:cBhvr>
                                      <p:tavLst>
                                        <p:tav tm="0">
                                          <p:val>
                                            <p:strVal val="0-#ppt_w/2"/>
                                          </p:val>
                                        </p:tav>
                                        <p:tav tm="100000">
                                          <p:val>
                                            <p:strVal val="#ppt_x"/>
                                          </p:val>
                                        </p:tav>
                                      </p:tavLst>
                                    </p:anim>
                                    <p:anim calcmode="lin" valueType="num">
                                      <p:cBhvr additive="base">
                                        <p:cTn id="12" dur="500" fill="hold"/>
                                        <p:tgtEl>
                                          <p:spTgt spid="9328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3282"/>
                                        </p:tgtEl>
                                        <p:attrNameLst>
                                          <p:attrName>style.visibility</p:attrName>
                                        </p:attrNameLst>
                                      </p:cBhvr>
                                      <p:to>
                                        <p:strVal val="visible"/>
                                      </p:to>
                                    </p:set>
                                    <p:anim calcmode="lin" valueType="num">
                                      <p:cBhvr additive="base">
                                        <p:cTn id="17" dur="500" fill="hold"/>
                                        <p:tgtEl>
                                          <p:spTgt spid="93282"/>
                                        </p:tgtEl>
                                        <p:attrNameLst>
                                          <p:attrName>ppt_x</p:attrName>
                                        </p:attrNameLst>
                                      </p:cBhvr>
                                      <p:tavLst>
                                        <p:tav tm="0">
                                          <p:val>
                                            <p:strVal val="0-#ppt_w/2"/>
                                          </p:val>
                                        </p:tav>
                                        <p:tav tm="100000">
                                          <p:val>
                                            <p:strVal val="#ppt_x"/>
                                          </p:val>
                                        </p:tav>
                                      </p:tavLst>
                                    </p:anim>
                                    <p:anim calcmode="lin" valueType="num">
                                      <p:cBhvr additive="base">
                                        <p:cTn id="18" dur="500" fill="hold"/>
                                        <p:tgtEl>
                                          <p:spTgt spid="9328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93278"/>
                                        </p:tgtEl>
                                        <p:attrNameLst>
                                          <p:attrName>style.visibility</p:attrName>
                                        </p:attrNameLst>
                                      </p:cBhvr>
                                      <p:to>
                                        <p:strVal val="visible"/>
                                      </p:to>
                                    </p:set>
                                    <p:anim calcmode="lin" valueType="num">
                                      <p:cBhvr additive="base">
                                        <p:cTn id="23" dur="500" fill="hold"/>
                                        <p:tgtEl>
                                          <p:spTgt spid="93278"/>
                                        </p:tgtEl>
                                        <p:attrNameLst>
                                          <p:attrName>ppt_x</p:attrName>
                                        </p:attrNameLst>
                                      </p:cBhvr>
                                      <p:tavLst>
                                        <p:tav tm="0">
                                          <p:val>
                                            <p:strVal val="#ppt_x"/>
                                          </p:val>
                                        </p:tav>
                                        <p:tav tm="100000">
                                          <p:val>
                                            <p:strVal val="#ppt_x"/>
                                          </p:val>
                                        </p:tav>
                                      </p:tavLst>
                                    </p:anim>
                                    <p:anim calcmode="lin" valueType="num">
                                      <p:cBhvr additive="base">
                                        <p:cTn id="24" dur="500" fill="hold"/>
                                        <p:tgtEl>
                                          <p:spTgt spid="9327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3275"/>
                                        </p:tgtEl>
                                        <p:attrNameLst>
                                          <p:attrName>style.visibility</p:attrName>
                                        </p:attrNameLst>
                                      </p:cBhvr>
                                      <p:to>
                                        <p:strVal val="visible"/>
                                      </p:to>
                                    </p:set>
                                    <p:anim calcmode="lin" valueType="num">
                                      <p:cBhvr additive="base">
                                        <p:cTn id="27" dur="500" fill="hold"/>
                                        <p:tgtEl>
                                          <p:spTgt spid="93275"/>
                                        </p:tgtEl>
                                        <p:attrNameLst>
                                          <p:attrName>ppt_x</p:attrName>
                                        </p:attrNameLst>
                                      </p:cBhvr>
                                      <p:tavLst>
                                        <p:tav tm="0">
                                          <p:val>
                                            <p:strVal val="#ppt_x"/>
                                          </p:val>
                                        </p:tav>
                                        <p:tav tm="100000">
                                          <p:val>
                                            <p:strVal val="#ppt_x"/>
                                          </p:val>
                                        </p:tav>
                                      </p:tavLst>
                                    </p:anim>
                                    <p:anim calcmode="lin" valueType="num">
                                      <p:cBhvr additive="base">
                                        <p:cTn id="28" dur="500" fill="hold"/>
                                        <p:tgtEl>
                                          <p:spTgt spid="93275"/>
                                        </p:tgtEl>
                                        <p:attrNameLst>
                                          <p:attrName>ppt_y</p:attrName>
                                        </p:attrNameLst>
                                      </p:cBhvr>
                                      <p:tavLst>
                                        <p:tav tm="0">
                                          <p:val>
                                            <p:strVal val="1+#ppt_h/2"/>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3277"/>
                                        </p:tgtEl>
                                        <p:attrNameLst>
                                          <p:attrName>style.visibility</p:attrName>
                                        </p:attrNameLst>
                                      </p:cBhvr>
                                      <p:to>
                                        <p:strVal val="visible"/>
                                      </p:to>
                                    </p:set>
                                    <p:anim calcmode="lin" valueType="num">
                                      <p:cBhvr additive="base">
                                        <p:cTn id="31" dur="500" fill="hold"/>
                                        <p:tgtEl>
                                          <p:spTgt spid="93277"/>
                                        </p:tgtEl>
                                        <p:attrNameLst>
                                          <p:attrName>ppt_x</p:attrName>
                                        </p:attrNameLst>
                                      </p:cBhvr>
                                      <p:tavLst>
                                        <p:tav tm="0">
                                          <p:val>
                                            <p:strVal val="1+#ppt_w/2"/>
                                          </p:val>
                                        </p:tav>
                                        <p:tav tm="100000">
                                          <p:val>
                                            <p:strVal val="#ppt_x"/>
                                          </p:val>
                                        </p:tav>
                                      </p:tavLst>
                                    </p:anim>
                                    <p:anim calcmode="lin" valueType="num">
                                      <p:cBhvr additive="base">
                                        <p:cTn id="32" dur="500" fill="hold"/>
                                        <p:tgtEl>
                                          <p:spTgt spid="9327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93283"/>
                                        </p:tgtEl>
                                        <p:attrNameLst>
                                          <p:attrName>style.visibility</p:attrName>
                                        </p:attrNameLst>
                                      </p:cBhvr>
                                      <p:to>
                                        <p:strVal val="visible"/>
                                      </p:to>
                                    </p:set>
                                    <p:anim calcmode="lin" valueType="num">
                                      <p:cBhvr additive="base">
                                        <p:cTn id="37" dur="500" fill="hold"/>
                                        <p:tgtEl>
                                          <p:spTgt spid="93283"/>
                                        </p:tgtEl>
                                        <p:attrNameLst>
                                          <p:attrName>ppt_x</p:attrName>
                                        </p:attrNameLst>
                                      </p:cBhvr>
                                      <p:tavLst>
                                        <p:tav tm="0">
                                          <p:val>
                                            <p:strVal val="1+#ppt_w/2"/>
                                          </p:val>
                                        </p:tav>
                                        <p:tav tm="100000">
                                          <p:val>
                                            <p:strVal val="#ppt_x"/>
                                          </p:val>
                                        </p:tav>
                                      </p:tavLst>
                                    </p:anim>
                                    <p:anim calcmode="lin" valueType="num">
                                      <p:cBhvr additive="base">
                                        <p:cTn id="38" dur="500" fill="hold"/>
                                        <p:tgtEl>
                                          <p:spTgt spid="9328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93276"/>
                                        </p:tgtEl>
                                        <p:attrNameLst>
                                          <p:attrName>style.visibility</p:attrName>
                                        </p:attrNameLst>
                                      </p:cBhvr>
                                      <p:to>
                                        <p:strVal val="visible"/>
                                      </p:to>
                                    </p:set>
                                    <p:anim calcmode="lin" valueType="num">
                                      <p:cBhvr additive="base">
                                        <p:cTn id="41" dur="500" fill="hold"/>
                                        <p:tgtEl>
                                          <p:spTgt spid="93276"/>
                                        </p:tgtEl>
                                        <p:attrNameLst>
                                          <p:attrName>ppt_x</p:attrName>
                                        </p:attrNameLst>
                                      </p:cBhvr>
                                      <p:tavLst>
                                        <p:tav tm="0">
                                          <p:val>
                                            <p:strVal val="1+#ppt_w/2"/>
                                          </p:val>
                                        </p:tav>
                                        <p:tav tm="100000">
                                          <p:val>
                                            <p:strVal val="#ppt_x"/>
                                          </p:val>
                                        </p:tav>
                                      </p:tavLst>
                                    </p:anim>
                                    <p:anim calcmode="lin" valueType="num">
                                      <p:cBhvr additive="base">
                                        <p:cTn id="42" dur="500" fill="hold"/>
                                        <p:tgtEl>
                                          <p:spTgt spid="93276"/>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93284"/>
                                        </p:tgtEl>
                                        <p:attrNameLst>
                                          <p:attrName>style.visibility</p:attrName>
                                        </p:attrNameLst>
                                      </p:cBhvr>
                                      <p:to>
                                        <p:strVal val="visible"/>
                                      </p:to>
                                    </p:set>
                                    <p:anim calcmode="lin" valueType="num">
                                      <p:cBhvr additive="base">
                                        <p:cTn id="47" dur="500" fill="hold"/>
                                        <p:tgtEl>
                                          <p:spTgt spid="93284"/>
                                        </p:tgtEl>
                                        <p:attrNameLst>
                                          <p:attrName>ppt_x</p:attrName>
                                        </p:attrNameLst>
                                      </p:cBhvr>
                                      <p:tavLst>
                                        <p:tav tm="0">
                                          <p:val>
                                            <p:strVal val="#ppt_x"/>
                                          </p:val>
                                        </p:tav>
                                        <p:tav tm="100000">
                                          <p:val>
                                            <p:strVal val="#ppt_x"/>
                                          </p:val>
                                        </p:tav>
                                      </p:tavLst>
                                    </p:anim>
                                    <p:anim calcmode="lin" valueType="num">
                                      <p:cBhvr additive="base">
                                        <p:cTn id="48" dur="500" fill="hold"/>
                                        <p:tgtEl>
                                          <p:spTgt spid="93284"/>
                                        </p:tgtEl>
                                        <p:attrNameLst>
                                          <p:attrName>ppt_y</p:attrName>
                                        </p:attrNameLst>
                                      </p:cBhvr>
                                      <p:tavLst>
                                        <p:tav tm="0">
                                          <p:val>
                                            <p:strVal val="1+#ppt_h/2"/>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93285"/>
                                        </p:tgtEl>
                                        <p:attrNameLst>
                                          <p:attrName>style.visibility</p:attrName>
                                        </p:attrNameLst>
                                      </p:cBhvr>
                                      <p:to>
                                        <p:strVal val="visible"/>
                                      </p:to>
                                    </p:set>
                                    <p:anim calcmode="lin" valueType="num">
                                      <p:cBhvr additive="base">
                                        <p:cTn id="51" dur="500" fill="hold"/>
                                        <p:tgtEl>
                                          <p:spTgt spid="93285"/>
                                        </p:tgtEl>
                                        <p:attrNameLst>
                                          <p:attrName>ppt_x</p:attrName>
                                        </p:attrNameLst>
                                      </p:cBhvr>
                                      <p:tavLst>
                                        <p:tav tm="0">
                                          <p:val>
                                            <p:strVal val="1+#ppt_w/2"/>
                                          </p:val>
                                        </p:tav>
                                        <p:tav tm="100000">
                                          <p:val>
                                            <p:strVal val="#ppt_x"/>
                                          </p:val>
                                        </p:tav>
                                      </p:tavLst>
                                    </p:anim>
                                    <p:anim calcmode="lin" valueType="num">
                                      <p:cBhvr additive="base">
                                        <p:cTn id="52" dur="500" fill="hold"/>
                                        <p:tgtEl>
                                          <p:spTgt spid="932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76" grpId="0" animBg="1"/>
      <p:bldP spid="93277" grpId="0" animBg="1"/>
      <p:bldP spid="93281" grpId="0" animBg="1"/>
      <p:bldP spid="93282" grpId="0" animBg="1"/>
      <p:bldP spid="93283" grpId="0" animBg="1"/>
      <p:bldP spid="9328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WordArt 3"/>
          <p:cNvSpPr>
            <a:spLocks noChangeArrowheads="1" noChangeShapeType="1" noTextEdit="1"/>
          </p:cNvSpPr>
          <p:nvPr/>
        </p:nvSpPr>
        <p:spPr bwMode="auto">
          <a:xfrm>
            <a:off x="2390775" y="1125538"/>
            <a:ext cx="4197350"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18435" name="Text Box 2"/>
          <p:cNvSpPr txBox="1">
            <a:spLocks noChangeArrowheads="1"/>
          </p:cNvSpPr>
          <p:nvPr/>
        </p:nvSpPr>
        <p:spPr bwMode="auto">
          <a:xfrm>
            <a:off x="571500" y="1571625"/>
            <a:ext cx="7921625" cy="1016000"/>
          </a:xfrm>
          <a:prstGeom prst="rect">
            <a:avLst/>
          </a:prstGeom>
          <a:noFill/>
          <a:ln w="9525" algn="ctr">
            <a:noFill/>
            <a:miter lim="800000"/>
            <a:headEnd/>
            <a:tailEnd/>
          </a:ln>
        </p:spPr>
        <p:txBody>
          <a:bodyPr>
            <a:spAutoFit/>
          </a:bodyPr>
          <a:lstStyle/>
          <a:p>
            <a:pPr marL="342900" indent="-342900" algn="l"/>
            <a:r>
              <a:rPr lang="en-US" altLang="zh-CN" sz="2400"/>
              <a:t>1、</a:t>
            </a:r>
            <a:r>
              <a:rPr lang="zh-CN" altLang="en-US" sz="2400"/>
              <a:t>展示模块</a:t>
            </a:r>
            <a:endParaRPr lang="zh-CN" altLang="en-US"/>
          </a:p>
          <a:p>
            <a:pPr marL="342900" indent="-342900" algn="l"/>
            <a:r>
              <a:rPr lang="zh-CN" altLang="en-US"/>
              <a:t>      </a:t>
            </a:r>
            <a:r>
              <a:rPr lang="zh-CN" altLang="en-US">
                <a:solidFill>
                  <a:srgbClr val="FF0000"/>
                </a:solidFill>
              </a:rPr>
              <a:t>管槽系统安装规范展示装置</a:t>
            </a:r>
          </a:p>
          <a:p>
            <a:pPr marL="342900" indent="-342900" algn="l"/>
            <a:endParaRPr lang="zh-CN" altLang="en-US">
              <a:latin typeface="宋体" pitchFamily="2" charset="-122"/>
            </a:endParaRPr>
          </a:p>
        </p:txBody>
      </p:sp>
      <p:pic>
        <p:nvPicPr>
          <p:cNvPr id="18436" name="Picture 8" descr="模拟墙+管槽"/>
          <p:cNvPicPr>
            <a:picLocks noChangeAspect="1" noChangeArrowheads="1"/>
          </p:cNvPicPr>
          <p:nvPr/>
        </p:nvPicPr>
        <p:blipFill>
          <a:blip r:embed="rId2"/>
          <a:srcRect/>
          <a:stretch>
            <a:fillRect/>
          </a:stretch>
        </p:blipFill>
        <p:spPr bwMode="auto">
          <a:xfrm>
            <a:off x="5143500" y="2428875"/>
            <a:ext cx="3355975" cy="2547938"/>
          </a:xfrm>
          <a:prstGeom prst="rect">
            <a:avLst/>
          </a:prstGeom>
          <a:noFill/>
          <a:ln w="9525">
            <a:noFill/>
            <a:miter lim="800000"/>
            <a:headEnd/>
            <a:tailEnd/>
          </a:ln>
        </p:spPr>
      </p:pic>
      <p:sp>
        <p:nvSpPr>
          <p:cNvPr id="18439" name="Rectangle 7"/>
          <p:cNvSpPr>
            <a:spLocks noChangeArrowheads="1"/>
          </p:cNvSpPr>
          <p:nvPr/>
        </p:nvSpPr>
        <p:spPr bwMode="auto">
          <a:xfrm>
            <a:off x="500063" y="2357438"/>
            <a:ext cx="4429125" cy="3370262"/>
          </a:xfrm>
          <a:prstGeom prst="rect">
            <a:avLst/>
          </a:prstGeom>
          <a:noFill/>
          <a:ln w="9525" cap="flat" cmpd="sng" algn="ctr">
            <a:noFill/>
            <a:prstDash val="solid"/>
            <a:miter lim="800000"/>
            <a:headEnd/>
            <a:tailEnd/>
          </a:ln>
          <a:effectLst/>
        </p:spPr>
        <p:txBody>
          <a:bodyPr lIns="90459" bIns="0" anchor="ctr">
            <a:spAutoFit/>
          </a:bodyPr>
          <a:lstStyle/>
          <a:p>
            <a:pPr indent="304800" algn="l" eaLnBrk="0" hangingPunct="0">
              <a:defRPr/>
            </a:pPr>
            <a:r>
              <a:rPr lang="zh-CN" altLang="en-US" b="0" dirty="0">
                <a:solidFill>
                  <a:srgbClr val="FF0000"/>
                </a:solidFill>
                <a:latin typeface="宋体" pitchFamily="2" charset="-122"/>
                <a:cs typeface="Times New Roman" pitchFamily="18" charset="0"/>
              </a:rPr>
              <a:t>产品规格</a:t>
            </a:r>
            <a:r>
              <a:rPr lang="zh-CN" altLang="en-US" b="0" dirty="0">
                <a:latin typeface="宋体" pitchFamily="2" charset="-122"/>
                <a:cs typeface="Times New Roman" pitchFamily="18" charset="0"/>
              </a:rPr>
              <a:t>：长：</a:t>
            </a:r>
            <a:r>
              <a:rPr lang="en-US" altLang="zh-CN" b="0" dirty="0">
                <a:latin typeface="宋体" pitchFamily="2" charset="-122"/>
                <a:cs typeface="Times New Roman" pitchFamily="18" charset="0"/>
              </a:rPr>
              <a:t>1970mm</a:t>
            </a:r>
            <a:r>
              <a:rPr lang="zh-CN" altLang="en-US" b="0" dirty="0">
                <a:latin typeface="宋体" pitchFamily="2" charset="-122"/>
                <a:cs typeface="Times New Roman" pitchFamily="18" charset="0"/>
              </a:rPr>
              <a:t>，宽：</a:t>
            </a:r>
            <a:r>
              <a:rPr lang="en-US" altLang="zh-CN" b="0" dirty="0">
                <a:latin typeface="宋体" pitchFamily="2" charset="-122"/>
                <a:cs typeface="Times New Roman" pitchFamily="18" charset="0"/>
              </a:rPr>
              <a:t>1970mm</a:t>
            </a:r>
            <a:r>
              <a:rPr lang="zh-CN" altLang="en-US" b="0" dirty="0">
                <a:latin typeface="宋体" pitchFamily="2" charset="-122"/>
                <a:cs typeface="Times New Roman" pitchFamily="18" charset="0"/>
              </a:rPr>
              <a:t>，高：</a:t>
            </a:r>
            <a:r>
              <a:rPr lang="en-US" altLang="zh-CN" b="0" dirty="0">
                <a:latin typeface="宋体" pitchFamily="2" charset="-122"/>
                <a:cs typeface="Times New Roman" pitchFamily="18" charset="0"/>
              </a:rPr>
              <a:t>2000mm</a:t>
            </a:r>
          </a:p>
          <a:p>
            <a:pPr indent="300038" algn="l" eaLnBrk="0" hangingPunct="0">
              <a:defRPr/>
            </a:pPr>
            <a:r>
              <a:rPr lang="zh-CN" altLang="en-US" b="0" dirty="0">
                <a:solidFill>
                  <a:srgbClr val="FF0000"/>
                </a:solidFill>
                <a:latin typeface="宋体" pitchFamily="2" charset="-122"/>
                <a:cs typeface="Times New Roman" pitchFamily="18" charset="0"/>
              </a:rPr>
              <a:t>产品结构</a:t>
            </a:r>
            <a:r>
              <a:rPr lang="zh-CN" altLang="en-US" b="0" dirty="0">
                <a:latin typeface="宋体" pitchFamily="2" charset="-122"/>
                <a:cs typeface="Times New Roman" pitchFamily="18" charset="0"/>
              </a:rPr>
              <a:t>：采用仿真管槽安装环境模型用</a:t>
            </a:r>
            <a:r>
              <a:rPr lang="en-US" altLang="zh-CN" b="0" dirty="0">
                <a:latin typeface="宋体" pitchFamily="2" charset="-122"/>
                <a:cs typeface="Times New Roman" pitchFamily="18" charset="0"/>
              </a:rPr>
              <a:t>200*60</a:t>
            </a:r>
            <a:r>
              <a:rPr lang="zh-CN" altLang="en-US" b="0" dirty="0">
                <a:latin typeface="宋体" pitchFamily="2" charset="-122"/>
                <a:cs typeface="Times New Roman" pitchFamily="18" charset="0"/>
              </a:rPr>
              <a:t>梯级桥架</a:t>
            </a:r>
            <a:r>
              <a:rPr lang="en-US" altLang="zh-CN" b="0" dirty="0">
                <a:latin typeface="宋体" pitchFamily="2" charset="-122"/>
                <a:cs typeface="Times New Roman" pitchFamily="18" charset="0"/>
              </a:rPr>
              <a:t>3</a:t>
            </a:r>
            <a:r>
              <a:rPr lang="zh-CN" altLang="en-US" b="0" dirty="0">
                <a:latin typeface="宋体" pitchFamily="2" charset="-122"/>
                <a:cs typeface="Times New Roman" pitchFamily="18" charset="0"/>
              </a:rPr>
              <a:t>米、</a:t>
            </a:r>
            <a:r>
              <a:rPr lang="en-US" altLang="zh-CN" b="0" dirty="0">
                <a:latin typeface="宋体" pitchFamily="2" charset="-122"/>
                <a:cs typeface="Times New Roman" pitchFamily="18" charset="0"/>
              </a:rPr>
              <a:t>100*50</a:t>
            </a:r>
            <a:r>
              <a:rPr lang="zh-CN" altLang="en-US" b="0" dirty="0">
                <a:latin typeface="宋体" pitchFamily="2" charset="-122"/>
                <a:cs typeface="Times New Roman" pitchFamily="18" charset="0"/>
              </a:rPr>
              <a:t>槽式桥架</a:t>
            </a:r>
            <a:r>
              <a:rPr lang="en-US" altLang="zh-CN" b="0" dirty="0">
                <a:latin typeface="宋体" pitchFamily="2" charset="-122"/>
                <a:cs typeface="Times New Roman" pitchFamily="18" charset="0"/>
              </a:rPr>
              <a:t>3</a:t>
            </a:r>
            <a:r>
              <a:rPr lang="zh-CN" altLang="en-US" b="0" dirty="0">
                <a:latin typeface="宋体" pitchFamily="2" charset="-122"/>
                <a:cs typeface="Times New Roman" pitchFamily="18" charset="0"/>
              </a:rPr>
              <a:t>米、</a:t>
            </a:r>
            <a:r>
              <a:rPr lang="en-US" altLang="zh-CN" b="0" dirty="0">
                <a:latin typeface="宋体" pitchFamily="2" charset="-122"/>
                <a:cs typeface="Times New Roman" pitchFamily="18" charset="0"/>
              </a:rPr>
              <a:t>100*50</a:t>
            </a:r>
            <a:r>
              <a:rPr lang="zh-CN" altLang="en-US" b="0" dirty="0">
                <a:latin typeface="宋体" pitchFamily="2" charset="-122"/>
                <a:cs typeface="Times New Roman" pitchFamily="18" charset="0"/>
              </a:rPr>
              <a:t>托盘式</a:t>
            </a:r>
            <a:r>
              <a:rPr lang="en-US" altLang="zh-CN" b="0" dirty="0">
                <a:latin typeface="宋体" pitchFamily="2" charset="-122"/>
                <a:cs typeface="Times New Roman" pitchFamily="18" charset="0"/>
              </a:rPr>
              <a:t>3</a:t>
            </a:r>
            <a:r>
              <a:rPr lang="zh-CN" altLang="en-US" b="0" dirty="0">
                <a:latin typeface="宋体" pitchFamily="2" charset="-122"/>
                <a:cs typeface="Times New Roman" pitchFamily="18" charset="0"/>
              </a:rPr>
              <a:t>米分上中下三层进行安装展示，配套有水平弯、三通、异径接头、堵头等配件。     </a:t>
            </a:r>
            <a:endParaRPr lang="en-US" altLang="zh-CN" b="0" dirty="0">
              <a:latin typeface="宋体" pitchFamily="2" charset="-122"/>
              <a:cs typeface="Times New Roman" pitchFamily="18" charset="0"/>
            </a:endParaRPr>
          </a:p>
          <a:p>
            <a:pPr indent="300038" algn="l" eaLnBrk="0" hangingPunct="0">
              <a:defRPr/>
            </a:pPr>
            <a:r>
              <a:rPr lang="zh-CN" altLang="en-US" b="0" dirty="0">
                <a:solidFill>
                  <a:srgbClr val="FF0000"/>
                </a:solidFill>
                <a:latin typeface="宋体" pitchFamily="2" charset="-122"/>
                <a:cs typeface="Times New Roman" pitchFamily="18" charset="0"/>
              </a:rPr>
              <a:t>产品功能</a:t>
            </a:r>
            <a:endParaRPr lang="zh-CN" altLang="en-US" b="0" dirty="0">
              <a:solidFill>
                <a:srgbClr val="FF0000"/>
              </a:solidFill>
              <a:latin typeface="宋体" pitchFamily="2" charset="-122"/>
            </a:endParaRPr>
          </a:p>
          <a:p>
            <a:pPr indent="228600" algn="l" eaLnBrk="0" hangingPunct="0">
              <a:defRPr/>
            </a:pPr>
            <a:r>
              <a:rPr lang="zh-CN" altLang="en-US" b="0" dirty="0">
                <a:latin typeface="宋体" pitchFamily="2" charset="-122"/>
                <a:cs typeface="Times New Roman" pitchFamily="18" charset="0"/>
              </a:rPr>
              <a:t>该装置展示综合布线工程桥架安装样例，展示了桥架的安装规范，给教师提供了一个理想的综合布线现场讲课环境</a:t>
            </a:r>
            <a:r>
              <a:rPr lang="zh-CN" altLang="en-US" dirty="0">
                <a:latin typeface="宋体" pitchFamily="2" charset="-122"/>
                <a:cs typeface="Times New Roman" pitchFamily="18" charset="0"/>
              </a:rPr>
              <a:t>。</a:t>
            </a:r>
            <a:endParaRPr lang="zh-CN" altLang="en-US" dirty="0">
              <a:latin typeface="宋体" pitchFamily="2" charset="-122"/>
            </a:endParaRPr>
          </a:p>
          <a:p>
            <a:pPr indent="228600" algn="l" eaLnBrk="0" hangingPunct="0">
              <a:defRPr/>
            </a:pPr>
            <a:endParaRPr lang="zh-CN" altLang="en-US" dirty="0">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500063" y="1571625"/>
            <a:ext cx="4176712" cy="1382713"/>
          </a:xfrm>
          <a:prstGeom prst="rect">
            <a:avLst/>
          </a:prstGeom>
          <a:noFill/>
          <a:ln w="9525" algn="ctr">
            <a:noFill/>
            <a:miter lim="800000"/>
            <a:headEnd/>
            <a:tailEnd/>
          </a:ln>
        </p:spPr>
        <p:txBody>
          <a:bodyPr>
            <a:spAutoFit/>
          </a:bodyPr>
          <a:lstStyle/>
          <a:p>
            <a:pPr marL="342900" indent="-342900" algn="l">
              <a:lnSpc>
                <a:spcPts val="4000"/>
              </a:lnSpc>
              <a:spcBef>
                <a:spcPct val="75000"/>
              </a:spcBef>
              <a:defRPr/>
            </a:pPr>
            <a:r>
              <a:rPr lang="en-US" altLang="zh-CN" sz="2000" dirty="0">
                <a:latin typeface="+mn-ea"/>
                <a:ea typeface="+mn-ea"/>
              </a:rPr>
              <a:t>2、</a:t>
            </a:r>
            <a:r>
              <a:rPr lang="zh-CN" altLang="en-US" sz="2000" dirty="0">
                <a:latin typeface="+mn-ea"/>
                <a:ea typeface="+mn-ea"/>
              </a:rPr>
              <a:t>基本技能训练模块</a:t>
            </a:r>
          </a:p>
          <a:p>
            <a:pPr marL="342900" indent="-342900" algn="l">
              <a:lnSpc>
                <a:spcPts val="4000"/>
              </a:lnSpc>
              <a:spcBef>
                <a:spcPct val="75000"/>
              </a:spcBef>
              <a:defRPr/>
            </a:pPr>
            <a:endParaRPr lang="en-US" altLang="zh-CN" sz="2400" dirty="0"/>
          </a:p>
        </p:txBody>
      </p:sp>
      <p:sp>
        <p:nvSpPr>
          <p:cNvPr id="95235" name="WordArt 3"/>
          <p:cNvSpPr>
            <a:spLocks noChangeArrowheads="1" noChangeShapeType="1" noTextEdit="1"/>
          </p:cNvSpPr>
          <p:nvPr/>
        </p:nvSpPr>
        <p:spPr bwMode="auto">
          <a:xfrm>
            <a:off x="2534112" y="11236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19460" name="Rectangle 6"/>
          <p:cNvSpPr>
            <a:spLocks noChangeArrowheads="1"/>
          </p:cNvSpPr>
          <p:nvPr/>
        </p:nvSpPr>
        <p:spPr bwMode="auto">
          <a:xfrm>
            <a:off x="714375" y="2286000"/>
            <a:ext cx="3313113" cy="2586038"/>
          </a:xfrm>
          <a:prstGeom prst="rect">
            <a:avLst/>
          </a:prstGeom>
          <a:noFill/>
          <a:ln w="9525" algn="ctr">
            <a:noFill/>
            <a:miter lim="800000"/>
            <a:headEnd/>
            <a:tailEnd/>
          </a:ln>
        </p:spPr>
        <p:txBody>
          <a:bodyPr>
            <a:spAutoFit/>
          </a:bodyPr>
          <a:lstStyle/>
          <a:p>
            <a:pPr algn="l">
              <a:defRPr/>
            </a:pPr>
            <a:r>
              <a:rPr lang="en-US" altLang="zh-CN" dirty="0">
                <a:solidFill>
                  <a:srgbClr val="FF0000"/>
                </a:solidFill>
                <a:latin typeface="+mn-ea"/>
                <a:ea typeface="+mn-ea"/>
              </a:rPr>
              <a:t>VS0801</a:t>
            </a:r>
            <a:r>
              <a:rPr lang="zh-CN" altLang="en-US" dirty="0">
                <a:solidFill>
                  <a:srgbClr val="FF0000"/>
                </a:solidFill>
                <a:latin typeface="+mn-ea"/>
                <a:ea typeface="+mn-ea"/>
              </a:rPr>
              <a:t>综合布线多功能实训台</a:t>
            </a:r>
          </a:p>
          <a:p>
            <a:pPr algn="l">
              <a:defRPr/>
            </a:pPr>
            <a:r>
              <a:rPr lang="en-US" altLang="zh-CN" dirty="0">
                <a:solidFill>
                  <a:srgbClr val="FF0000"/>
                </a:solidFill>
                <a:latin typeface="+mn-ea"/>
                <a:ea typeface="+mn-ea"/>
              </a:rPr>
              <a:t>   </a:t>
            </a:r>
            <a:r>
              <a:rPr lang="zh-CN" altLang="en-US" dirty="0">
                <a:latin typeface="+mn-ea"/>
                <a:ea typeface="+mn-ea"/>
              </a:rPr>
              <a:t>多功能综合布线实训台由“</a:t>
            </a:r>
            <a:r>
              <a:rPr lang="zh-CN" altLang="en-US" dirty="0">
                <a:solidFill>
                  <a:srgbClr val="FF2525"/>
                </a:solidFill>
                <a:latin typeface="+mn-ea"/>
                <a:ea typeface="+mn-ea"/>
              </a:rPr>
              <a:t>打线训练实训、网线制作与测试实训、配线间机架安装实训和信息插座实训”</a:t>
            </a:r>
            <a:r>
              <a:rPr lang="zh-CN" altLang="en-US" dirty="0">
                <a:latin typeface="+mn-ea"/>
                <a:ea typeface="+mn-ea"/>
              </a:rPr>
              <a:t>等四套装置组成</a:t>
            </a:r>
            <a:endParaRPr lang="en-US" altLang="zh-CN" dirty="0">
              <a:latin typeface="+mn-ea"/>
              <a:ea typeface="+mn-ea"/>
            </a:endParaRPr>
          </a:p>
          <a:p>
            <a:pPr algn="l">
              <a:defRPr/>
            </a:pPr>
            <a:r>
              <a:rPr lang="en-US" altLang="zh-CN" dirty="0">
                <a:latin typeface="+mn-ea"/>
                <a:ea typeface="+mn-ea"/>
              </a:rPr>
              <a:t>   </a:t>
            </a:r>
            <a:r>
              <a:rPr lang="zh-CN" altLang="en-US" dirty="0">
                <a:latin typeface="+mn-ea"/>
                <a:ea typeface="+mn-ea"/>
              </a:rPr>
              <a:t>包含</a:t>
            </a:r>
            <a:r>
              <a:rPr lang="en-US" altLang="zh-CN" dirty="0">
                <a:latin typeface="+mn-ea"/>
                <a:ea typeface="+mn-ea"/>
              </a:rPr>
              <a:t>7</a:t>
            </a:r>
            <a:r>
              <a:rPr lang="zh-CN" altLang="en-US" dirty="0">
                <a:latin typeface="+mn-ea"/>
                <a:ea typeface="+mn-ea"/>
              </a:rPr>
              <a:t>大子系统中的</a:t>
            </a:r>
            <a:r>
              <a:rPr lang="zh-CN" altLang="en-US" dirty="0">
                <a:solidFill>
                  <a:srgbClr val="FF0000"/>
                </a:solidFill>
                <a:latin typeface="+mn-ea"/>
                <a:ea typeface="+mn-ea"/>
              </a:rPr>
              <a:t>管理间子系统</a:t>
            </a:r>
            <a:r>
              <a:rPr lang="zh-CN" altLang="en-US" dirty="0">
                <a:latin typeface="+mn-ea"/>
                <a:ea typeface="+mn-ea"/>
              </a:rPr>
              <a:t>、</a:t>
            </a:r>
            <a:r>
              <a:rPr lang="zh-CN" altLang="en-US" dirty="0">
                <a:solidFill>
                  <a:srgbClr val="FF0000"/>
                </a:solidFill>
                <a:latin typeface="+mn-ea"/>
                <a:ea typeface="+mn-ea"/>
              </a:rPr>
              <a:t>水平链路子系统</a:t>
            </a:r>
            <a:r>
              <a:rPr lang="zh-CN" altLang="en-US" dirty="0">
                <a:latin typeface="+mn-ea"/>
                <a:ea typeface="+mn-ea"/>
              </a:rPr>
              <a:t>和</a:t>
            </a:r>
            <a:r>
              <a:rPr lang="zh-CN" altLang="en-US" dirty="0">
                <a:solidFill>
                  <a:srgbClr val="FF0000"/>
                </a:solidFill>
                <a:latin typeface="+mn-ea"/>
                <a:ea typeface="+mn-ea"/>
              </a:rPr>
              <a:t>工作区子系统</a:t>
            </a:r>
            <a:r>
              <a:rPr lang="zh-CN" altLang="en-US" dirty="0">
                <a:latin typeface="+mn-ea"/>
                <a:ea typeface="+mn-ea"/>
              </a:rPr>
              <a:t>。</a:t>
            </a:r>
          </a:p>
        </p:txBody>
      </p:sp>
      <p:pic>
        <p:nvPicPr>
          <p:cNvPr id="19461" name="Picture 8"/>
          <p:cNvPicPr>
            <a:picLocks noChangeAspect="1" noChangeArrowheads="1"/>
          </p:cNvPicPr>
          <p:nvPr/>
        </p:nvPicPr>
        <p:blipFill>
          <a:blip r:embed="rId2"/>
          <a:srcRect/>
          <a:stretch>
            <a:fillRect/>
          </a:stretch>
        </p:blipFill>
        <p:spPr bwMode="auto">
          <a:xfrm>
            <a:off x="4286250" y="1928813"/>
            <a:ext cx="4105275" cy="3189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285750" y="2357438"/>
            <a:ext cx="4176713" cy="369887"/>
          </a:xfrm>
          <a:prstGeom prst="rect">
            <a:avLst/>
          </a:prstGeom>
          <a:noFill/>
          <a:ln w="9525" algn="ctr">
            <a:noFill/>
            <a:miter lim="800000"/>
            <a:headEnd/>
            <a:tailEnd/>
          </a:ln>
        </p:spPr>
        <p:txBody>
          <a:bodyPr>
            <a:spAutoFit/>
          </a:bodyPr>
          <a:lstStyle/>
          <a:p>
            <a:pPr algn="l"/>
            <a:r>
              <a:rPr lang="en-US" altLang="zh-CN">
                <a:solidFill>
                  <a:srgbClr val="FF0000"/>
                </a:solidFill>
              </a:rPr>
              <a:t>VS0801</a:t>
            </a:r>
            <a:r>
              <a:rPr lang="zh-CN" altLang="en-US">
                <a:solidFill>
                  <a:srgbClr val="FF0000"/>
                </a:solidFill>
              </a:rPr>
              <a:t>综合布线多功能实训台功能</a:t>
            </a:r>
            <a:endParaRPr lang="en-US" altLang="zh-CN"/>
          </a:p>
        </p:txBody>
      </p:sp>
      <p:sp>
        <p:nvSpPr>
          <p:cNvPr id="97283" name="WordArt 3"/>
          <p:cNvSpPr>
            <a:spLocks noChangeArrowheads="1" noChangeShapeType="1" noTextEdit="1"/>
          </p:cNvSpPr>
          <p:nvPr/>
        </p:nvSpPr>
        <p:spPr bwMode="auto">
          <a:xfrm>
            <a:off x="2390775" y="1123625"/>
            <a:ext cx="4197350"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97285" name="Rectangle 5"/>
          <p:cNvSpPr>
            <a:spLocks noChangeArrowheads="1"/>
          </p:cNvSpPr>
          <p:nvPr/>
        </p:nvSpPr>
        <p:spPr bwMode="auto">
          <a:xfrm>
            <a:off x="642938" y="2714625"/>
            <a:ext cx="3460750" cy="2697163"/>
          </a:xfrm>
          <a:prstGeom prst="rect">
            <a:avLst/>
          </a:prstGeom>
          <a:noFill/>
          <a:ln w="19050">
            <a:noFill/>
            <a:miter lim="800000"/>
            <a:headEnd/>
            <a:tailEnd/>
          </a:ln>
        </p:spPr>
        <p:txBody>
          <a:bodyPr>
            <a:spAutoFit/>
          </a:bodyPr>
          <a:lstStyle/>
          <a:p>
            <a:pPr algn="l">
              <a:lnSpc>
                <a:spcPct val="135000"/>
              </a:lnSpc>
              <a:buFontTx/>
              <a:buChar char="•"/>
            </a:pPr>
            <a:r>
              <a:rPr lang="zh-CN" altLang="en-US" sz="2000">
                <a:latin typeface="宋体" pitchFamily="2" charset="-122"/>
              </a:rPr>
              <a:t> </a:t>
            </a:r>
            <a:r>
              <a:rPr lang="zh-CN" altLang="en-US">
                <a:latin typeface="宋体" pitchFamily="2" charset="-122"/>
              </a:rPr>
              <a:t>管理子系统安装</a:t>
            </a:r>
            <a:endParaRPr lang="en-US" altLang="zh-CN">
              <a:latin typeface="宋体" pitchFamily="2" charset="-122"/>
            </a:endParaRPr>
          </a:p>
          <a:p>
            <a:pPr algn="l">
              <a:lnSpc>
                <a:spcPct val="135000"/>
              </a:lnSpc>
              <a:buFontTx/>
              <a:buChar char="•"/>
            </a:pPr>
            <a:r>
              <a:rPr lang="zh-CN" altLang="en-US">
                <a:latin typeface="宋体" pitchFamily="2" charset="-122"/>
              </a:rPr>
              <a:t> 跳线制作、测试</a:t>
            </a:r>
            <a:endParaRPr lang="en-US" altLang="zh-CN">
              <a:latin typeface="宋体" pitchFamily="2" charset="-122"/>
            </a:endParaRPr>
          </a:p>
          <a:p>
            <a:pPr algn="l">
              <a:lnSpc>
                <a:spcPct val="135000"/>
              </a:lnSpc>
              <a:buFontTx/>
              <a:buChar char="•"/>
            </a:pPr>
            <a:r>
              <a:rPr lang="zh-CN" altLang="en-US">
                <a:latin typeface="宋体" pitchFamily="2" charset="-122"/>
              </a:rPr>
              <a:t> 配线架打线训练</a:t>
            </a:r>
            <a:endParaRPr lang="en-US" altLang="zh-CN">
              <a:latin typeface="宋体" pitchFamily="2" charset="-122"/>
            </a:endParaRPr>
          </a:p>
          <a:p>
            <a:pPr algn="l">
              <a:lnSpc>
                <a:spcPct val="135000"/>
              </a:lnSpc>
              <a:buFont typeface="Arial" charset="0"/>
              <a:buChar char="•"/>
            </a:pPr>
            <a:r>
              <a:rPr lang="zh-CN" altLang="en-US">
                <a:latin typeface="宋体" pitchFamily="2" charset="-122"/>
              </a:rPr>
              <a:t> 工作区子信息模块端接</a:t>
            </a:r>
          </a:p>
          <a:p>
            <a:pPr algn="l">
              <a:lnSpc>
                <a:spcPct val="135000"/>
              </a:lnSpc>
              <a:buFontTx/>
              <a:buChar char="•"/>
            </a:pPr>
            <a:r>
              <a:rPr lang="zh-CN" altLang="en-US">
                <a:latin typeface="宋体" pitchFamily="2" charset="-122"/>
              </a:rPr>
              <a:t> 水平子系统连接</a:t>
            </a:r>
          </a:p>
          <a:p>
            <a:pPr algn="l">
              <a:lnSpc>
                <a:spcPct val="135000"/>
              </a:lnSpc>
              <a:buFontTx/>
              <a:buChar char="•"/>
            </a:pPr>
            <a:r>
              <a:rPr lang="zh-CN" altLang="en-US">
                <a:latin typeface="宋体" pitchFamily="2" charset="-122"/>
              </a:rPr>
              <a:t> 光纤熔接</a:t>
            </a:r>
          </a:p>
          <a:p>
            <a:pPr algn="l">
              <a:lnSpc>
                <a:spcPct val="135000"/>
              </a:lnSpc>
              <a:buFontTx/>
              <a:buChar char="•"/>
            </a:pPr>
            <a:r>
              <a:rPr lang="zh-CN" altLang="en-US">
                <a:latin typeface="宋体" pitchFamily="2" charset="-122"/>
              </a:rPr>
              <a:t> 网络设备及终端连接试验。</a:t>
            </a:r>
            <a:endParaRPr lang="en-US" altLang="zh-CN" b="0">
              <a:latin typeface="黑体" pitchFamily="2" charset="-122"/>
              <a:ea typeface="黑体" pitchFamily="2" charset="-122"/>
            </a:endParaRPr>
          </a:p>
        </p:txBody>
      </p:sp>
      <p:pic>
        <p:nvPicPr>
          <p:cNvPr id="20485" name="Picture 9"/>
          <p:cNvPicPr>
            <a:picLocks noChangeAspect="1" noChangeArrowheads="1"/>
          </p:cNvPicPr>
          <p:nvPr/>
        </p:nvPicPr>
        <p:blipFill>
          <a:blip r:embed="rId2"/>
          <a:srcRect/>
          <a:stretch>
            <a:fillRect/>
          </a:stretch>
        </p:blipFill>
        <p:spPr bwMode="auto">
          <a:xfrm>
            <a:off x="4427538" y="2349500"/>
            <a:ext cx="4259262" cy="2836863"/>
          </a:xfrm>
          <a:prstGeom prst="rect">
            <a:avLst/>
          </a:prstGeom>
          <a:noFill/>
          <a:ln w="9525" algn="ctr">
            <a:noFill/>
            <a:miter lim="800000"/>
            <a:headEnd/>
            <a:tailEnd/>
          </a:ln>
        </p:spPr>
      </p:pic>
      <p:sp>
        <p:nvSpPr>
          <p:cNvPr id="6" name="矩形 5"/>
          <p:cNvSpPr/>
          <p:nvPr/>
        </p:nvSpPr>
        <p:spPr>
          <a:xfrm>
            <a:off x="214313" y="1643063"/>
            <a:ext cx="2636837" cy="520700"/>
          </a:xfrm>
          <a:prstGeom prst="rect">
            <a:avLst/>
          </a:prstGeom>
        </p:spPr>
        <p:txBody>
          <a:bodyPr wrap="none">
            <a:spAutoFit/>
          </a:bodyPr>
          <a:lstStyle/>
          <a:p>
            <a:pPr marL="342900" indent="-342900" algn="l">
              <a:lnSpc>
                <a:spcPts val="4000"/>
              </a:lnSpc>
              <a:spcBef>
                <a:spcPct val="75000"/>
              </a:spcBef>
              <a:defRPr/>
            </a:pPr>
            <a:r>
              <a:rPr lang="en-US" altLang="zh-CN" sz="2000" dirty="0">
                <a:latin typeface="+mn-ea"/>
              </a:rPr>
              <a:t>2、</a:t>
            </a:r>
            <a:r>
              <a:rPr lang="zh-CN" altLang="en-US" sz="2000" dirty="0">
                <a:latin typeface="+mn-ea"/>
              </a:rPr>
              <a:t>基本技能训练模块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7285">
                                            <p:txEl>
                                              <p:pRg st="0" end="0"/>
                                            </p:txEl>
                                          </p:spTgt>
                                        </p:tgtEl>
                                        <p:attrNameLst>
                                          <p:attrName>style.visibility</p:attrName>
                                        </p:attrNameLst>
                                      </p:cBhvr>
                                      <p:to>
                                        <p:strVal val="visible"/>
                                      </p:to>
                                    </p:set>
                                    <p:anim calcmode="lin" valueType="num">
                                      <p:cBhvr additive="base">
                                        <p:cTn id="7" dur="500" fill="hold"/>
                                        <p:tgtEl>
                                          <p:spTgt spid="9728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728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7285">
                                            <p:txEl>
                                              <p:pRg st="1" end="1"/>
                                            </p:txEl>
                                          </p:spTgt>
                                        </p:tgtEl>
                                        <p:attrNameLst>
                                          <p:attrName>style.visibility</p:attrName>
                                        </p:attrNameLst>
                                      </p:cBhvr>
                                      <p:to>
                                        <p:strVal val="visible"/>
                                      </p:to>
                                    </p:set>
                                    <p:anim calcmode="lin" valueType="num">
                                      <p:cBhvr additive="base">
                                        <p:cTn id="13" dur="500" fill="hold"/>
                                        <p:tgtEl>
                                          <p:spTgt spid="9728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728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7285">
                                            <p:txEl>
                                              <p:pRg st="2" end="2"/>
                                            </p:txEl>
                                          </p:spTgt>
                                        </p:tgtEl>
                                        <p:attrNameLst>
                                          <p:attrName>style.visibility</p:attrName>
                                        </p:attrNameLst>
                                      </p:cBhvr>
                                      <p:to>
                                        <p:strVal val="visible"/>
                                      </p:to>
                                    </p:set>
                                    <p:anim calcmode="lin" valueType="num">
                                      <p:cBhvr additive="base">
                                        <p:cTn id="19" dur="500" fill="hold"/>
                                        <p:tgtEl>
                                          <p:spTgt spid="9728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728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97285">
                                            <p:txEl>
                                              <p:pRg st="3" end="3"/>
                                            </p:txEl>
                                          </p:spTgt>
                                        </p:tgtEl>
                                        <p:attrNameLst>
                                          <p:attrName>style.visibility</p:attrName>
                                        </p:attrNameLst>
                                      </p:cBhvr>
                                      <p:to>
                                        <p:strVal val="visible"/>
                                      </p:to>
                                    </p:set>
                                    <p:anim calcmode="lin" valueType="num">
                                      <p:cBhvr additive="base">
                                        <p:cTn id="25" dur="500" fill="hold"/>
                                        <p:tgtEl>
                                          <p:spTgt spid="9728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728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7285">
                                            <p:txEl>
                                              <p:pRg st="4" end="4"/>
                                            </p:txEl>
                                          </p:spTgt>
                                        </p:tgtEl>
                                        <p:attrNameLst>
                                          <p:attrName>style.visibility</p:attrName>
                                        </p:attrNameLst>
                                      </p:cBhvr>
                                      <p:to>
                                        <p:strVal val="visible"/>
                                      </p:to>
                                    </p:set>
                                    <p:anim calcmode="lin" valueType="num">
                                      <p:cBhvr additive="base">
                                        <p:cTn id="31" dur="500" fill="hold"/>
                                        <p:tgtEl>
                                          <p:spTgt spid="9728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728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97285">
                                            <p:txEl>
                                              <p:pRg st="5" end="5"/>
                                            </p:txEl>
                                          </p:spTgt>
                                        </p:tgtEl>
                                        <p:attrNameLst>
                                          <p:attrName>style.visibility</p:attrName>
                                        </p:attrNameLst>
                                      </p:cBhvr>
                                      <p:to>
                                        <p:strVal val="visible"/>
                                      </p:to>
                                    </p:set>
                                    <p:anim calcmode="lin" valueType="num">
                                      <p:cBhvr additive="base">
                                        <p:cTn id="37" dur="500" fill="hold"/>
                                        <p:tgtEl>
                                          <p:spTgt spid="9728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728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97285">
                                            <p:txEl>
                                              <p:pRg st="6" end="6"/>
                                            </p:txEl>
                                          </p:spTgt>
                                        </p:tgtEl>
                                        <p:attrNameLst>
                                          <p:attrName>style.visibility</p:attrName>
                                        </p:attrNameLst>
                                      </p:cBhvr>
                                      <p:to>
                                        <p:strVal val="visible"/>
                                      </p:to>
                                    </p:set>
                                    <p:anim calcmode="lin" valueType="num">
                                      <p:cBhvr additive="base">
                                        <p:cTn id="43" dur="500" fill="hold"/>
                                        <p:tgtEl>
                                          <p:spTgt spid="9728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97285">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1001"/>
          <p:cNvPicPr>
            <a:picLocks noChangeAspect="1" noChangeArrowheads="1"/>
          </p:cNvPicPr>
          <p:nvPr/>
        </p:nvPicPr>
        <p:blipFill>
          <a:blip r:embed="rId2"/>
          <a:srcRect/>
          <a:stretch>
            <a:fillRect/>
          </a:stretch>
        </p:blipFill>
        <p:spPr bwMode="auto">
          <a:xfrm>
            <a:off x="4714875" y="1714500"/>
            <a:ext cx="4124325" cy="3260725"/>
          </a:xfrm>
          <a:prstGeom prst="rect">
            <a:avLst/>
          </a:prstGeom>
          <a:noFill/>
          <a:ln w="9525">
            <a:noFill/>
            <a:miter lim="800000"/>
            <a:headEnd/>
            <a:tailEnd/>
          </a:ln>
        </p:spPr>
      </p:pic>
      <p:sp>
        <p:nvSpPr>
          <p:cNvPr id="111619" name="Rectangle 3"/>
          <p:cNvSpPr>
            <a:spLocks noChangeArrowheads="1"/>
          </p:cNvSpPr>
          <p:nvPr/>
        </p:nvSpPr>
        <p:spPr bwMode="auto">
          <a:xfrm>
            <a:off x="357188" y="1785938"/>
            <a:ext cx="4286250" cy="3416300"/>
          </a:xfrm>
          <a:prstGeom prst="rect">
            <a:avLst/>
          </a:prstGeom>
          <a:noFill/>
          <a:ln w="9525" cap="flat" cmpd="sng" algn="ctr">
            <a:noFill/>
            <a:prstDash val="solid"/>
            <a:miter lim="800000"/>
            <a:headEnd/>
            <a:tailEnd/>
          </a:ln>
          <a:effectLst/>
        </p:spPr>
        <p:txBody>
          <a:bodyPr anchor="ctr">
            <a:spAutoFit/>
          </a:bodyPr>
          <a:lstStyle/>
          <a:p>
            <a:pPr indent="306388" algn="l" eaLnBrk="0" hangingPunct="0">
              <a:defRPr/>
            </a:pPr>
            <a:r>
              <a:rPr lang="zh-CN" b="0" dirty="0">
                <a:solidFill>
                  <a:srgbClr val="FF0000"/>
                </a:solidFill>
                <a:latin typeface="宋体" pitchFamily="2" charset="-122"/>
                <a:cs typeface="Times New Roman" pitchFamily="18" charset="0"/>
              </a:rPr>
              <a:t>产品规格</a:t>
            </a:r>
            <a:r>
              <a:rPr lang="zh-CN" b="0" dirty="0">
                <a:latin typeface="宋体" pitchFamily="2" charset="-122"/>
                <a:cs typeface="Times New Roman" pitchFamily="18" charset="0"/>
              </a:rPr>
              <a:t>：台式结构，宽</a:t>
            </a:r>
            <a:r>
              <a:rPr lang="en-US" altLang="zh-CN" b="0" dirty="0">
                <a:latin typeface="宋体" pitchFamily="2" charset="-122"/>
                <a:cs typeface="Times New Roman" pitchFamily="18" charset="0"/>
              </a:rPr>
              <a:t>1800mm</a:t>
            </a:r>
            <a:r>
              <a:rPr lang="zh-CN" altLang="en-US" b="0" dirty="0">
                <a:latin typeface="宋体" pitchFamily="2" charset="-122"/>
                <a:cs typeface="Times New Roman" pitchFamily="18" charset="0"/>
              </a:rPr>
              <a:t>，高</a:t>
            </a:r>
            <a:r>
              <a:rPr lang="en-US" altLang="zh-CN" b="0" dirty="0">
                <a:latin typeface="宋体" pitchFamily="2" charset="-122"/>
                <a:cs typeface="Times New Roman" pitchFamily="18" charset="0"/>
              </a:rPr>
              <a:t>1480mm</a:t>
            </a:r>
            <a:r>
              <a:rPr lang="zh-CN" altLang="en-US" b="0" dirty="0">
                <a:latin typeface="宋体" pitchFamily="2" charset="-122"/>
                <a:cs typeface="Times New Roman" pitchFamily="18" charset="0"/>
              </a:rPr>
              <a:t>，厚</a:t>
            </a:r>
            <a:r>
              <a:rPr lang="en-US" altLang="zh-CN" b="0" dirty="0">
                <a:latin typeface="宋体" pitchFamily="2" charset="-122"/>
                <a:cs typeface="Times New Roman" pitchFamily="18" charset="0"/>
              </a:rPr>
              <a:t>800mm</a:t>
            </a:r>
            <a:r>
              <a:rPr lang="zh-CN" altLang="en-US" b="0" dirty="0">
                <a:latin typeface="宋体" pitchFamily="2" charset="-122"/>
                <a:cs typeface="Times New Roman" pitchFamily="18" charset="0"/>
              </a:rPr>
              <a:t>。</a:t>
            </a:r>
            <a:endParaRPr lang="zh-CN" altLang="en-US" b="0" dirty="0">
              <a:latin typeface="Arial" pitchFamily="34" charset="0"/>
            </a:endParaRPr>
          </a:p>
          <a:p>
            <a:pPr indent="304800" algn="l" eaLnBrk="0" hangingPunct="0">
              <a:defRPr/>
            </a:pPr>
            <a:r>
              <a:rPr lang="zh-CN" altLang="en-US" b="0" dirty="0">
                <a:solidFill>
                  <a:srgbClr val="FF0000"/>
                </a:solidFill>
                <a:latin typeface="宋体" pitchFamily="2" charset="-122"/>
                <a:cs typeface="Times New Roman" pitchFamily="18" charset="0"/>
              </a:rPr>
              <a:t>产品配置</a:t>
            </a:r>
            <a:r>
              <a:rPr lang="zh-CN" altLang="en-US" b="0" dirty="0">
                <a:solidFill>
                  <a:srgbClr val="0070C0"/>
                </a:solidFill>
                <a:latin typeface="宋体" pitchFamily="2" charset="-122"/>
                <a:cs typeface="Times New Roman" pitchFamily="18" charset="0"/>
              </a:rPr>
              <a:t>：</a:t>
            </a:r>
            <a:r>
              <a:rPr lang="zh-CN" altLang="en-US" b="0" dirty="0">
                <a:latin typeface="宋体" pitchFamily="2" charset="-122"/>
                <a:cs typeface="Times New Roman" pitchFamily="18" charset="0"/>
              </a:rPr>
              <a:t>数码显示网络跳线测试模组</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套、数码显示打线训练模组</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套、网络链路故障测试模组</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套、带有嵌入式</a:t>
            </a:r>
            <a:r>
              <a:rPr lang="en-US" altLang="zh-CN" b="0" dirty="0">
                <a:latin typeface="宋体" pitchFamily="2" charset="-122"/>
                <a:cs typeface="Times New Roman" pitchFamily="18" charset="0"/>
              </a:rPr>
              <a:t>12U</a:t>
            </a:r>
            <a:r>
              <a:rPr lang="zh-CN" altLang="en-US" b="0" dirty="0">
                <a:latin typeface="宋体" pitchFamily="2" charset="-122"/>
                <a:cs typeface="Times New Roman" pitchFamily="18" charset="0"/>
              </a:rPr>
              <a:t>开放式机架</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个、内置水平线槽装置一套、嵌入式计算机终端设备</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套、工作区信息点模组</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套、内嵌带锁盘线柜一个、配套</a:t>
            </a:r>
            <a:r>
              <a:rPr lang="en-US" altLang="zh-CN" b="0" dirty="0">
                <a:latin typeface="宋体" pitchFamily="2" charset="-122"/>
                <a:cs typeface="Times New Roman" pitchFamily="18" charset="0"/>
              </a:rPr>
              <a:t>220V</a:t>
            </a:r>
            <a:r>
              <a:rPr lang="zh-CN" altLang="en-US" b="0" dirty="0">
                <a:latin typeface="宋体" pitchFamily="2" charset="-122"/>
                <a:cs typeface="Times New Roman" pitchFamily="18" charset="0"/>
              </a:rPr>
              <a:t>漏电保护电源组件、数据配线架</a:t>
            </a:r>
            <a:r>
              <a:rPr lang="en-US" altLang="zh-CN" b="0" dirty="0">
                <a:latin typeface="宋体" pitchFamily="2" charset="-122"/>
                <a:cs typeface="Times New Roman" pitchFamily="18" charset="0"/>
              </a:rPr>
              <a:t>3</a:t>
            </a:r>
            <a:r>
              <a:rPr lang="zh-CN" altLang="en-US" b="0" dirty="0">
                <a:latin typeface="宋体" pitchFamily="2" charset="-122"/>
                <a:cs typeface="Times New Roman" pitchFamily="18" charset="0"/>
              </a:rPr>
              <a:t>个（超五类、六类打线式、模块式各一个）、语音</a:t>
            </a:r>
            <a:r>
              <a:rPr lang="en-US" altLang="zh-CN" b="0" dirty="0">
                <a:latin typeface="宋体" pitchFamily="2" charset="-122"/>
                <a:cs typeface="Times New Roman" pitchFamily="18" charset="0"/>
              </a:rPr>
              <a:t>110</a:t>
            </a:r>
            <a:r>
              <a:rPr lang="zh-CN" altLang="en-US" b="0" dirty="0">
                <a:latin typeface="宋体" pitchFamily="2" charset="-122"/>
                <a:cs typeface="Times New Roman" pitchFamily="18" charset="0"/>
              </a:rPr>
              <a:t>配线架</a:t>
            </a:r>
            <a:r>
              <a:rPr lang="en-US" altLang="zh-CN" b="0" dirty="0">
                <a:latin typeface="宋体" pitchFamily="2" charset="-122"/>
                <a:cs typeface="Times New Roman" pitchFamily="18" charset="0"/>
              </a:rPr>
              <a:t>2</a:t>
            </a:r>
            <a:r>
              <a:rPr lang="zh-CN" altLang="en-US" b="0" dirty="0">
                <a:latin typeface="宋体" pitchFamily="2" charset="-122"/>
                <a:cs typeface="Times New Roman" pitchFamily="18" charset="0"/>
              </a:rPr>
              <a:t>个、理线环</a:t>
            </a:r>
            <a:r>
              <a:rPr lang="en-US" altLang="zh-CN" b="0" dirty="0">
                <a:latin typeface="宋体" pitchFamily="2" charset="-122"/>
                <a:cs typeface="Times New Roman" pitchFamily="18" charset="0"/>
              </a:rPr>
              <a:t>2</a:t>
            </a:r>
            <a:r>
              <a:rPr lang="zh-CN" altLang="en-US" b="0" dirty="0">
                <a:latin typeface="宋体" pitchFamily="2" charset="-122"/>
                <a:cs typeface="Times New Roman" pitchFamily="18" charset="0"/>
              </a:rPr>
              <a:t>个、</a:t>
            </a:r>
            <a:r>
              <a:rPr lang="en-US" altLang="zh-CN" b="0" dirty="0">
                <a:latin typeface="宋体" pitchFamily="2" charset="-122"/>
                <a:cs typeface="Times New Roman" pitchFamily="18" charset="0"/>
              </a:rPr>
              <a:t>12</a:t>
            </a:r>
            <a:r>
              <a:rPr lang="zh-CN" altLang="en-US" b="0" dirty="0">
                <a:latin typeface="宋体" pitchFamily="2" charset="-122"/>
                <a:cs typeface="Times New Roman" pitchFamily="18" charset="0"/>
              </a:rPr>
              <a:t>口光纤配线架</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个、电话机</a:t>
            </a:r>
            <a:r>
              <a:rPr lang="en-US" altLang="zh-CN" b="0" dirty="0">
                <a:latin typeface="宋体" pitchFamily="2" charset="-122"/>
                <a:cs typeface="Times New Roman" pitchFamily="18" charset="0"/>
              </a:rPr>
              <a:t>1</a:t>
            </a:r>
            <a:r>
              <a:rPr lang="zh-CN" altLang="en-US" b="0" dirty="0">
                <a:latin typeface="宋体" pitchFamily="2" charset="-122"/>
                <a:cs typeface="Times New Roman" pitchFamily="18" charset="0"/>
              </a:rPr>
              <a:t>部。</a:t>
            </a:r>
            <a:endParaRPr lang="zh-CN" altLang="en-US" b="0" dirty="0">
              <a:latin typeface="Arial" pitchFamily="34" charset="0"/>
            </a:endParaRPr>
          </a:p>
        </p:txBody>
      </p:sp>
      <p:sp>
        <p:nvSpPr>
          <p:cNvPr id="4"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5" name="矩形 4"/>
          <p:cNvSpPr/>
          <p:nvPr/>
        </p:nvSpPr>
        <p:spPr>
          <a:xfrm>
            <a:off x="428625" y="1214438"/>
            <a:ext cx="2636838" cy="520700"/>
          </a:xfrm>
          <a:prstGeom prst="rect">
            <a:avLst/>
          </a:prstGeom>
        </p:spPr>
        <p:txBody>
          <a:bodyPr wrap="none">
            <a:spAutoFit/>
          </a:bodyPr>
          <a:lstStyle/>
          <a:p>
            <a:pPr marL="342900" indent="-342900" algn="l">
              <a:lnSpc>
                <a:spcPts val="4000"/>
              </a:lnSpc>
              <a:spcBef>
                <a:spcPct val="75000"/>
              </a:spcBef>
              <a:defRPr/>
            </a:pPr>
            <a:r>
              <a:rPr lang="en-US" altLang="zh-CN" sz="2000" dirty="0">
                <a:latin typeface="+mn-ea"/>
              </a:rPr>
              <a:t>2、</a:t>
            </a:r>
            <a:r>
              <a:rPr lang="zh-CN" altLang="en-US" sz="2000" dirty="0">
                <a:latin typeface="+mn-ea"/>
              </a:rPr>
              <a:t>基本技能训练模块</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VS0802"/>
          <p:cNvPicPr>
            <a:picLocks noChangeAspect="1" noChangeArrowheads="1"/>
          </p:cNvPicPr>
          <p:nvPr/>
        </p:nvPicPr>
        <p:blipFill>
          <a:blip r:embed="rId2"/>
          <a:srcRect r="4182"/>
          <a:stretch>
            <a:fillRect/>
          </a:stretch>
        </p:blipFill>
        <p:spPr bwMode="auto">
          <a:xfrm>
            <a:off x="6000750" y="1500188"/>
            <a:ext cx="1639888" cy="4203700"/>
          </a:xfrm>
          <a:prstGeom prst="rect">
            <a:avLst/>
          </a:prstGeom>
          <a:noFill/>
          <a:ln w="9525">
            <a:noFill/>
            <a:miter lim="800000"/>
            <a:headEnd/>
            <a:tailEnd/>
          </a:ln>
        </p:spPr>
      </p:pic>
      <p:sp>
        <p:nvSpPr>
          <p:cNvPr id="112643" name="Rectangle 3"/>
          <p:cNvSpPr>
            <a:spLocks noChangeArrowheads="1"/>
          </p:cNvSpPr>
          <p:nvPr/>
        </p:nvSpPr>
        <p:spPr bwMode="auto">
          <a:xfrm>
            <a:off x="500063" y="1857375"/>
            <a:ext cx="4786312" cy="2816225"/>
          </a:xfrm>
          <a:prstGeom prst="rect">
            <a:avLst/>
          </a:prstGeom>
          <a:noFill/>
          <a:ln w="9525" cap="flat" cmpd="sng" algn="ctr">
            <a:noFill/>
            <a:prstDash val="solid"/>
            <a:miter lim="800000"/>
            <a:headEnd/>
            <a:tailEnd/>
          </a:ln>
          <a:effectLst/>
        </p:spPr>
        <p:txBody>
          <a:bodyPr lIns="90459" bIns="0" anchor="ctr">
            <a:spAutoFit/>
          </a:bodyPr>
          <a:lstStyle/>
          <a:p>
            <a:pPr indent="306388" algn="l" eaLnBrk="0" hangingPunct="0">
              <a:defRPr/>
            </a:pPr>
            <a:r>
              <a:rPr lang="zh-CN" b="0" dirty="0">
                <a:latin typeface="+mn-ea"/>
                <a:ea typeface="+mn-ea"/>
                <a:cs typeface="Times New Roman" pitchFamily="18" charset="0"/>
              </a:rPr>
              <a:t>产品型号：</a:t>
            </a:r>
            <a:r>
              <a:rPr lang="en-US" altLang="zh-CN" b="0" dirty="0">
                <a:latin typeface="+mn-ea"/>
                <a:ea typeface="+mn-ea"/>
                <a:cs typeface="Times New Roman" pitchFamily="18" charset="0"/>
              </a:rPr>
              <a:t>VS0802（VGZSJ-2A）</a:t>
            </a:r>
          </a:p>
          <a:p>
            <a:pPr indent="306388" algn="l" eaLnBrk="0" hangingPunct="0">
              <a:defRPr/>
            </a:pPr>
            <a:r>
              <a:rPr lang="zh-CN" altLang="en-US" b="0" dirty="0">
                <a:latin typeface="+mn-ea"/>
                <a:ea typeface="+mn-ea"/>
                <a:cs typeface="Times New Roman" pitchFamily="18" charset="0"/>
              </a:rPr>
              <a:t>产品规格：长 </a:t>
            </a:r>
            <a:r>
              <a:rPr lang="en-US" altLang="zh-CN" b="0" dirty="0">
                <a:latin typeface="+mn-ea"/>
                <a:ea typeface="+mn-ea"/>
                <a:cs typeface="Times New Roman" pitchFamily="18" charset="0"/>
              </a:rPr>
              <a:t>600mm</a:t>
            </a:r>
            <a:r>
              <a:rPr lang="zh-CN" altLang="en-US" b="0" dirty="0">
                <a:latin typeface="+mn-ea"/>
                <a:ea typeface="+mn-ea"/>
                <a:cs typeface="Times New Roman" pitchFamily="18" charset="0"/>
              </a:rPr>
              <a:t>，宽 </a:t>
            </a:r>
            <a:r>
              <a:rPr lang="en-US" altLang="zh-CN" b="0" dirty="0">
                <a:latin typeface="+mn-ea"/>
                <a:ea typeface="+mn-ea"/>
                <a:cs typeface="Times New Roman" pitchFamily="18" charset="0"/>
              </a:rPr>
              <a:t>530mm </a:t>
            </a:r>
            <a:r>
              <a:rPr lang="zh-CN" altLang="en-US" b="0" dirty="0">
                <a:latin typeface="+mn-ea"/>
                <a:ea typeface="+mn-ea"/>
                <a:cs typeface="Times New Roman" pitchFamily="18" charset="0"/>
              </a:rPr>
              <a:t>米，高 </a:t>
            </a:r>
            <a:r>
              <a:rPr lang="en-US" altLang="zh-CN" b="0" dirty="0">
                <a:latin typeface="+mn-ea"/>
                <a:ea typeface="+mn-ea"/>
                <a:cs typeface="Times New Roman" pitchFamily="18" charset="0"/>
              </a:rPr>
              <a:t>1800mm</a:t>
            </a:r>
          </a:p>
          <a:p>
            <a:pPr indent="298450" algn="l" eaLnBrk="0" hangingPunct="0">
              <a:defRPr/>
            </a:pPr>
            <a:r>
              <a:rPr lang="zh-CN" altLang="en-US" b="0" dirty="0">
                <a:latin typeface="+mn-ea"/>
                <a:ea typeface="+mn-ea"/>
                <a:cs typeface="Times New Roman" pitchFamily="18" charset="0"/>
              </a:rPr>
              <a:t>产品配置：</a:t>
            </a:r>
          </a:p>
          <a:p>
            <a:pPr indent="304800" algn="l" eaLnBrk="0" hangingPunct="0">
              <a:defRPr/>
            </a:pPr>
            <a:r>
              <a:rPr lang="zh-CN" altLang="en-US" b="0" dirty="0">
                <a:latin typeface="+mn-ea"/>
                <a:ea typeface="+mn-ea"/>
                <a:cs typeface="Times New Roman" pitchFamily="18" charset="0"/>
              </a:rPr>
              <a:t>本产品为标准</a:t>
            </a:r>
            <a:r>
              <a:rPr lang="en-US" altLang="zh-CN" b="0" dirty="0">
                <a:latin typeface="+mn-ea"/>
                <a:ea typeface="+mn-ea"/>
                <a:cs typeface="Times New Roman" pitchFamily="18" charset="0"/>
              </a:rPr>
              <a:t>19</a:t>
            </a:r>
            <a:r>
              <a:rPr lang="zh-CN" altLang="en-US" b="0" dirty="0">
                <a:latin typeface="+mn-ea"/>
                <a:ea typeface="+mn-ea"/>
                <a:cs typeface="Times New Roman" pitchFamily="18" charset="0"/>
              </a:rPr>
              <a:t>英寸机架，上面设置了跳线测试仪、打线训练仪，底座内嵌了电源和网络信息接口，机架标配</a:t>
            </a:r>
            <a:r>
              <a:rPr lang="en-US" altLang="zh-CN" b="0" dirty="0">
                <a:latin typeface="+mn-ea"/>
                <a:ea typeface="+mn-ea"/>
                <a:cs typeface="Times New Roman" pitchFamily="18" charset="0"/>
              </a:rPr>
              <a:t>24</a:t>
            </a:r>
            <a:r>
              <a:rPr lang="zh-CN" altLang="en-US" b="0" dirty="0">
                <a:latin typeface="+mn-ea"/>
                <a:ea typeface="+mn-ea"/>
                <a:cs typeface="Times New Roman" pitchFamily="18" charset="0"/>
              </a:rPr>
              <a:t>口网络配线架</a:t>
            </a:r>
            <a:r>
              <a:rPr lang="en-US" altLang="zh-CN" b="0" dirty="0">
                <a:latin typeface="+mn-ea"/>
                <a:ea typeface="+mn-ea"/>
                <a:cs typeface="Times New Roman" pitchFamily="18" charset="0"/>
              </a:rPr>
              <a:t>2</a:t>
            </a:r>
            <a:r>
              <a:rPr lang="zh-CN" altLang="en-US" b="0" dirty="0">
                <a:latin typeface="+mn-ea"/>
                <a:ea typeface="+mn-ea"/>
                <a:cs typeface="Times New Roman" pitchFamily="18" charset="0"/>
              </a:rPr>
              <a:t>个、</a:t>
            </a:r>
            <a:r>
              <a:rPr lang="en-US" altLang="zh-CN" b="0" dirty="0">
                <a:latin typeface="+mn-ea"/>
                <a:ea typeface="+mn-ea"/>
                <a:cs typeface="Times New Roman" pitchFamily="18" charset="0"/>
              </a:rPr>
              <a:t>100</a:t>
            </a:r>
            <a:r>
              <a:rPr lang="zh-CN" altLang="en-US" b="0" dirty="0">
                <a:latin typeface="+mn-ea"/>
                <a:ea typeface="+mn-ea"/>
                <a:cs typeface="Times New Roman" pitchFamily="18" charset="0"/>
              </a:rPr>
              <a:t>对</a:t>
            </a:r>
            <a:r>
              <a:rPr lang="en-US" altLang="zh-CN" b="0" dirty="0">
                <a:latin typeface="+mn-ea"/>
                <a:ea typeface="+mn-ea"/>
                <a:cs typeface="Times New Roman" pitchFamily="18" charset="0"/>
              </a:rPr>
              <a:t>110</a:t>
            </a:r>
            <a:r>
              <a:rPr lang="zh-CN" altLang="en-US" b="0" dirty="0">
                <a:latin typeface="+mn-ea"/>
                <a:ea typeface="+mn-ea"/>
                <a:cs typeface="Times New Roman" pitchFamily="18" charset="0"/>
              </a:rPr>
              <a:t>配线架</a:t>
            </a:r>
            <a:r>
              <a:rPr lang="en-US" altLang="zh-CN" b="0" dirty="0">
                <a:latin typeface="+mn-ea"/>
                <a:ea typeface="+mn-ea"/>
                <a:cs typeface="Times New Roman" pitchFamily="18" charset="0"/>
              </a:rPr>
              <a:t>2</a:t>
            </a:r>
            <a:r>
              <a:rPr lang="zh-CN" altLang="en-US" b="0" dirty="0">
                <a:latin typeface="+mn-ea"/>
                <a:ea typeface="+mn-ea"/>
                <a:cs typeface="Times New Roman" pitchFamily="18" charset="0"/>
              </a:rPr>
              <a:t>个，理线架</a:t>
            </a:r>
            <a:r>
              <a:rPr lang="en-US" altLang="zh-CN" b="0" dirty="0">
                <a:latin typeface="+mn-ea"/>
                <a:ea typeface="+mn-ea"/>
                <a:cs typeface="Times New Roman" pitchFamily="18" charset="0"/>
              </a:rPr>
              <a:t>2</a:t>
            </a:r>
            <a:r>
              <a:rPr lang="zh-CN" altLang="en-US" b="0" dirty="0">
                <a:latin typeface="+mn-ea"/>
                <a:ea typeface="+mn-ea"/>
                <a:cs typeface="Times New Roman" pitchFamily="18" charset="0"/>
              </a:rPr>
              <a:t>个，可实现融入</a:t>
            </a:r>
            <a:r>
              <a:rPr lang="en-US" altLang="zh-CN" b="0" dirty="0">
                <a:latin typeface="+mn-ea"/>
                <a:ea typeface="+mn-ea"/>
                <a:cs typeface="Times New Roman" pitchFamily="18" charset="0"/>
              </a:rPr>
              <a:t>VCOM </a:t>
            </a:r>
            <a:r>
              <a:rPr lang="zh-CN" altLang="en-US" b="0" dirty="0">
                <a:latin typeface="+mn-ea"/>
                <a:ea typeface="+mn-ea"/>
                <a:cs typeface="Times New Roman" pitchFamily="18" charset="0"/>
              </a:rPr>
              <a:t>综合布线实训室的网络链路环境，象征楼宇弱电配线间网络机架。</a:t>
            </a:r>
            <a:endParaRPr lang="zh-CN" altLang="en-US" b="0" dirty="0">
              <a:latin typeface="+mn-ea"/>
              <a:ea typeface="+mn-ea"/>
            </a:endParaRPr>
          </a:p>
        </p:txBody>
      </p:sp>
      <p:sp>
        <p:nvSpPr>
          <p:cNvPr id="4"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5" name="矩形 4"/>
          <p:cNvSpPr/>
          <p:nvPr/>
        </p:nvSpPr>
        <p:spPr>
          <a:xfrm>
            <a:off x="571500" y="1285875"/>
            <a:ext cx="2636838" cy="520700"/>
          </a:xfrm>
          <a:prstGeom prst="rect">
            <a:avLst/>
          </a:prstGeom>
        </p:spPr>
        <p:txBody>
          <a:bodyPr wrap="none">
            <a:spAutoFit/>
          </a:bodyPr>
          <a:lstStyle/>
          <a:p>
            <a:pPr marL="342900" indent="-342900" algn="l">
              <a:lnSpc>
                <a:spcPts val="4000"/>
              </a:lnSpc>
              <a:spcBef>
                <a:spcPct val="75000"/>
              </a:spcBef>
              <a:defRPr/>
            </a:pPr>
            <a:r>
              <a:rPr lang="en-US" altLang="zh-CN" sz="2000" dirty="0">
                <a:latin typeface="+mn-ea"/>
                <a:ea typeface="+mn-ea"/>
              </a:rPr>
              <a:t>2、</a:t>
            </a:r>
            <a:r>
              <a:rPr lang="zh-CN" altLang="en-US" sz="2000" dirty="0">
                <a:latin typeface="+mn-ea"/>
                <a:ea typeface="+mn-ea"/>
              </a:rPr>
              <a:t>基本技能训练模块</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descr="机架A.jpg"/>
          <p:cNvPicPr>
            <a:picLocks noChangeAspect="1" noChangeArrowheads="1"/>
          </p:cNvPicPr>
          <p:nvPr/>
        </p:nvPicPr>
        <p:blipFill>
          <a:blip r:embed="rId2"/>
          <a:srcRect l="24632" t="2548" r="31709" b="2420"/>
          <a:stretch>
            <a:fillRect/>
          </a:stretch>
        </p:blipFill>
        <p:spPr bwMode="auto">
          <a:xfrm>
            <a:off x="6000750" y="1357313"/>
            <a:ext cx="1595438" cy="3929062"/>
          </a:xfrm>
          <a:prstGeom prst="rect">
            <a:avLst/>
          </a:prstGeom>
          <a:noFill/>
          <a:ln w="9525">
            <a:noFill/>
            <a:miter lim="800000"/>
            <a:headEnd/>
            <a:tailEnd/>
          </a:ln>
        </p:spPr>
      </p:pic>
      <p:sp>
        <p:nvSpPr>
          <p:cNvPr id="30723" name="Rectangle 1"/>
          <p:cNvSpPr>
            <a:spLocks noChangeArrowheads="1"/>
          </p:cNvSpPr>
          <p:nvPr/>
        </p:nvSpPr>
        <p:spPr bwMode="auto">
          <a:xfrm>
            <a:off x="500063" y="1785938"/>
            <a:ext cx="4214812" cy="3970337"/>
          </a:xfrm>
          <a:prstGeom prst="rect">
            <a:avLst/>
          </a:prstGeom>
          <a:noFill/>
          <a:ln w="9525" algn="ctr">
            <a:noFill/>
            <a:miter lim="800000"/>
            <a:headEnd/>
            <a:tailEnd/>
          </a:ln>
        </p:spPr>
        <p:txBody>
          <a:bodyPr anchor="ctr">
            <a:spAutoFit/>
          </a:bodyPr>
          <a:lstStyle/>
          <a:p>
            <a:pPr indent="306388" algn="l" eaLnBrk="0" hangingPunct="0">
              <a:defRPr/>
            </a:pPr>
            <a:r>
              <a:rPr lang="zh-CN" b="0" dirty="0">
                <a:latin typeface="+mn-ea"/>
                <a:ea typeface="+mn-ea"/>
                <a:cs typeface="Times New Roman" pitchFamily="18" charset="0"/>
              </a:rPr>
              <a:t>产品型号：</a:t>
            </a:r>
            <a:r>
              <a:rPr lang="en-US" altLang="zh-CN" b="0" dirty="0">
                <a:latin typeface="+mn-ea"/>
                <a:ea typeface="+mn-ea"/>
                <a:cs typeface="Times New Roman" pitchFamily="18" charset="0"/>
              </a:rPr>
              <a:t>VS-802A</a:t>
            </a:r>
            <a:r>
              <a:rPr lang="zh-CN" altLang="en-US" b="0" dirty="0">
                <a:latin typeface="+mn-ea"/>
                <a:ea typeface="+mn-ea"/>
                <a:cs typeface="Times New Roman" pitchFamily="18" charset="0"/>
              </a:rPr>
              <a:t>（</a:t>
            </a:r>
            <a:r>
              <a:rPr lang="en-US" altLang="zh-CN" b="0" dirty="0">
                <a:latin typeface="+mn-ea"/>
                <a:ea typeface="+mn-ea"/>
                <a:cs typeface="Times New Roman" pitchFamily="18" charset="0"/>
              </a:rPr>
              <a:t>VGZSJ-1D）</a:t>
            </a:r>
            <a:endParaRPr lang="zh-CN" altLang="en-US" b="0" dirty="0">
              <a:latin typeface="+mn-ea"/>
              <a:ea typeface="+mn-ea"/>
            </a:endParaRPr>
          </a:p>
          <a:p>
            <a:pPr indent="306388" algn="l" eaLnBrk="0" hangingPunct="0">
              <a:defRPr/>
            </a:pPr>
            <a:r>
              <a:rPr lang="zh-CN" altLang="en-US" b="0" dirty="0">
                <a:latin typeface="+mn-ea"/>
                <a:ea typeface="+mn-ea"/>
                <a:cs typeface="Times New Roman" pitchFamily="18" charset="0"/>
              </a:rPr>
              <a:t>产品规格：长 </a:t>
            </a:r>
            <a:r>
              <a:rPr lang="en-US" altLang="zh-CN" b="0" dirty="0">
                <a:latin typeface="+mn-ea"/>
                <a:ea typeface="+mn-ea"/>
                <a:cs typeface="Times New Roman" pitchFamily="18" charset="0"/>
              </a:rPr>
              <a:t>600mm</a:t>
            </a:r>
            <a:r>
              <a:rPr lang="zh-CN" altLang="en-US" b="0" dirty="0">
                <a:latin typeface="+mn-ea"/>
                <a:ea typeface="+mn-ea"/>
                <a:cs typeface="Times New Roman" pitchFamily="18" charset="0"/>
              </a:rPr>
              <a:t>，宽 </a:t>
            </a:r>
            <a:r>
              <a:rPr lang="en-US" altLang="zh-CN" b="0" dirty="0">
                <a:latin typeface="+mn-ea"/>
                <a:ea typeface="+mn-ea"/>
                <a:cs typeface="Times New Roman" pitchFamily="18" charset="0"/>
              </a:rPr>
              <a:t>530mm </a:t>
            </a:r>
            <a:r>
              <a:rPr lang="zh-CN" altLang="en-US" b="0" dirty="0">
                <a:latin typeface="+mn-ea"/>
                <a:ea typeface="+mn-ea"/>
                <a:cs typeface="Times New Roman" pitchFamily="18" charset="0"/>
              </a:rPr>
              <a:t>米，高 </a:t>
            </a:r>
            <a:r>
              <a:rPr lang="en-US" altLang="zh-CN" b="0" dirty="0">
                <a:latin typeface="+mn-ea"/>
                <a:ea typeface="+mn-ea"/>
                <a:cs typeface="Times New Roman" pitchFamily="18" charset="0"/>
              </a:rPr>
              <a:t>1800mm</a:t>
            </a:r>
            <a:endParaRPr lang="en-US" altLang="zh-CN" b="0" dirty="0">
              <a:latin typeface="+mn-ea"/>
              <a:ea typeface="+mn-ea"/>
            </a:endParaRPr>
          </a:p>
          <a:p>
            <a:pPr indent="306388" algn="l" eaLnBrk="0" hangingPunct="0">
              <a:defRPr/>
            </a:pPr>
            <a:r>
              <a:rPr lang="zh-CN" altLang="en-US" b="0" dirty="0">
                <a:latin typeface="+mn-ea"/>
                <a:ea typeface="+mn-ea"/>
                <a:cs typeface="Times New Roman" pitchFamily="18" charset="0"/>
              </a:rPr>
              <a:t>产品配置：本产品为标准</a:t>
            </a:r>
            <a:r>
              <a:rPr lang="en-US" altLang="zh-CN" b="0" dirty="0">
                <a:latin typeface="+mn-ea"/>
                <a:ea typeface="+mn-ea"/>
                <a:cs typeface="Times New Roman" pitchFamily="18" charset="0"/>
              </a:rPr>
              <a:t>19</a:t>
            </a:r>
            <a:r>
              <a:rPr lang="zh-CN" altLang="en-US" b="0" dirty="0">
                <a:latin typeface="+mn-ea"/>
                <a:ea typeface="+mn-ea"/>
                <a:cs typeface="Times New Roman" pitchFamily="18" charset="0"/>
              </a:rPr>
              <a:t>英寸机架，上面设置了故障链路测试装置，底座内嵌了电源和网络信息接口，语音交换机</a:t>
            </a:r>
            <a:r>
              <a:rPr lang="en-US" altLang="zh-CN" b="0" dirty="0">
                <a:latin typeface="+mn-ea"/>
                <a:ea typeface="+mn-ea"/>
                <a:cs typeface="Times New Roman" pitchFamily="18" charset="0"/>
              </a:rPr>
              <a:t>1</a:t>
            </a:r>
            <a:r>
              <a:rPr lang="zh-CN" altLang="en-US" b="0" dirty="0">
                <a:latin typeface="+mn-ea"/>
                <a:ea typeface="+mn-ea"/>
                <a:cs typeface="Times New Roman" pitchFamily="18" charset="0"/>
              </a:rPr>
              <a:t>个，机架标配</a:t>
            </a:r>
            <a:r>
              <a:rPr lang="en-US" altLang="zh-CN" b="0" dirty="0">
                <a:latin typeface="+mn-ea"/>
                <a:ea typeface="+mn-ea"/>
                <a:cs typeface="Times New Roman" pitchFamily="18" charset="0"/>
              </a:rPr>
              <a:t>24</a:t>
            </a:r>
            <a:r>
              <a:rPr lang="zh-CN" altLang="en-US" b="0" dirty="0">
                <a:latin typeface="+mn-ea"/>
                <a:ea typeface="+mn-ea"/>
                <a:cs typeface="Times New Roman" pitchFamily="18" charset="0"/>
              </a:rPr>
              <a:t>口网络配线架</a:t>
            </a:r>
            <a:r>
              <a:rPr lang="en-US" altLang="zh-CN" b="0" dirty="0">
                <a:latin typeface="+mn-ea"/>
                <a:ea typeface="+mn-ea"/>
                <a:cs typeface="Times New Roman" pitchFamily="18" charset="0"/>
              </a:rPr>
              <a:t>1</a:t>
            </a:r>
            <a:r>
              <a:rPr lang="zh-CN" altLang="en-US" b="0" dirty="0">
                <a:latin typeface="+mn-ea"/>
                <a:ea typeface="+mn-ea"/>
                <a:cs typeface="Times New Roman" pitchFamily="18" charset="0"/>
              </a:rPr>
              <a:t>个，</a:t>
            </a:r>
            <a:r>
              <a:rPr lang="en-US" altLang="zh-CN" b="0" dirty="0">
                <a:latin typeface="+mn-ea"/>
                <a:ea typeface="+mn-ea"/>
                <a:cs typeface="Times New Roman" pitchFamily="18" charset="0"/>
              </a:rPr>
              <a:t>12</a:t>
            </a:r>
            <a:r>
              <a:rPr lang="zh-CN" altLang="en-US" b="0" dirty="0">
                <a:latin typeface="+mn-ea"/>
                <a:ea typeface="+mn-ea"/>
                <a:cs typeface="Times New Roman" pitchFamily="18" charset="0"/>
              </a:rPr>
              <a:t>口光纤配线架</a:t>
            </a:r>
            <a:r>
              <a:rPr lang="en-US" altLang="zh-CN" b="0" dirty="0">
                <a:latin typeface="+mn-ea"/>
                <a:ea typeface="+mn-ea"/>
                <a:cs typeface="Times New Roman" pitchFamily="18" charset="0"/>
              </a:rPr>
              <a:t>1</a:t>
            </a:r>
            <a:r>
              <a:rPr lang="zh-CN" altLang="en-US" b="0" dirty="0">
                <a:latin typeface="+mn-ea"/>
                <a:ea typeface="+mn-ea"/>
                <a:cs typeface="Times New Roman" pitchFamily="18" charset="0"/>
              </a:rPr>
              <a:t>个，理线架</a:t>
            </a:r>
            <a:r>
              <a:rPr lang="en-US" altLang="zh-CN" b="0" dirty="0">
                <a:latin typeface="+mn-ea"/>
                <a:ea typeface="+mn-ea"/>
                <a:cs typeface="Times New Roman" pitchFamily="18" charset="0"/>
              </a:rPr>
              <a:t>3</a:t>
            </a:r>
            <a:r>
              <a:rPr lang="zh-CN" altLang="en-US" b="0" dirty="0">
                <a:latin typeface="+mn-ea"/>
                <a:ea typeface="+mn-ea"/>
                <a:cs typeface="Times New Roman" pitchFamily="18" charset="0"/>
              </a:rPr>
              <a:t>个，</a:t>
            </a:r>
            <a:r>
              <a:rPr lang="zh-CN" altLang="en-US" b="0" dirty="0">
                <a:solidFill>
                  <a:srgbClr val="000000"/>
                </a:solidFill>
                <a:latin typeface="+mn-ea"/>
                <a:ea typeface="+mn-ea"/>
                <a:cs typeface="Times New Roman" pitchFamily="18" charset="0"/>
              </a:rPr>
              <a:t>工作区面板</a:t>
            </a:r>
            <a:r>
              <a:rPr lang="en-US" altLang="zh-CN" b="0" dirty="0">
                <a:solidFill>
                  <a:srgbClr val="000000"/>
                </a:solidFill>
                <a:latin typeface="+mn-ea"/>
                <a:ea typeface="+mn-ea"/>
                <a:cs typeface="Times New Roman" pitchFamily="18" charset="0"/>
              </a:rPr>
              <a:t>1</a:t>
            </a:r>
            <a:r>
              <a:rPr lang="zh-CN" altLang="en-US" b="0" dirty="0">
                <a:solidFill>
                  <a:srgbClr val="000000"/>
                </a:solidFill>
                <a:latin typeface="+mn-ea"/>
                <a:ea typeface="+mn-ea"/>
                <a:cs typeface="Times New Roman" pitchFamily="18" charset="0"/>
              </a:rPr>
              <a:t>个、</a:t>
            </a:r>
            <a:r>
              <a:rPr lang="zh-CN" altLang="en-US" b="0" dirty="0">
                <a:latin typeface="+mn-ea"/>
                <a:ea typeface="+mn-ea"/>
                <a:cs typeface="Times New Roman" pitchFamily="18" charset="0"/>
              </a:rPr>
              <a:t>电源插座</a:t>
            </a:r>
            <a:r>
              <a:rPr lang="en-US" altLang="zh-CN" b="0" dirty="0">
                <a:latin typeface="+mn-ea"/>
                <a:ea typeface="+mn-ea"/>
                <a:cs typeface="Times New Roman" pitchFamily="18" charset="0"/>
              </a:rPr>
              <a:t>1</a:t>
            </a:r>
            <a:r>
              <a:rPr lang="zh-CN" altLang="en-US" b="0" dirty="0">
                <a:latin typeface="+mn-ea"/>
                <a:ea typeface="+mn-ea"/>
                <a:cs typeface="Times New Roman" pitchFamily="18" charset="0"/>
              </a:rPr>
              <a:t>个，水晶头</a:t>
            </a:r>
            <a:r>
              <a:rPr lang="en-US" altLang="zh-CN" b="0" dirty="0">
                <a:latin typeface="+mn-ea"/>
                <a:ea typeface="+mn-ea"/>
                <a:cs typeface="Times New Roman" pitchFamily="18" charset="0"/>
              </a:rPr>
              <a:t>1</a:t>
            </a:r>
            <a:r>
              <a:rPr lang="zh-CN" altLang="en-US" b="0" dirty="0">
                <a:latin typeface="+mn-ea"/>
                <a:ea typeface="+mn-ea"/>
                <a:cs typeface="Times New Roman" pitchFamily="18" charset="0"/>
              </a:rPr>
              <a:t>盒，超五类双绞线</a:t>
            </a:r>
            <a:r>
              <a:rPr lang="en-US" altLang="zh-CN" b="0" dirty="0">
                <a:latin typeface="+mn-ea"/>
                <a:ea typeface="+mn-ea"/>
                <a:cs typeface="Times New Roman" pitchFamily="18" charset="0"/>
              </a:rPr>
              <a:t>50</a:t>
            </a:r>
            <a:r>
              <a:rPr lang="zh-CN" altLang="en-US" b="0" dirty="0">
                <a:latin typeface="+mn-ea"/>
                <a:ea typeface="+mn-ea"/>
                <a:cs typeface="Times New Roman" pitchFamily="18" charset="0"/>
              </a:rPr>
              <a:t>米、</a:t>
            </a:r>
            <a:r>
              <a:rPr lang="en-US" altLang="zh-CN" b="0" dirty="0">
                <a:latin typeface="+mn-ea"/>
                <a:ea typeface="+mn-ea"/>
                <a:cs typeface="Times New Roman" pitchFamily="18" charset="0"/>
              </a:rPr>
              <a:t>25</a:t>
            </a:r>
            <a:r>
              <a:rPr lang="zh-CN" altLang="en-US" b="0" dirty="0">
                <a:latin typeface="+mn-ea"/>
                <a:ea typeface="+mn-ea"/>
                <a:cs typeface="Times New Roman" pitchFamily="18" charset="0"/>
              </a:rPr>
              <a:t>对大对数电缆</a:t>
            </a:r>
            <a:r>
              <a:rPr lang="en-US" altLang="zh-CN" b="0" dirty="0">
                <a:latin typeface="+mn-ea"/>
                <a:ea typeface="+mn-ea"/>
                <a:cs typeface="Times New Roman" pitchFamily="18" charset="0"/>
              </a:rPr>
              <a:t>10</a:t>
            </a:r>
            <a:r>
              <a:rPr lang="zh-CN" altLang="en-US" b="0" dirty="0">
                <a:latin typeface="+mn-ea"/>
                <a:ea typeface="+mn-ea"/>
                <a:cs typeface="Times New Roman" pitchFamily="18" charset="0"/>
              </a:rPr>
              <a:t>米。可实现融入</a:t>
            </a:r>
            <a:r>
              <a:rPr lang="en-US" altLang="zh-CN" b="0" dirty="0">
                <a:latin typeface="+mn-ea"/>
                <a:ea typeface="+mn-ea"/>
                <a:cs typeface="Times New Roman" pitchFamily="18" charset="0"/>
              </a:rPr>
              <a:t>VCOM </a:t>
            </a:r>
            <a:r>
              <a:rPr lang="zh-CN" altLang="en-US" b="0" dirty="0">
                <a:latin typeface="+mn-ea"/>
                <a:ea typeface="+mn-ea"/>
                <a:cs typeface="Times New Roman" pitchFamily="18" charset="0"/>
              </a:rPr>
              <a:t>综合布线实训室的网络链路环境，象征楼宇弱电配线间网络机架，可进行综合布线链路故障测试与分析。</a:t>
            </a:r>
            <a:endParaRPr lang="zh-CN" altLang="en-US" b="0" dirty="0">
              <a:latin typeface="+mn-ea"/>
              <a:ea typeface="+mn-ea"/>
            </a:endParaRPr>
          </a:p>
        </p:txBody>
      </p:sp>
      <p:sp>
        <p:nvSpPr>
          <p:cNvPr id="4" name="矩形 3"/>
          <p:cNvSpPr/>
          <p:nvPr/>
        </p:nvSpPr>
        <p:spPr>
          <a:xfrm>
            <a:off x="571500" y="1071563"/>
            <a:ext cx="2393950" cy="604837"/>
          </a:xfrm>
          <a:prstGeom prst="rect">
            <a:avLst/>
          </a:prstGeom>
        </p:spPr>
        <p:txBody>
          <a:bodyPr wrap="none">
            <a:spAutoFit/>
          </a:bodyPr>
          <a:lstStyle/>
          <a:p>
            <a:pPr marL="342900" indent="-342900" algn="l">
              <a:lnSpc>
                <a:spcPts val="4000"/>
              </a:lnSpc>
              <a:spcBef>
                <a:spcPct val="75000"/>
              </a:spcBef>
              <a:defRPr/>
            </a:pPr>
            <a:r>
              <a:rPr lang="en-US" altLang="zh-CN" dirty="0">
                <a:latin typeface="+mn-ea"/>
              </a:rPr>
              <a:t>2、</a:t>
            </a:r>
            <a:r>
              <a:rPr lang="zh-CN" altLang="en-US" dirty="0">
                <a:latin typeface="+mn-ea"/>
              </a:rPr>
              <a:t>基本技能训练模块</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VR1003"/>
          <p:cNvPicPr>
            <a:picLocks noChangeAspect="1" noChangeArrowheads="1"/>
          </p:cNvPicPr>
          <p:nvPr/>
        </p:nvPicPr>
        <p:blipFill>
          <a:blip r:embed="rId2"/>
          <a:srcRect/>
          <a:stretch>
            <a:fillRect/>
          </a:stretch>
        </p:blipFill>
        <p:spPr bwMode="auto">
          <a:xfrm>
            <a:off x="5072063" y="1571625"/>
            <a:ext cx="3954462" cy="2967038"/>
          </a:xfrm>
          <a:prstGeom prst="rect">
            <a:avLst/>
          </a:prstGeom>
          <a:noFill/>
          <a:ln w="9525">
            <a:noFill/>
            <a:miter lim="800000"/>
            <a:headEnd/>
            <a:tailEnd/>
          </a:ln>
        </p:spPr>
      </p:pic>
      <p:sp>
        <p:nvSpPr>
          <p:cNvPr id="24579" name="Rectangle 4"/>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endParaRPr lang="zh-CN" altLang="en-US"/>
          </a:p>
        </p:txBody>
      </p:sp>
      <p:sp>
        <p:nvSpPr>
          <p:cNvPr id="24580" name="Rectangle 5"/>
          <p:cNvSpPr>
            <a:spLocks noChangeArrowheads="1"/>
          </p:cNvSpPr>
          <p:nvPr/>
        </p:nvSpPr>
        <p:spPr bwMode="auto">
          <a:xfrm>
            <a:off x="285750" y="1428750"/>
            <a:ext cx="4786313" cy="4662488"/>
          </a:xfrm>
          <a:prstGeom prst="rect">
            <a:avLst/>
          </a:prstGeom>
          <a:noFill/>
          <a:ln w="9525" algn="ctr">
            <a:noFill/>
            <a:miter lim="800000"/>
            <a:headEnd/>
            <a:tailEnd/>
          </a:ln>
        </p:spPr>
        <p:txBody>
          <a:bodyPr anchor="ctr">
            <a:spAutoFit/>
          </a:bodyPr>
          <a:lstStyle/>
          <a:p>
            <a:pPr indent="306388" algn="l" eaLnBrk="0" hangingPunct="0">
              <a:lnSpc>
                <a:spcPct val="150000"/>
              </a:lnSpc>
            </a:pPr>
            <a:r>
              <a:rPr lang="zh-CN" altLang="en-US" b="0">
                <a:solidFill>
                  <a:srgbClr val="FF0000"/>
                </a:solidFill>
                <a:latin typeface="宋体" pitchFamily="2" charset="-122"/>
                <a:cs typeface="Times New Roman" pitchFamily="18" charset="0"/>
              </a:rPr>
              <a:t>产品规格</a:t>
            </a:r>
            <a:r>
              <a:rPr lang="zh-CN" altLang="en-US" b="0">
                <a:latin typeface="宋体" pitchFamily="2" charset="-122"/>
                <a:cs typeface="Times New Roman" pitchFamily="18" charset="0"/>
              </a:rPr>
              <a:t>：全钢台式结构，宽</a:t>
            </a:r>
            <a:r>
              <a:rPr lang="en-US" altLang="zh-CN" b="0">
                <a:latin typeface="宋体" pitchFamily="2" charset="-122"/>
                <a:cs typeface="Times New Roman" pitchFamily="18" charset="0"/>
              </a:rPr>
              <a:t>1800mm</a:t>
            </a:r>
            <a:r>
              <a:rPr lang="zh-CN" altLang="en-US" b="0">
                <a:latin typeface="宋体" pitchFamily="2" charset="-122"/>
                <a:cs typeface="Times New Roman" pitchFamily="18" charset="0"/>
              </a:rPr>
              <a:t>，高</a:t>
            </a:r>
            <a:r>
              <a:rPr lang="en-US" altLang="zh-CN" b="0">
                <a:latin typeface="宋体" pitchFamily="2" charset="-122"/>
                <a:cs typeface="Times New Roman" pitchFamily="18" charset="0"/>
              </a:rPr>
              <a:t>1430mm</a:t>
            </a:r>
            <a:r>
              <a:rPr lang="zh-CN" altLang="en-US" b="0">
                <a:latin typeface="宋体" pitchFamily="2" charset="-122"/>
                <a:cs typeface="Times New Roman" pitchFamily="18" charset="0"/>
              </a:rPr>
              <a:t>，厚</a:t>
            </a:r>
            <a:r>
              <a:rPr lang="en-US" altLang="zh-CN" b="0">
                <a:latin typeface="宋体" pitchFamily="2" charset="-122"/>
                <a:cs typeface="Times New Roman" pitchFamily="18" charset="0"/>
              </a:rPr>
              <a:t>700mm</a:t>
            </a:r>
            <a:r>
              <a:rPr lang="zh-CN" altLang="en-US" b="0">
                <a:latin typeface="宋体" pitchFamily="2" charset="-122"/>
                <a:cs typeface="Times New Roman" pitchFamily="18" charset="0"/>
              </a:rPr>
              <a:t>。</a:t>
            </a:r>
            <a:endParaRPr lang="zh-CN" altLang="en-US" b="0">
              <a:latin typeface="宋体" pitchFamily="2" charset="-122"/>
            </a:endParaRPr>
          </a:p>
          <a:p>
            <a:pPr indent="306388" algn="l" eaLnBrk="0" hangingPunct="0">
              <a:lnSpc>
                <a:spcPct val="150000"/>
              </a:lnSpc>
            </a:pPr>
            <a:r>
              <a:rPr lang="zh-CN" altLang="en-US" b="0">
                <a:solidFill>
                  <a:srgbClr val="FF0000"/>
                </a:solidFill>
                <a:latin typeface="宋体" pitchFamily="2" charset="-122"/>
                <a:cs typeface="Times New Roman" pitchFamily="18" charset="0"/>
              </a:rPr>
              <a:t>产品配置：</a:t>
            </a:r>
            <a:r>
              <a:rPr lang="zh-CN" altLang="en-US" b="0">
                <a:latin typeface="宋体" pitchFamily="2" charset="-122"/>
                <a:cs typeface="Times New Roman" pitchFamily="18" charset="0"/>
              </a:rPr>
              <a:t>嵌入式机架、光纤链路工作区、光纤接续装、架空钢缆装置、内嵌计算机、开放式机架光纤熔接盒</a:t>
            </a:r>
            <a:r>
              <a:rPr lang="zh-CN" altLang="en-US" b="0">
                <a:solidFill>
                  <a:srgbClr val="FF0000"/>
                </a:solidFill>
                <a:latin typeface="宋体" pitchFamily="2" charset="-122"/>
                <a:cs typeface="Times New Roman" pitchFamily="18" charset="0"/>
              </a:rPr>
              <a:t>、</a:t>
            </a:r>
            <a:r>
              <a:rPr lang="zh-CN" altLang="en-US" b="0">
                <a:latin typeface="宋体" pitchFamily="2" charset="-122"/>
                <a:cs typeface="Times New Roman" pitchFamily="18" charset="0"/>
              </a:rPr>
              <a:t>盘线柜、抽屉、主体中部水平线槽、</a:t>
            </a:r>
            <a:r>
              <a:rPr lang="en-US" altLang="zh-CN" b="0">
                <a:latin typeface="宋体" pitchFamily="2" charset="-122"/>
                <a:cs typeface="Times New Roman" pitchFamily="18" charset="0"/>
              </a:rPr>
              <a:t>220V</a:t>
            </a:r>
            <a:r>
              <a:rPr lang="zh-CN" altLang="en-US" b="0">
                <a:latin typeface="宋体" pitchFamily="2" charset="-122"/>
                <a:cs typeface="Times New Roman" pitchFamily="18" charset="0"/>
              </a:rPr>
              <a:t>漏电保护电源组件。</a:t>
            </a:r>
            <a:endParaRPr lang="zh-CN" altLang="en-US" b="0">
              <a:latin typeface="宋体" pitchFamily="2" charset="-122"/>
            </a:endParaRPr>
          </a:p>
          <a:p>
            <a:pPr indent="306388" algn="l" eaLnBrk="0" hangingPunct="0">
              <a:lnSpc>
                <a:spcPct val="150000"/>
              </a:lnSpc>
            </a:pPr>
            <a:r>
              <a:rPr lang="zh-CN" altLang="en-US" b="0">
                <a:solidFill>
                  <a:srgbClr val="FF0000"/>
                </a:solidFill>
                <a:latin typeface="宋体" pitchFamily="2" charset="-122"/>
                <a:cs typeface="Times New Roman" pitchFamily="18" charset="0"/>
              </a:rPr>
              <a:t>产品特点：</a:t>
            </a:r>
            <a:r>
              <a:rPr lang="zh-CN" altLang="en-US" b="0">
                <a:latin typeface="宋体" pitchFamily="2" charset="-122"/>
                <a:cs typeface="Times New Roman" pitchFamily="18" charset="0"/>
              </a:rPr>
              <a:t>线缆连接结构（中心设备间</a:t>
            </a:r>
            <a:r>
              <a:rPr lang="en-US" altLang="zh-CN" b="0">
                <a:latin typeface="宋体" pitchFamily="2" charset="-122"/>
                <a:cs typeface="Times New Roman" pitchFamily="18" charset="0"/>
              </a:rPr>
              <a:t>—</a:t>
            </a:r>
            <a:r>
              <a:rPr lang="zh-CN" altLang="en-US" b="0">
                <a:latin typeface="宋体" pitchFamily="2" charset="-122"/>
                <a:cs typeface="Times New Roman" pitchFamily="18" charset="0"/>
              </a:rPr>
              <a:t>实训台嵌入式机架）光纤通信链路从中心设备间连接至实训台，实训台包括架空光缆模型、线槽光缆铺设模型、光纤接续模型、光纤跳接模型等类别。</a:t>
            </a:r>
            <a:endParaRPr lang="zh-CN" altLang="en-US" b="0">
              <a:latin typeface="宋体" pitchFamily="2" charset="-122"/>
            </a:endParaRPr>
          </a:p>
        </p:txBody>
      </p:sp>
      <p:sp>
        <p:nvSpPr>
          <p:cNvPr id="5" name="矩形 4"/>
          <p:cNvSpPr/>
          <p:nvPr/>
        </p:nvSpPr>
        <p:spPr>
          <a:xfrm>
            <a:off x="428625" y="1000125"/>
            <a:ext cx="2393950" cy="604838"/>
          </a:xfrm>
          <a:prstGeom prst="rect">
            <a:avLst/>
          </a:prstGeom>
        </p:spPr>
        <p:txBody>
          <a:bodyPr wrap="none">
            <a:spAutoFit/>
          </a:bodyPr>
          <a:lstStyle/>
          <a:p>
            <a:pPr marL="342900" indent="-342900" algn="l">
              <a:lnSpc>
                <a:spcPts val="4000"/>
              </a:lnSpc>
              <a:spcBef>
                <a:spcPct val="75000"/>
              </a:spcBef>
              <a:defRPr/>
            </a:pPr>
            <a:r>
              <a:rPr lang="en-US" altLang="zh-CN" dirty="0">
                <a:latin typeface="+mn-ea"/>
              </a:rPr>
              <a:t>2、</a:t>
            </a:r>
            <a:r>
              <a:rPr lang="zh-CN" altLang="en-US" dirty="0">
                <a:latin typeface="+mn-ea"/>
              </a:rPr>
              <a:t>基本技能训练模块</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0" y="1071563"/>
            <a:ext cx="8229600" cy="725487"/>
          </a:xfrm>
        </p:spPr>
        <p:txBody>
          <a:bodyPr/>
          <a:lstStyle/>
          <a:p>
            <a:pPr marL="1117600" indent="-1117600" eaLnBrk="1" hangingPunct="1"/>
            <a:r>
              <a:rPr lang="en-US" altLang="zh-CN" sz="2400" b="1" smtClean="0">
                <a:solidFill>
                  <a:schemeClr val="bg1"/>
                </a:solidFill>
              </a:rPr>
              <a:t>VCOM</a:t>
            </a:r>
            <a:r>
              <a:rPr lang="zh-CN" altLang="en-US" sz="2400" b="1" smtClean="0">
                <a:solidFill>
                  <a:schemeClr val="bg1"/>
                </a:solidFill>
              </a:rPr>
              <a:t>综合布线实训室</a:t>
            </a:r>
          </a:p>
        </p:txBody>
      </p:sp>
      <p:sp>
        <p:nvSpPr>
          <p:cNvPr id="25603" name="Rectangle 3"/>
          <p:cNvSpPr>
            <a:spLocks noGrp="1" noChangeArrowheads="1"/>
          </p:cNvSpPr>
          <p:nvPr>
            <p:ph type="body" sz="half" idx="4294967295"/>
          </p:nvPr>
        </p:nvSpPr>
        <p:spPr>
          <a:xfrm>
            <a:off x="142875" y="1341438"/>
            <a:ext cx="4286250" cy="4256087"/>
          </a:xfrm>
        </p:spPr>
        <p:txBody>
          <a:bodyPr/>
          <a:lstStyle/>
          <a:p>
            <a:pPr eaLnBrk="1" hangingPunct="1">
              <a:lnSpc>
                <a:spcPct val="135000"/>
              </a:lnSpc>
              <a:spcBef>
                <a:spcPct val="0"/>
              </a:spcBef>
              <a:buFontTx/>
              <a:buNone/>
            </a:pPr>
            <a:r>
              <a:rPr lang="en-US" altLang="zh-CN" sz="2400" b="1" smtClean="0">
                <a:solidFill>
                  <a:srgbClr val="FF0000"/>
                </a:solidFill>
                <a:latin typeface="黑体" pitchFamily="2" charset="-122"/>
                <a:ea typeface="黑体" pitchFamily="2" charset="-122"/>
              </a:rPr>
              <a:t>3、</a:t>
            </a:r>
            <a:r>
              <a:rPr lang="zh-CN" altLang="en-US" sz="2000" b="1" smtClean="0">
                <a:solidFill>
                  <a:srgbClr val="FF0000"/>
                </a:solidFill>
                <a:latin typeface="黑体" pitchFamily="2" charset="-122"/>
                <a:ea typeface="黑体" pitchFamily="2" charset="-122"/>
              </a:rPr>
              <a:t>工程项目实训模块</a:t>
            </a:r>
          </a:p>
          <a:p>
            <a:pPr eaLnBrk="1" hangingPunct="1">
              <a:lnSpc>
                <a:spcPts val="4000"/>
              </a:lnSpc>
              <a:spcBef>
                <a:spcPct val="75000"/>
              </a:spcBef>
              <a:buFontTx/>
              <a:buNone/>
            </a:pPr>
            <a:r>
              <a:rPr lang="zh-CN" altLang="en-US" sz="2800" smtClean="0">
                <a:latin typeface="黑体" pitchFamily="2" charset="-122"/>
                <a:ea typeface="黑体" pitchFamily="2" charset="-122"/>
              </a:rPr>
              <a:t>   </a:t>
            </a:r>
          </a:p>
        </p:txBody>
      </p:sp>
      <p:sp>
        <p:nvSpPr>
          <p:cNvPr id="112646" name="Rectangle 6"/>
          <p:cNvSpPr>
            <a:spLocks noChangeArrowheads="1"/>
          </p:cNvSpPr>
          <p:nvPr/>
        </p:nvSpPr>
        <p:spPr bwMode="auto">
          <a:xfrm>
            <a:off x="611188" y="1916113"/>
            <a:ext cx="3675062" cy="3074987"/>
          </a:xfrm>
          <a:prstGeom prst="rect">
            <a:avLst/>
          </a:prstGeom>
          <a:noFill/>
          <a:ln w="9525">
            <a:noFill/>
            <a:miter lim="800000"/>
            <a:headEnd/>
            <a:tailEnd/>
          </a:ln>
          <a:effectLst/>
        </p:spPr>
        <p:txBody>
          <a:bodyPr>
            <a:spAutoFit/>
          </a:bodyPr>
          <a:lstStyle/>
          <a:p>
            <a:pPr algn="l">
              <a:lnSpc>
                <a:spcPct val="150000"/>
              </a:lnSpc>
              <a:defRPr/>
            </a:pPr>
            <a:r>
              <a:rPr lang="zh-CN" altLang="en-US" sz="2400" dirty="0">
                <a:solidFill>
                  <a:srgbClr val="0033CC"/>
                </a:solidFill>
              </a:rPr>
              <a:t> </a:t>
            </a:r>
            <a:r>
              <a:rPr lang="zh-CN" altLang="en-US" dirty="0">
                <a:solidFill>
                  <a:srgbClr val="0033CC"/>
                </a:solidFill>
                <a:latin typeface="+mn-ea"/>
                <a:ea typeface="+mn-ea"/>
              </a:rPr>
              <a:t>钢结构模拟实训楼</a:t>
            </a:r>
            <a:endParaRPr lang="en-US" altLang="zh-CN" dirty="0">
              <a:solidFill>
                <a:srgbClr val="0033CC"/>
              </a:solidFill>
              <a:latin typeface="+mn-ea"/>
              <a:ea typeface="+mn-ea"/>
            </a:endParaRPr>
          </a:p>
          <a:p>
            <a:pPr algn="l">
              <a:lnSpc>
                <a:spcPct val="150000"/>
              </a:lnSpc>
              <a:defRPr/>
            </a:pPr>
            <a:r>
              <a:rPr lang="zh-CN" altLang="en-US" dirty="0">
                <a:solidFill>
                  <a:schemeClr val="tx1">
                    <a:lumMod val="95000"/>
                    <a:lumOff val="5000"/>
                  </a:schemeClr>
                </a:solidFill>
                <a:latin typeface="+mn-ea"/>
                <a:ea typeface="+mn-ea"/>
              </a:rPr>
              <a:t>     </a:t>
            </a:r>
            <a:r>
              <a:rPr lang="zh-CN" altLang="en-US" dirty="0">
                <a:latin typeface="+mn-ea"/>
                <a:ea typeface="+mn-ea"/>
              </a:rPr>
              <a:t>由多面钢结构模拟工程实训墙组成，采用了</a:t>
            </a:r>
            <a:r>
              <a:rPr lang="zh-CN" altLang="en-US" dirty="0">
                <a:solidFill>
                  <a:srgbClr val="FF0000"/>
                </a:solidFill>
                <a:latin typeface="+mn-ea"/>
                <a:ea typeface="+mn-ea"/>
              </a:rPr>
              <a:t>设备间</a:t>
            </a:r>
            <a:r>
              <a:rPr lang="zh-CN" altLang="en-US" dirty="0">
                <a:latin typeface="+mn-ea"/>
                <a:ea typeface="+mn-ea"/>
              </a:rPr>
              <a:t>、</a:t>
            </a:r>
            <a:r>
              <a:rPr lang="zh-CN" altLang="en-US" dirty="0">
                <a:solidFill>
                  <a:srgbClr val="FF0000"/>
                </a:solidFill>
                <a:latin typeface="+mn-ea"/>
                <a:ea typeface="+mn-ea"/>
              </a:rPr>
              <a:t>管理间</a:t>
            </a:r>
            <a:r>
              <a:rPr lang="zh-CN" altLang="en-US" dirty="0">
                <a:latin typeface="+mn-ea"/>
                <a:ea typeface="+mn-ea"/>
              </a:rPr>
              <a:t>、</a:t>
            </a:r>
            <a:r>
              <a:rPr lang="zh-CN" altLang="en-US" dirty="0">
                <a:solidFill>
                  <a:srgbClr val="FF0000"/>
                </a:solidFill>
                <a:latin typeface="+mn-ea"/>
                <a:ea typeface="+mn-ea"/>
              </a:rPr>
              <a:t>工作区</a:t>
            </a:r>
            <a:r>
              <a:rPr lang="zh-CN" altLang="en-US" dirty="0">
                <a:latin typeface="+mn-ea"/>
                <a:ea typeface="+mn-ea"/>
              </a:rPr>
              <a:t>三者合一的模块设计。真实的模拟了一座建筑物的所有综合布线功能区域，从而构建了一个仿真的实训环境。</a:t>
            </a:r>
            <a:endParaRPr lang="zh-CN" altLang="en-US" dirty="0">
              <a:solidFill>
                <a:schemeClr val="tx1">
                  <a:lumMod val="95000"/>
                  <a:lumOff val="5000"/>
                </a:schemeClr>
              </a:solidFill>
              <a:latin typeface="+mn-ea"/>
              <a:ea typeface="+mn-ea"/>
            </a:endParaRPr>
          </a:p>
        </p:txBody>
      </p:sp>
      <p:sp>
        <p:nvSpPr>
          <p:cNvPr id="25605" name="Rectangle 7"/>
          <p:cNvSpPr>
            <a:spLocks noChangeArrowheads="1"/>
          </p:cNvSpPr>
          <p:nvPr/>
        </p:nvSpPr>
        <p:spPr bwMode="auto">
          <a:xfrm>
            <a:off x="3635375" y="136525"/>
            <a:ext cx="3856038" cy="579438"/>
          </a:xfrm>
          <a:prstGeom prst="rect">
            <a:avLst/>
          </a:prstGeom>
          <a:noFill/>
          <a:ln w="19050">
            <a:noFill/>
            <a:miter lim="800000"/>
            <a:headEnd/>
            <a:tailEnd/>
          </a:ln>
        </p:spPr>
        <p:txBody>
          <a:bodyPr wrap="none">
            <a:spAutoFit/>
          </a:bodyPr>
          <a:lstStyle/>
          <a:p>
            <a:pPr algn="l"/>
            <a:r>
              <a:rPr lang="zh-CN" altLang="en-US" sz="3200">
                <a:solidFill>
                  <a:schemeClr val="bg1"/>
                </a:solidFill>
              </a:rPr>
              <a:t>三、实训室产品介绍</a:t>
            </a:r>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25607" name="Picture 9" descr="模拟墙"/>
          <p:cNvPicPr>
            <a:picLocks noChangeAspect="1" noChangeArrowheads="1"/>
          </p:cNvPicPr>
          <p:nvPr/>
        </p:nvPicPr>
        <p:blipFill>
          <a:blip r:embed="rId2"/>
          <a:srcRect/>
          <a:stretch>
            <a:fillRect/>
          </a:stretch>
        </p:blipFill>
        <p:spPr bwMode="auto">
          <a:xfrm>
            <a:off x="4786313" y="1571625"/>
            <a:ext cx="3195637" cy="426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33795" name="Text Box 7"/>
          <p:cNvSpPr txBox="1">
            <a:spLocks noChangeArrowheads="1"/>
          </p:cNvSpPr>
          <p:nvPr/>
        </p:nvSpPr>
        <p:spPr bwMode="auto">
          <a:xfrm>
            <a:off x="500063" y="1838325"/>
            <a:ext cx="4319587" cy="1947863"/>
          </a:xfrm>
          <a:prstGeom prst="rect">
            <a:avLst/>
          </a:prstGeom>
          <a:noFill/>
          <a:ln w="19050">
            <a:noFill/>
            <a:miter lim="800000"/>
            <a:headEnd/>
            <a:tailEnd/>
          </a:ln>
        </p:spPr>
        <p:txBody>
          <a:bodyPr>
            <a:spAutoFit/>
          </a:bodyPr>
          <a:lstStyle/>
          <a:p>
            <a:pPr algn="l">
              <a:lnSpc>
                <a:spcPct val="130000"/>
              </a:lnSpc>
              <a:defRPr/>
            </a:pPr>
            <a:r>
              <a:rPr lang="zh-CN" altLang="en-US" dirty="0">
                <a:solidFill>
                  <a:srgbClr val="0033CC"/>
                </a:solidFill>
                <a:latin typeface="+mn-ea"/>
                <a:ea typeface="+mn-ea"/>
              </a:rPr>
              <a:t>钢结构模拟实训楼结构</a:t>
            </a:r>
            <a:r>
              <a:rPr lang="zh-CN" altLang="en-US" dirty="0">
                <a:solidFill>
                  <a:srgbClr val="0000FF"/>
                </a:solidFill>
                <a:latin typeface="+mn-ea"/>
                <a:ea typeface="+mn-ea"/>
              </a:rPr>
              <a:t>：</a:t>
            </a:r>
          </a:p>
          <a:p>
            <a:pPr algn="l">
              <a:lnSpc>
                <a:spcPct val="135000"/>
              </a:lnSpc>
              <a:defRPr/>
            </a:pPr>
            <a:r>
              <a:rPr lang="zh-CN" altLang="en-US" dirty="0">
                <a:latin typeface="+mn-ea"/>
                <a:ea typeface="+mn-ea"/>
              </a:rPr>
              <a:t>      产品采用全钢结构，外覆钢板，钢板内嵌高密度实训安装板。</a:t>
            </a:r>
          </a:p>
          <a:p>
            <a:pPr algn="l">
              <a:lnSpc>
                <a:spcPct val="135000"/>
              </a:lnSpc>
              <a:defRPr/>
            </a:pPr>
            <a:r>
              <a:rPr lang="zh-CN" altLang="en-US" dirty="0">
                <a:latin typeface="+mn-ea"/>
                <a:ea typeface="+mn-ea"/>
              </a:rPr>
              <a:t>      每个模组长宽为</a:t>
            </a:r>
            <a:r>
              <a:rPr lang="en-US" altLang="zh-CN" dirty="0">
                <a:latin typeface="+mn-ea"/>
                <a:ea typeface="+mn-ea"/>
              </a:rPr>
              <a:t>1.8</a:t>
            </a:r>
            <a:r>
              <a:rPr lang="zh-CN" altLang="en-US" dirty="0">
                <a:latin typeface="+mn-ea"/>
                <a:ea typeface="+mn-ea"/>
              </a:rPr>
              <a:t>米*</a:t>
            </a:r>
            <a:r>
              <a:rPr lang="en-US" altLang="zh-CN" dirty="0">
                <a:latin typeface="+mn-ea"/>
                <a:ea typeface="+mn-ea"/>
              </a:rPr>
              <a:t>2.72</a:t>
            </a:r>
            <a:r>
              <a:rPr lang="zh-CN" altLang="en-US" dirty="0">
                <a:latin typeface="+mn-ea"/>
                <a:ea typeface="+mn-ea"/>
              </a:rPr>
              <a:t>米，单体重量约</a:t>
            </a:r>
            <a:r>
              <a:rPr lang="en-US" altLang="zh-CN" dirty="0">
                <a:latin typeface="+mn-ea"/>
                <a:ea typeface="+mn-ea"/>
              </a:rPr>
              <a:t>180</a:t>
            </a:r>
            <a:r>
              <a:rPr lang="zh-CN" altLang="en-US" dirty="0">
                <a:latin typeface="+mn-ea"/>
                <a:ea typeface="+mn-ea"/>
              </a:rPr>
              <a:t>公斤。</a:t>
            </a:r>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26629" name="Picture 8" descr="模拟墙2"/>
          <p:cNvPicPr>
            <a:picLocks noChangeAspect="1" noChangeArrowheads="1"/>
          </p:cNvPicPr>
          <p:nvPr/>
        </p:nvPicPr>
        <p:blipFill>
          <a:blip r:embed="rId2"/>
          <a:srcRect/>
          <a:stretch>
            <a:fillRect/>
          </a:stretch>
        </p:blipFill>
        <p:spPr bwMode="auto">
          <a:xfrm>
            <a:off x="5786438" y="1714500"/>
            <a:ext cx="2376487" cy="1782763"/>
          </a:xfrm>
          <a:prstGeom prst="rect">
            <a:avLst/>
          </a:prstGeom>
          <a:noFill/>
          <a:ln w="9525">
            <a:noFill/>
            <a:miter lim="800000"/>
            <a:headEnd/>
            <a:tailEnd/>
          </a:ln>
        </p:spPr>
      </p:pic>
      <p:sp>
        <p:nvSpPr>
          <p:cNvPr id="26630" name="矩形 6"/>
          <p:cNvSpPr>
            <a:spLocks noChangeArrowheads="1"/>
          </p:cNvSpPr>
          <p:nvPr/>
        </p:nvSpPr>
        <p:spPr bwMode="auto">
          <a:xfrm>
            <a:off x="357188" y="1357313"/>
            <a:ext cx="2393950" cy="466725"/>
          </a:xfrm>
          <a:prstGeom prst="rect">
            <a:avLst/>
          </a:prstGeom>
          <a:noFill/>
          <a:ln w="9525">
            <a:noFill/>
            <a:miter lim="800000"/>
            <a:headEnd/>
            <a:tailEnd/>
          </a:ln>
        </p:spPr>
        <p:txBody>
          <a:bodyPr wrap="none">
            <a:spAutoFit/>
          </a:bodyPr>
          <a:lstStyle/>
          <a:p>
            <a:pPr>
              <a:lnSpc>
                <a:spcPct val="135000"/>
              </a:lnSpc>
            </a:pPr>
            <a:r>
              <a:rPr lang="en-US" altLang="zh-CN">
                <a:solidFill>
                  <a:srgbClr val="FF0000"/>
                </a:solidFill>
                <a:latin typeface="黑体" pitchFamily="2" charset="-122"/>
                <a:ea typeface="黑体" pitchFamily="2" charset="-122"/>
              </a:rPr>
              <a:t>3、</a:t>
            </a:r>
            <a:r>
              <a:rPr lang="zh-CN" altLang="en-US">
                <a:solidFill>
                  <a:srgbClr val="FF0000"/>
                </a:solidFill>
                <a:latin typeface="黑体" pitchFamily="2" charset="-122"/>
                <a:ea typeface="黑体" pitchFamily="2" charset="-122"/>
              </a:rPr>
              <a:t>工程项目实训模块</a:t>
            </a:r>
          </a:p>
        </p:txBody>
      </p:sp>
      <p:pic>
        <p:nvPicPr>
          <p:cNvPr id="26631" name="Picture 7" descr="IMG_3090"/>
          <p:cNvPicPr>
            <a:picLocks noChangeAspect="1" noChangeArrowheads="1"/>
          </p:cNvPicPr>
          <p:nvPr/>
        </p:nvPicPr>
        <p:blipFill>
          <a:blip r:embed="rId3"/>
          <a:srcRect/>
          <a:stretch>
            <a:fillRect/>
          </a:stretch>
        </p:blipFill>
        <p:spPr bwMode="auto">
          <a:xfrm>
            <a:off x="2000250" y="4054475"/>
            <a:ext cx="1857375" cy="1397000"/>
          </a:xfrm>
          <a:prstGeom prst="rect">
            <a:avLst/>
          </a:prstGeom>
          <a:noFill/>
          <a:ln w="9525">
            <a:noFill/>
            <a:miter lim="800000"/>
            <a:headEnd/>
            <a:tailEnd/>
          </a:ln>
        </p:spPr>
      </p:pic>
      <p:pic>
        <p:nvPicPr>
          <p:cNvPr id="26632" name="Picture 8" descr="IMG_1085_调整大小"/>
          <p:cNvPicPr>
            <a:picLocks noChangeAspect="1" noChangeArrowheads="1"/>
          </p:cNvPicPr>
          <p:nvPr/>
        </p:nvPicPr>
        <p:blipFill>
          <a:blip r:embed="rId4"/>
          <a:srcRect l="16168" t="-313" r="24844" b="3693"/>
          <a:stretch>
            <a:fillRect/>
          </a:stretch>
        </p:blipFill>
        <p:spPr bwMode="auto">
          <a:xfrm>
            <a:off x="4714875" y="3917950"/>
            <a:ext cx="1554163" cy="1679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642938" y="1500188"/>
            <a:ext cx="7818437" cy="4246562"/>
          </a:xfrm>
          <a:prstGeom prst="rect">
            <a:avLst/>
          </a:prstGeom>
          <a:noFill/>
          <a:ln w="9525" algn="ctr">
            <a:noFill/>
            <a:miter lim="800000"/>
            <a:headEnd/>
            <a:tailEnd/>
          </a:ln>
        </p:spPr>
        <p:txBody>
          <a:bodyPr>
            <a:spAutoFit/>
          </a:bodyPr>
          <a:lstStyle/>
          <a:p>
            <a:pPr algn="l"/>
            <a:r>
              <a:rPr lang="en-US" altLang="zh-CN" sz="1400"/>
              <a:t> </a:t>
            </a:r>
            <a:r>
              <a:rPr lang="zh-CN" altLang="en-US"/>
              <a:t>历经多年打拼，探索，企业领悟到决胜未来的制胜法宝：研发、生产、创新、品牌</a:t>
            </a:r>
          </a:p>
          <a:p>
            <a:pPr algn="l"/>
            <a:r>
              <a:rPr lang="en-US" altLang="en-US">
                <a:solidFill>
                  <a:srgbClr val="FF0000"/>
                </a:solidFill>
              </a:rPr>
              <a:t>★</a:t>
            </a:r>
            <a:r>
              <a:rPr lang="zh-CN" altLang="en-US">
                <a:solidFill>
                  <a:srgbClr val="FF0000"/>
                </a:solidFill>
              </a:rPr>
              <a:t> </a:t>
            </a:r>
            <a:r>
              <a:rPr lang="en-US" altLang="zh-CN"/>
              <a:t>2000   </a:t>
            </a:r>
            <a:r>
              <a:rPr lang="zh-CN" altLang="en-US"/>
              <a:t>正式启用</a:t>
            </a:r>
            <a:r>
              <a:rPr lang="en-US" altLang="zh-CN"/>
              <a:t>VCOM</a:t>
            </a:r>
            <a:r>
              <a:rPr lang="zh-CN" altLang="en-US"/>
              <a:t>品牌，引进国内最先进的数据线缆生产线</a:t>
            </a:r>
          </a:p>
          <a:p>
            <a:pPr algn="l"/>
            <a:r>
              <a:rPr lang="en-US" altLang="en-US">
                <a:solidFill>
                  <a:srgbClr val="FF0000"/>
                </a:solidFill>
              </a:rPr>
              <a:t>★</a:t>
            </a:r>
            <a:r>
              <a:rPr lang="zh-CN" altLang="en-US"/>
              <a:t> </a:t>
            </a:r>
            <a:r>
              <a:rPr lang="en-US" altLang="zh-CN"/>
              <a:t>2001   </a:t>
            </a:r>
            <a:r>
              <a:rPr lang="zh-CN" altLang="en-US"/>
              <a:t>拥有自主知识产权的民族品牌</a:t>
            </a:r>
          </a:p>
          <a:p>
            <a:pPr algn="l"/>
            <a:r>
              <a:rPr lang="en-US" altLang="en-US">
                <a:solidFill>
                  <a:srgbClr val="FF0000"/>
                </a:solidFill>
              </a:rPr>
              <a:t>★</a:t>
            </a:r>
            <a:r>
              <a:rPr lang="zh-CN" altLang="en-US"/>
              <a:t> </a:t>
            </a:r>
            <a:r>
              <a:rPr lang="en-US" altLang="zh-CN"/>
              <a:t>2002   </a:t>
            </a:r>
            <a:r>
              <a:rPr lang="zh-CN" altLang="en-US"/>
              <a:t>广州市唯康通信技术有限公司成立、拓展海外事业、迈向国际市场</a:t>
            </a:r>
          </a:p>
          <a:p>
            <a:pPr algn="l"/>
            <a:r>
              <a:rPr lang="en-US" altLang="en-US">
                <a:solidFill>
                  <a:srgbClr val="FF0000"/>
                </a:solidFill>
              </a:rPr>
              <a:t>★</a:t>
            </a:r>
            <a:r>
              <a:rPr lang="zh-CN" altLang="en-US"/>
              <a:t> </a:t>
            </a:r>
            <a:r>
              <a:rPr lang="en-US" altLang="zh-CN"/>
              <a:t>2003   </a:t>
            </a:r>
            <a:r>
              <a:rPr lang="zh-CN" altLang="en-US"/>
              <a:t>创建东莞市唯康塑胶厂、东莞市唯康电子厂、东莞市唯康模具厂</a:t>
            </a:r>
          </a:p>
          <a:p>
            <a:pPr algn="l"/>
            <a:r>
              <a:rPr lang="en-US" altLang="en-US">
                <a:solidFill>
                  <a:srgbClr val="FF0000"/>
                </a:solidFill>
              </a:rPr>
              <a:t>★</a:t>
            </a:r>
            <a:r>
              <a:rPr lang="zh-CN" altLang="en-US"/>
              <a:t> </a:t>
            </a:r>
            <a:r>
              <a:rPr lang="en-US" altLang="zh-CN"/>
              <a:t>2004   </a:t>
            </a:r>
            <a:r>
              <a:rPr lang="zh-CN" altLang="en-US"/>
              <a:t>成立香港唯康国际有限公司</a:t>
            </a:r>
          </a:p>
          <a:p>
            <a:pPr algn="l"/>
            <a:r>
              <a:rPr lang="en-US" altLang="en-US">
                <a:solidFill>
                  <a:srgbClr val="FF0000"/>
                </a:solidFill>
              </a:rPr>
              <a:t>★</a:t>
            </a:r>
            <a:r>
              <a:rPr lang="zh-CN" altLang="en-US"/>
              <a:t> </a:t>
            </a:r>
            <a:r>
              <a:rPr lang="en-US" altLang="zh-CN"/>
              <a:t>2007   </a:t>
            </a:r>
            <a:r>
              <a:rPr lang="zh-CN" altLang="en-US"/>
              <a:t>组建东莞市民康电子科技有限公司</a:t>
            </a:r>
          </a:p>
          <a:p>
            <a:pPr algn="l"/>
            <a:r>
              <a:rPr lang="en-US" altLang="en-US">
                <a:solidFill>
                  <a:srgbClr val="FF0000"/>
                </a:solidFill>
              </a:rPr>
              <a:t>★</a:t>
            </a:r>
            <a:r>
              <a:rPr lang="zh-CN" altLang="en-US"/>
              <a:t> </a:t>
            </a:r>
            <a:r>
              <a:rPr lang="en-US" altLang="zh-CN"/>
              <a:t>2009   </a:t>
            </a:r>
            <a:r>
              <a:rPr lang="zh-CN" altLang="en-US"/>
              <a:t>创办江西工业园，成立江西民康实业有限公司公司</a:t>
            </a:r>
            <a:endParaRPr lang="en-US" altLang="zh-CN"/>
          </a:p>
          <a:p>
            <a:pPr algn="l"/>
            <a:r>
              <a:rPr lang="en-US" altLang="zh-CN"/>
              <a:t>    </a:t>
            </a:r>
            <a:r>
              <a:rPr lang="zh-CN" altLang="en-US"/>
              <a:t>在</a:t>
            </a:r>
            <a:r>
              <a:rPr lang="en-US" altLang="zh-CN"/>
              <a:t>2003</a:t>
            </a:r>
            <a:r>
              <a:rPr lang="zh-CN" altLang="en-US"/>
              <a:t>年建起了国内第一家综合布线实训室，</a:t>
            </a:r>
            <a:r>
              <a:rPr lang="en-US" altLang="zh-CN"/>
              <a:t>2006</a:t>
            </a:r>
            <a:r>
              <a:rPr lang="zh-CN" altLang="en-US"/>
              <a:t>年在国内率先推出了完整的综合布线实训室建设方案，并于</a:t>
            </a:r>
            <a:r>
              <a:rPr lang="en-US" altLang="zh-CN"/>
              <a:t>2008</a:t>
            </a:r>
            <a:r>
              <a:rPr lang="zh-CN" altLang="en-US"/>
              <a:t>年推出了第二代综合布线实训室，现已结合智能楼宇，研发出新一代的综合布线实训室，</a:t>
            </a:r>
            <a:r>
              <a:rPr lang="en-US" altLang="zh-CN"/>
              <a:t>2009</a:t>
            </a:r>
            <a:r>
              <a:rPr lang="zh-CN" altLang="en-US"/>
              <a:t>年作为广东省中、高职，重庆市和上海市校综合布线竞赛使用产品，</a:t>
            </a:r>
            <a:r>
              <a:rPr lang="en-US" altLang="zh-CN"/>
              <a:t>2010</a:t>
            </a:r>
            <a:r>
              <a:rPr lang="zh-CN" altLang="en-US"/>
              <a:t>年当选为全国职业技能大赛综合布线赛项唯一指定产品，部分省市选拨赛使用产品。</a:t>
            </a:r>
          </a:p>
        </p:txBody>
      </p:sp>
      <p:sp>
        <p:nvSpPr>
          <p:cNvPr id="10243" name="WordArt 3"/>
          <p:cNvSpPr>
            <a:spLocks noChangeArrowheads="1" noChangeShapeType="1" noTextEdit="1"/>
          </p:cNvSpPr>
          <p:nvPr/>
        </p:nvSpPr>
        <p:spPr bwMode="auto">
          <a:xfrm>
            <a:off x="3357563" y="1125538"/>
            <a:ext cx="2222500" cy="287337"/>
          </a:xfrm>
          <a:prstGeom prst="rect">
            <a:avLst/>
          </a:prstGeom>
        </p:spPr>
        <p:txBody>
          <a:bodyPr wrap="none" fromWordArt="1">
            <a:prstTxWarp prst="textPlain">
              <a:avLst>
                <a:gd name="adj" fmla="val 50000"/>
              </a:avLst>
            </a:prstTxWarp>
          </a:bodyPr>
          <a:lstStyle/>
          <a:p>
            <a:r>
              <a:rPr lang="zh-CN" altLang="en-US" sz="2800" kern="10">
                <a:ln w="9525">
                  <a:solidFill>
                    <a:srgbClr val="FFFF00"/>
                  </a:solidFill>
                  <a:round/>
                  <a:headEnd/>
                  <a:tailEnd/>
                </a:ln>
                <a:solidFill>
                  <a:srgbClr val="FF3300"/>
                </a:solidFill>
                <a:latin typeface="宋体"/>
                <a:ea typeface="宋体"/>
              </a:rPr>
              <a:t>公司简介</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body" idx="4294967295"/>
          </p:nvPr>
        </p:nvSpPr>
        <p:spPr>
          <a:xfrm>
            <a:off x="0" y="1052513"/>
            <a:ext cx="7920038" cy="4824412"/>
          </a:xfrm>
        </p:spPr>
        <p:txBody>
          <a:bodyPr/>
          <a:lstStyle/>
          <a:p>
            <a:pPr eaLnBrk="1" hangingPunct="1">
              <a:lnSpc>
                <a:spcPts val="4000"/>
              </a:lnSpc>
              <a:spcBef>
                <a:spcPct val="75000"/>
              </a:spcBef>
              <a:buFontTx/>
              <a:buNone/>
            </a:pPr>
            <a:r>
              <a:rPr lang="zh-CN" altLang="en-US" smtClean="0">
                <a:latin typeface="黑体" pitchFamily="2" charset="-122"/>
                <a:ea typeface="黑体" pitchFamily="2" charset="-122"/>
              </a:rPr>
              <a:t>   </a:t>
            </a:r>
          </a:p>
        </p:txBody>
      </p:sp>
      <p:sp>
        <p:nvSpPr>
          <p:cNvPr id="27651" name="Rectangle 6"/>
          <p:cNvSpPr>
            <a:spLocks noChangeArrowheads="1"/>
          </p:cNvSpPr>
          <p:nvPr/>
        </p:nvSpPr>
        <p:spPr bwMode="auto">
          <a:xfrm>
            <a:off x="428625" y="1484313"/>
            <a:ext cx="4572000" cy="3930650"/>
          </a:xfrm>
          <a:prstGeom prst="rect">
            <a:avLst/>
          </a:prstGeom>
          <a:noFill/>
          <a:ln w="9525">
            <a:noFill/>
            <a:miter lim="800000"/>
            <a:headEnd/>
            <a:tailEnd/>
          </a:ln>
        </p:spPr>
        <p:txBody>
          <a:bodyPr>
            <a:spAutoFit/>
          </a:bodyPr>
          <a:lstStyle/>
          <a:p>
            <a:pPr algn="l">
              <a:lnSpc>
                <a:spcPct val="150000"/>
              </a:lnSpc>
            </a:pPr>
            <a:r>
              <a:rPr lang="zh-CN" altLang="en-US" sz="2400">
                <a:solidFill>
                  <a:srgbClr val="0033CC"/>
                </a:solidFill>
              </a:rPr>
              <a:t>钢结构模拟实训楼实训方式</a:t>
            </a:r>
            <a:endParaRPr lang="zh-CN" altLang="en-US" sz="2400">
              <a:solidFill>
                <a:srgbClr val="0000FF"/>
              </a:solidFill>
              <a:latin typeface="黑体" pitchFamily="2" charset="-122"/>
              <a:ea typeface="黑体" pitchFamily="2" charset="-122"/>
            </a:endParaRPr>
          </a:p>
          <a:p>
            <a:pPr algn="l">
              <a:lnSpc>
                <a:spcPct val="150000"/>
              </a:lnSpc>
            </a:pPr>
            <a:r>
              <a:rPr lang="zh-CN" altLang="en-US" sz="2400">
                <a:solidFill>
                  <a:srgbClr val="0000FF"/>
                </a:solidFill>
                <a:latin typeface="黑体" pitchFamily="2" charset="-122"/>
                <a:ea typeface="黑体" pitchFamily="2" charset="-122"/>
              </a:rPr>
              <a:t>   </a:t>
            </a:r>
            <a:r>
              <a:rPr lang="zh-CN" altLang="en-US" sz="2000" b="0">
                <a:latin typeface="黑体" pitchFamily="2" charset="-122"/>
                <a:ea typeface="黑体" pitchFamily="2" charset="-122"/>
              </a:rPr>
              <a:t>每个学生以组为单位，在工程模拟建筑完成综合布线</a:t>
            </a:r>
            <a:r>
              <a:rPr lang="en-US" altLang="zh-CN" sz="2000" b="0">
                <a:latin typeface="黑体" pitchFamily="2" charset="-122"/>
                <a:ea typeface="黑体" pitchFamily="2" charset="-122"/>
              </a:rPr>
              <a:t>6</a:t>
            </a:r>
            <a:r>
              <a:rPr lang="zh-CN" altLang="en-US" sz="2000" b="0">
                <a:latin typeface="黑体" pitchFamily="2" charset="-122"/>
                <a:ea typeface="黑体" pitchFamily="2" charset="-122"/>
              </a:rPr>
              <a:t>个子系统的施工、测试、验收等内容的综合训练。力求使每个学生都能在整个项目组里面了解到施工的的每个具体的环节，熟练掌握操作步骤和学习综合布线系统拓朴结构、工程管理</a:t>
            </a:r>
            <a:r>
              <a:rPr lang="en-US" altLang="zh-CN" sz="2000" b="0">
                <a:latin typeface="黑体" pitchFamily="2" charset="-122"/>
                <a:ea typeface="黑体" pitchFamily="2" charset="-122"/>
              </a:rPr>
              <a:t>/</a:t>
            </a:r>
            <a:r>
              <a:rPr lang="zh-CN" altLang="en-US" sz="2000" b="0">
                <a:latin typeface="黑体" pitchFamily="2" charset="-122"/>
                <a:ea typeface="黑体" pitchFamily="2" charset="-122"/>
              </a:rPr>
              <a:t>监理组织结构等内容。</a:t>
            </a:r>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27653" name="Picture 7" descr="IMG_3136"/>
          <p:cNvPicPr>
            <a:picLocks noChangeArrowheads="1"/>
          </p:cNvPicPr>
          <p:nvPr/>
        </p:nvPicPr>
        <p:blipFill>
          <a:blip r:embed="rId2"/>
          <a:srcRect/>
          <a:stretch>
            <a:fillRect/>
          </a:stretch>
        </p:blipFill>
        <p:spPr bwMode="auto">
          <a:xfrm>
            <a:off x="5508625" y="1916113"/>
            <a:ext cx="2663825" cy="388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title" idx="4294967295"/>
          </p:nvPr>
        </p:nvSpPr>
        <p:spPr>
          <a:xfrm>
            <a:off x="0" y="188913"/>
            <a:ext cx="4524375" cy="247650"/>
          </a:xfrm>
        </p:spPr>
        <p:txBody>
          <a:bodyPr/>
          <a:lstStyle/>
          <a:p>
            <a:pPr marL="1117600" indent="-1117600" eaLnBrk="1" hangingPunct="1"/>
            <a:r>
              <a:rPr lang="zh-CN" altLang="en-US" sz="2000" b="1" smtClean="0">
                <a:solidFill>
                  <a:schemeClr val="bg1"/>
                </a:solidFill>
              </a:rPr>
              <a:t>三、实训室产品介绍</a:t>
            </a:r>
          </a:p>
        </p:txBody>
      </p:sp>
      <p:sp>
        <p:nvSpPr>
          <p:cNvPr id="28675" name="Rectangle 4"/>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28676" name="Rectangle 6"/>
          <p:cNvSpPr>
            <a:spLocks noChangeArrowheads="1"/>
          </p:cNvSpPr>
          <p:nvPr/>
        </p:nvSpPr>
        <p:spPr bwMode="auto">
          <a:xfrm>
            <a:off x="539750" y="1412875"/>
            <a:ext cx="8208963" cy="457200"/>
          </a:xfrm>
          <a:prstGeom prst="rect">
            <a:avLst/>
          </a:prstGeom>
          <a:noFill/>
          <a:ln w="9525">
            <a:noFill/>
            <a:miter lim="800000"/>
            <a:headEnd/>
            <a:tailEnd/>
          </a:ln>
        </p:spPr>
        <p:txBody>
          <a:bodyPr>
            <a:spAutoFit/>
          </a:bodyPr>
          <a:lstStyle/>
          <a:p>
            <a:pPr algn="l"/>
            <a:r>
              <a:rPr lang="zh-CN" altLang="en-US" sz="2400">
                <a:solidFill>
                  <a:srgbClr val="0033CC"/>
                </a:solidFill>
              </a:rPr>
              <a:t>钢结构模拟实训楼技术特点</a:t>
            </a:r>
            <a:r>
              <a:rPr lang="zh-CN" altLang="en-US" sz="2400">
                <a:solidFill>
                  <a:srgbClr val="0000FF"/>
                </a:solidFill>
              </a:rPr>
              <a:t>：</a:t>
            </a:r>
            <a:r>
              <a:rPr lang="zh-CN" altLang="en-US" sz="2400" b="0"/>
              <a:t> </a:t>
            </a:r>
          </a:p>
        </p:txBody>
      </p:sp>
      <p:sp>
        <p:nvSpPr>
          <p:cNvPr id="31749" name="Rectangle 7"/>
          <p:cNvSpPr>
            <a:spLocks noChangeArrowheads="1"/>
          </p:cNvSpPr>
          <p:nvPr/>
        </p:nvSpPr>
        <p:spPr bwMode="auto">
          <a:xfrm>
            <a:off x="827088" y="1844675"/>
            <a:ext cx="7416800" cy="1738313"/>
          </a:xfrm>
          <a:prstGeom prst="rect">
            <a:avLst/>
          </a:prstGeom>
          <a:noFill/>
          <a:ln w="9525">
            <a:noFill/>
            <a:miter lim="800000"/>
            <a:headEnd/>
            <a:tailEnd/>
          </a:ln>
        </p:spPr>
        <p:txBody>
          <a:bodyPr>
            <a:spAutoFit/>
          </a:bodyPr>
          <a:lstStyle/>
          <a:p>
            <a:pPr algn="l">
              <a:lnSpc>
                <a:spcPct val="135000"/>
              </a:lnSpc>
              <a:defRPr/>
            </a:pPr>
            <a:r>
              <a:rPr lang="zh-CN" altLang="en-US" sz="2000" b="0" dirty="0">
                <a:solidFill>
                  <a:srgbClr val="FF0000"/>
                </a:solidFill>
                <a:ea typeface="黑体" pitchFamily="2" charset="-122"/>
              </a:rPr>
              <a:t>特点一：灵活性</a:t>
            </a:r>
          </a:p>
          <a:p>
            <a:pPr marL="342900" indent="-342900" algn="l">
              <a:buFont typeface="+mj-lt"/>
              <a:buAutoNum type="arabicPeriod"/>
              <a:defRPr/>
            </a:pPr>
            <a:r>
              <a:rPr lang="zh-CN" altLang="en-US" dirty="0"/>
              <a:t>   采用了设备间、管理间、工作区三者合一的模块设计。</a:t>
            </a:r>
            <a:endParaRPr lang="zh-CN" altLang="en-US" sz="2000" dirty="0"/>
          </a:p>
          <a:p>
            <a:pPr marL="457200" indent="-457200" algn="l">
              <a:buFont typeface="+mj-lt"/>
              <a:buAutoNum type="arabicPeriod"/>
              <a:defRPr/>
            </a:pPr>
            <a:r>
              <a:rPr lang="zh-CN" altLang="en-US" sz="2000" dirty="0"/>
              <a:t>由多面钢结构实训墙组成，可以按不同空间组装。</a:t>
            </a:r>
          </a:p>
          <a:p>
            <a:pPr marL="457200" indent="-457200" algn="l">
              <a:buFont typeface="+mj-lt"/>
              <a:buAutoNum type="arabicPeriod"/>
              <a:defRPr/>
            </a:pPr>
            <a:r>
              <a:rPr lang="zh-CN" altLang="en-US" sz="2000" dirty="0"/>
              <a:t>每面墙均由多面钢结构面板组成，面板内嵌可更换的高密</a:t>
            </a:r>
            <a:r>
              <a:rPr lang="en-US" altLang="zh-CN" sz="2000" dirty="0"/>
              <a:t/>
            </a:r>
            <a:br>
              <a:rPr lang="en-US" altLang="zh-CN" sz="2000" dirty="0"/>
            </a:br>
            <a:r>
              <a:rPr lang="zh-CN" altLang="en-US" sz="2000" dirty="0"/>
              <a:t>度木板。</a:t>
            </a:r>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28679" name="Picture 10" descr="IMG_1088_调整大小"/>
          <p:cNvPicPr>
            <a:picLocks noChangeAspect="1" noChangeArrowheads="1"/>
          </p:cNvPicPr>
          <p:nvPr/>
        </p:nvPicPr>
        <p:blipFill>
          <a:blip r:embed="rId2"/>
          <a:srcRect/>
          <a:stretch>
            <a:fillRect/>
          </a:stretch>
        </p:blipFill>
        <p:spPr bwMode="auto">
          <a:xfrm>
            <a:off x="785813" y="3643313"/>
            <a:ext cx="3241675" cy="2160587"/>
          </a:xfrm>
          <a:prstGeom prst="rect">
            <a:avLst/>
          </a:prstGeom>
          <a:noFill/>
          <a:ln w="9525">
            <a:noFill/>
            <a:miter lim="800000"/>
            <a:headEnd/>
            <a:tailEnd/>
          </a:ln>
        </p:spPr>
      </p:pic>
      <p:pic>
        <p:nvPicPr>
          <p:cNvPr id="28680" name="Picture 11"/>
          <p:cNvPicPr>
            <a:picLocks noChangeAspect="1" noChangeArrowheads="1"/>
          </p:cNvPicPr>
          <p:nvPr/>
        </p:nvPicPr>
        <p:blipFill>
          <a:blip r:embed="rId3"/>
          <a:srcRect/>
          <a:stretch>
            <a:fillRect/>
          </a:stretch>
        </p:blipFill>
        <p:spPr bwMode="auto">
          <a:xfrm>
            <a:off x="4929188" y="3714750"/>
            <a:ext cx="3170237" cy="2073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29699" name="Rectangle 6"/>
          <p:cNvSpPr>
            <a:spLocks noChangeArrowheads="1"/>
          </p:cNvSpPr>
          <p:nvPr/>
        </p:nvSpPr>
        <p:spPr bwMode="auto">
          <a:xfrm>
            <a:off x="539750" y="1341438"/>
            <a:ext cx="8208963" cy="868362"/>
          </a:xfrm>
          <a:prstGeom prst="rect">
            <a:avLst/>
          </a:prstGeom>
          <a:noFill/>
          <a:ln w="9525">
            <a:noFill/>
            <a:miter lim="800000"/>
            <a:headEnd/>
            <a:tailEnd/>
          </a:ln>
        </p:spPr>
        <p:txBody>
          <a:bodyPr>
            <a:spAutoFit/>
          </a:bodyPr>
          <a:lstStyle/>
          <a:p>
            <a:pPr algn="l"/>
            <a:r>
              <a:rPr lang="zh-CN" altLang="en-US" sz="2400">
                <a:solidFill>
                  <a:srgbClr val="0033CC"/>
                </a:solidFill>
              </a:rPr>
              <a:t>钢结构模拟实训楼技术特点</a:t>
            </a:r>
            <a:r>
              <a:rPr lang="zh-CN" altLang="en-US" sz="2400">
                <a:solidFill>
                  <a:srgbClr val="0000FF"/>
                </a:solidFill>
              </a:rPr>
              <a:t>：</a:t>
            </a:r>
            <a:r>
              <a:rPr lang="zh-CN" altLang="en-US" sz="2400" b="0"/>
              <a:t> </a:t>
            </a:r>
          </a:p>
          <a:p>
            <a:pPr algn="l">
              <a:lnSpc>
                <a:spcPct val="135000"/>
              </a:lnSpc>
            </a:pPr>
            <a:r>
              <a:rPr lang="zh-CN" altLang="en-US" sz="2000" b="0">
                <a:latin typeface="黑体" pitchFamily="2" charset="-122"/>
                <a:ea typeface="黑体" pitchFamily="2" charset="-122"/>
              </a:rPr>
              <a:t>    </a:t>
            </a:r>
          </a:p>
        </p:txBody>
      </p:sp>
      <p:sp>
        <p:nvSpPr>
          <p:cNvPr id="32772" name="Rectangle 7"/>
          <p:cNvSpPr>
            <a:spLocks noChangeArrowheads="1"/>
          </p:cNvSpPr>
          <p:nvPr/>
        </p:nvSpPr>
        <p:spPr bwMode="auto">
          <a:xfrm>
            <a:off x="785813" y="1857375"/>
            <a:ext cx="7500937" cy="2046288"/>
          </a:xfrm>
          <a:prstGeom prst="rect">
            <a:avLst/>
          </a:prstGeom>
          <a:noFill/>
          <a:ln w="9525">
            <a:noFill/>
            <a:miter lim="800000"/>
            <a:headEnd/>
            <a:tailEnd/>
          </a:ln>
        </p:spPr>
        <p:txBody>
          <a:bodyPr>
            <a:spAutoFit/>
          </a:bodyPr>
          <a:lstStyle/>
          <a:p>
            <a:pPr algn="l">
              <a:lnSpc>
                <a:spcPct val="135000"/>
              </a:lnSpc>
              <a:defRPr/>
            </a:pPr>
            <a:r>
              <a:rPr lang="zh-CN" altLang="en-US" sz="2000" b="0" dirty="0">
                <a:solidFill>
                  <a:srgbClr val="FF0000"/>
                </a:solidFill>
                <a:ea typeface="黑体" pitchFamily="2" charset="-122"/>
              </a:rPr>
              <a:t>特点二：真实性</a:t>
            </a:r>
          </a:p>
          <a:p>
            <a:pPr marL="457200" indent="-457200" algn="l">
              <a:buFont typeface="+mj-lt"/>
              <a:buAutoNum type="arabicPeriod"/>
              <a:defRPr/>
            </a:pPr>
            <a:r>
              <a:rPr lang="zh-CN" altLang="en-US" sz="2000" dirty="0"/>
              <a:t>  管理间分上下层，真实的模拟了上下两层楼。</a:t>
            </a:r>
            <a:endParaRPr lang="en-US" altLang="zh-CN" sz="2000" dirty="0"/>
          </a:p>
          <a:p>
            <a:pPr marL="457200" indent="-457200" algn="l">
              <a:buFont typeface="+mj-lt"/>
              <a:buAutoNum type="arabicPeriod"/>
              <a:defRPr/>
            </a:pPr>
            <a:r>
              <a:rPr lang="zh-CN" altLang="en-US" sz="2000" dirty="0"/>
              <a:t>  管理间上下层的弱管井和现实的完全一致。</a:t>
            </a:r>
          </a:p>
          <a:p>
            <a:pPr marL="457200" indent="-457200" algn="l">
              <a:buFont typeface="+mj-lt"/>
              <a:buAutoNum type="arabicPeriod"/>
              <a:defRPr/>
            </a:pPr>
            <a:r>
              <a:rPr lang="zh-CN" altLang="en-US" sz="2000" dirty="0"/>
              <a:t>  安装所使用的底盒、管槽和螺丝等材料均可使用标准材料。</a:t>
            </a:r>
            <a:endParaRPr lang="en-US" altLang="zh-CN" sz="2000" dirty="0"/>
          </a:p>
          <a:p>
            <a:pPr marL="457200" indent="-457200" algn="l">
              <a:buFont typeface="+mj-lt"/>
              <a:buAutoNum type="arabicPeriod"/>
              <a:defRPr/>
            </a:pPr>
            <a:r>
              <a:rPr lang="zh-CN" altLang="en-US" sz="2000" dirty="0"/>
              <a:t>  采用有源设计，更加方便和真实。</a:t>
            </a:r>
          </a:p>
          <a:p>
            <a:pPr marL="457200" indent="-457200" algn="l">
              <a:buFont typeface="+mj-lt"/>
              <a:buAutoNum type="arabicPeriod"/>
              <a:defRPr/>
            </a:pPr>
            <a:r>
              <a:rPr lang="zh-CN" altLang="en-US" sz="2000" dirty="0"/>
              <a:t>  孔距</a:t>
            </a:r>
            <a:r>
              <a:rPr lang="en-US" altLang="zh-CN" sz="2000" dirty="0"/>
              <a:t>3.5cm,</a:t>
            </a:r>
            <a:r>
              <a:rPr lang="zh-CN" altLang="en-US" sz="2000" dirty="0"/>
              <a:t>是安装更方便，更真实。</a:t>
            </a:r>
          </a:p>
        </p:txBody>
      </p:sp>
      <p:pic>
        <p:nvPicPr>
          <p:cNvPr id="29701" name="Picture 8" descr="电源"/>
          <p:cNvPicPr>
            <a:picLocks noChangeAspect="1" noChangeArrowheads="1"/>
          </p:cNvPicPr>
          <p:nvPr/>
        </p:nvPicPr>
        <p:blipFill>
          <a:blip r:embed="rId2"/>
          <a:srcRect/>
          <a:stretch>
            <a:fillRect/>
          </a:stretch>
        </p:blipFill>
        <p:spPr bwMode="auto">
          <a:xfrm>
            <a:off x="428625" y="3929063"/>
            <a:ext cx="2303463" cy="1789112"/>
          </a:xfrm>
          <a:prstGeom prst="rect">
            <a:avLst/>
          </a:prstGeom>
          <a:noFill/>
          <a:ln w="9525">
            <a:noFill/>
            <a:miter lim="800000"/>
            <a:headEnd/>
            <a:tailEnd/>
          </a:ln>
        </p:spPr>
      </p:pic>
      <p:pic>
        <p:nvPicPr>
          <p:cNvPr id="29702" name="Picture 6" descr="管理间"/>
          <p:cNvPicPr>
            <a:picLocks noChangeAspect="1" noChangeArrowheads="1"/>
          </p:cNvPicPr>
          <p:nvPr/>
        </p:nvPicPr>
        <p:blipFill>
          <a:blip r:embed="rId3"/>
          <a:srcRect/>
          <a:stretch>
            <a:fillRect/>
          </a:stretch>
        </p:blipFill>
        <p:spPr bwMode="auto">
          <a:xfrm>
            <a:off x="2979738" y="3929063"/>
            <a:ext cx="2663825" cy="1773237"/>
          </a:xfrm>
          <a:prstGeom prst="rect">
            <a:avLst/>
          </a:prstGeom>
          <a:noFill/>
          <a:ln w="9525">
            <a:noFill/>
            <a:miter lim="800000"/>
            <a:headEnd/>
            <a:tailEnd/>
          </a:ln>
        </p:spPr>
      </p:pic>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29704" name="Picture 9" descr="IMG_5149"/>
          <p:cNvPicPr>
            <a:picLocks noChangeAspect="1" noChangeArrowheads="1"/>
          </p:cNvPicPr>
          <p:nvPr/>
        </p:nvPicPr>
        <p:blipFill>
          <a:blip r:embed="rId4">
            <a:lum bright="6000"/>
          </a:blip>
          <a:srcRect/>
          <a:stretch>
            <a:fillRect/>
          </a:stretch>
        </p:blipFill>
        <p:spPr bwMode="auto">
          <a:xfrm>
            <a:off x="5929313" y="3919538"/>
            <a:ext cx="2357437" cy="1795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idx="4294967295"/>
          </p:nvPr>
        </p:nvSpPr>
        <p:spPr>
          <a:xfrm>
            <a:off x="0" y="188913"/>
            <a:ext cx="4244975" cy="138112"/>
          </a:xfrm>
        </p:spPr>
        <p:txBody>
          <a:bodyPr/>
          <a:lstStyle/>
          <a:p>
            <a:pPr marL="1117600" indent="-1117600" eaLnBrk="1" hangingPunct="1"/>
            <a:r>
              <a:rPr lang="zh-CN" altLang="en-US" sz="2000" b="1" smtClean="0">
                <a:solidFill>
                  <a:schemeClr val="bg1"/>
                </a:solidFill>
              </a:rPr>
              <a:t>三、实训室产品介绍</a:t>
            </a:r>
          </a:p>
        </p:txBody>
      </p:sp>
      <p:sp>
        <p:nvSpPr>
          <p:cNvPr id="30723" name="Rectangle 4"/>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30724" name="Rectangle 6"/>
          <p:cNvSpPr>
            <a:spLocks noChangeArrowheads="1"/>
          </p:cNvSpPr>
          <p:nvPr/>
        </p:nvSpPr>
        <p:spPr bwMode="auto">
          <a:xfrm>
            <a:off x="539750" y="1412875"/>
            <a:ext cx="8208963" cy="868363"/>
          </a:xfrm>
          <a:prstGeom prst="rect">
            <a:avLst/>
          </a:prstGeom>
          <a:noFill/>
          <a:ln w="9525">
            <a:noFill/>
            <a:miter lim="800000"/>
            <a:headEnd/>
            <a:tailEnd/>
          </a:ln>
        </p:spPr>
        <p:txBody>
          <a:bodyPr>
            <a:spAutoFit/>
          </a:bodyPr>
          <a:lstStyle/>
          <a:p>
            <a:pPr algn="l"/>
            <a:r>
              <a:rPr lang="zh-CN" altLang="en-US" sz="2400">
                <a:solidFill>
                  <a:srgbClr val="0033CC"/>
                </a:solidFill>
              </a:rPr>
              <a:t>钢结构模拟实训楼技术特点</a:t>
            </a:r>
            <a:r>
              <a:rPr lang="zh-CN" altLang="en-US" sz="2400">
                <a:solidFill>
                  <a:srgbClr val="0000FF"/>
                </a:solidFill>
              </a:rPr>
              <a:t>：</a:t>
            </a:r>
            <a:r>
              <a:rPr lang="zh-CN" altLang="en-US" sz="2400" b="0"/>
              <a:t> </a:t>
            </a:r>
          </a:p>
          <a:p>
            <a:pPr algn="l">
              <a:lnSpc>
                <a:spcPct val="135000"/>
              </a:lnSpc>
            </a:pPr>
            <a:r>
              <a:rPr lang="zh-CN" altLang="en-US" sz="2000" b="0">
                <a:latin typeface="黑体" pitchFamily="2" charset="-122"/>
                <a:ea typeface="黑体" pitchFamily="2" charset="-122"/>
              </a:rPr>
              <a:t>    </a:t>
            </a:r>
          </a:p>
        </p:txBody>
      </p:sp>
      <p:sp>
        <p:nvSpPr>
          <p:cNvPr id="30725" name="Rectangle 7"/>
          <p:cNvSpPr>
            <a:spLocks noChangeArrowheads="1"/>
          </p:cNvSpPr>
          <p:nvPr/>
        </p:nvSpPr>
        <p:spPr bwMode="auto">
          <a:xfrm>
            <a:off x="714375" y="1857375"/>
            <a:ext cx="7704138" cy="1738313"/>
          </a:xfrm>
          <a:prstGeom prst="rect">
            <a:avLst/>
          </a:prstGeom>
          <a:noFill/>
          <a:ln w="9525">
            <a:noFill/>
            <a:miter lim="800000"/>
            <a:headEnd/>
            <a:tailEnd/>
          </a:ln>
        </p:spPr>
        <p:txBody>
          <a:bodyPr>
            <a:spAutoFit/>
          </a:bodyPr>
          <a:lstStyle/>
          <a:p>
            <a:pPr algn="l">
              <a:lnSpc>
                <a:spcPct val="135000"/>
              </a:lnSpc>
            </a:pPr>
            <a:r>
              <a:rPr lang="zh-CN" altLang="en-US" sz="2000" b="0">
                <a:solidFill>
                  <a:srgbClr val="FF0000"/>
                </a:solidFill>
                <a:ea typeface="黑体" pitchFamily="2" charset="-122"/>
              </a:rPr>
              <a:t>特点三：安全性</a:t>
            </a:r>
          </a:p>
          <a:p>
            <a:pPr algn="l"/>
            <a:r>
              <a:rPr lang="zh-CN" altLang="en-US" sz="2000"/>
              <a:t>      </a:t>
            </a:r>
            <a:r>
              <a:rPr lang="en-US" altLang="zh-CN" sz="2000"/>
              <a:t>1.</a:t>
            </a:r>
            <a:r>
              <a:rPr lang="zh-CN" altLang="en-US" sz="2000"/>
              <a:t>较轻的自重，不会对建筑产生承重的隐患。</a:t>
            </a:r>
          </a:p>
          <a:p>
            <a:pPr algn="l"/>
            <a:r>
              <a:rPr lang="zh-CN" altLang="en-US" sz="2000"/>
              <a:t>      </a:t>
            </a:r>
            <a:r>
              <a:rPr lang="en-US" altLang="zh-CN" sz="2000"/>
              <a:t>2.</a:t>
            </a:r>
            <a:r>
              <a:rPr lang="zh-CN" altLang="en-US" sz="2000"/>
              <a:t>管理间上下层隔板一般可以承受</a:t>
            </a:r>
            <a:r>
              <a:rPr lang="en-US" altLang="zh-CN" sz="2000"/>
              <a:t>4</a:t>
            </a:r>
            <a:r>
              <a:rPr lang="zh-CN" altLang="en-US" sz="2000"/>
              <a:t>个成年人的压力。</a:t>
            </a:r>
          </a:p>
          <a:p>
            <a:pPr algn="l"/>
            <a:r>
              <a:rPr lang="en-US" altLang="zh-CN" sz="2000"/>
              <a:t>      3.</a:t>
            </a:r>
            <a:r>
              <a:rPr lang="zh-CN" altLang="en-US" sz="2000"/>
              <a:t>机柜采用挂架式安装，更加稳固。</a:t>
            </a:r>
          </a:p>
          <a:p>
            <a:pPr algn="l"/>
            <a:r>
              <a:rPr lang="en-US" altLang="zh-CN" sz="2000"/>
              <a:t>      4.</a:t>
            </a:r>
            <a:r>
              <a:rPr lang="zh-CN" altLang="en-US" sz="2000"/>
              <a:t>管理间上层装有防护栏。</a:t>
            </a:r>
          </a:p>
        </p:txBody>
      </p:sp>
      <p:pic>
        <p:nvPicPr>
          <p:cNvPr id="30726" name="Picture 8" descr="机柜安装架"/>
          <p:cNvPicPr>
            <a:picLocks noChangeAspect="1" noChangeArrowheads="1"/>
          </p:cNvPicPr>
          <p:nvPr/>
        </p:nvPicPr>
        <p:blipFill>
          <a:blip r:embed="rId2"/>
          <a:srcRect/>
          <a:stretch>
            <a:fillRect/>
          </a:stretch>
        </p:blipFill>
        <p:spPr bwMode="auto">
          <a:xfrm>
            <a:off x="3349625" y="3860800"/>
            <a:ext cx="2374900" cy="1781175"/>
          </a:xfrm>
          <a:prstGeom prst="rect">
            <a:avLst/>
          </a:prstGeom>
          <a:noFill/>
          <a:ln w="9525">
            <a:noFill/>
            <a:miter lim="800000"/>
            <a:headEnd/>
            <a:tailEnd/>
          </a:ln>
        </p:spPr>
      </p:pic>
      <p:pic>
        <p:nvPicPr>
          <p:cNvPr id="30727" name="Picture 7" descr="管理间楼层"/>
          <p:cNvPicPr>
            <a:picLocks noChangeAspect="1" noChangeArrowheads="1"/>
          </p:cNvPicPr>
          <p:nvPr/>
        </p:nvPicPr>
        <p:blipFill>
          <a:blip r:embed="rId3"/>
          <a:srcRect/>
          <a:stretch>
            <a:fillRect/>
          </a:stretch>
        </p:blipFill>
        <p:spPr bwMode="auto">
          <a:xfrm>
            <a:off x="612775" y="3860800"/>
            <a:ext cx="2303463" cy="1727200"/>
          </a:xfrm>
          <a:prstGeom prst="rect">
            <a:avLst/>
          </a:prstGeom>
          <a:noFill/>
          <a:ln w="9525">
            <a:noFill/>
            <a:miter lim="800000"/>
            <a:headEnd/>
            <a:tailEnd/>
          </a:ln>
        </p:spPr>
      </p:pic>
      <p:pic>
        <p:nvPicPr>
          <p:cNvPr id="30728" name="Picture 8" descr="梯子"/>
          <p:cNvPicPr>
            <a:picLocks noChangeAspect="1" noChangeArrowheads="1"/>
          </p:cNvPicPr>
          <p:nvPr/>
        </p:nvPicPr>
        <p:blipFill>
          <a:blip r:embed="rId4"/>
          <a:srcRect/>
          <a:stretch>
            <a:fillRect/>
          </a:stretch>
        </p:blipFill>
        <p:spPr bwMode="auto">
          <a:xfrm>
            <a:off x="6084888" y="3862388"/>
            <a:ext cx="2305050" cy="1727200"/>
          </a:xfrm>
          <a:prstGeom prst="rect">
            <a:avLst/>
          </a:prstGeom>
          <a:noFill/>
          <a:ln w="9525">
            <a:noFill/>
            <a:miter lim="800000"/>
            <a:headEnd/>
            <a:tailEnd/>
          </a:ln>
        </p:spPr>
      </p:pic>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vg0802整体及B面"/>
          <p:cNvPicPr>
            <a:picLocks noChangeAspect="1" noChangeArrowheads="1"/>
          </p:cNvPicPr>
          <p:nvPr/>
        </p:nvPicPr>
        <p:blipFill>
          <a:blip r:embed="rId2"/>
          <a:srcRect/>
          <a:stretch>
            <a:fillRect/>
          </a:stretch>
        </p:blipFill>
        <p:spPr bwMode="auto">
          <a:xfrm>
            <a:off x="6000750" y="3143250"/>
            <a:ext cx="2238375" cy="2381250"/>
          </a:xfrm>
          <a:prstGeom prst="rect">
            <a:avLst/>
          </a:prstGeom>
          <a:noFill/>
          <a:ln w="9525">
            <a:noFill/>
            <a:miter lim="800000"/>
            <a:headEnd/>
            <a:tailEnd/>
          </a:ln>
        </p:spPr>
      </p:pic>
      <p:pic>
        <p:nvPicPr>
          <p:cNvPr id="31747" name="Picture 3" descr="IMG_5718"/>
          <p:cNvPicPr>
            <a:picLocks noChangeAspect="1" noChangeArrowheads="1"/>
          </p:cNvPicPr>
          <p:nvPr/>
        </p:nvPicPr>
        <p:blipFill>
          <a:blip r:embed="rId3"/>
          <a:srcRect/>
          <a:stretch>
            <a:fillRect/>
          </a:stretch>
        </p:blipFill>
        <p:spPr bwMode="auto">
          <a:xfrm>
            <a:off x="5857875" y="1285875"/>
            <a:ext cx="2533650" cy="1685925"/>
          </a:xfrm>
          <a:prstGeom prst="rect">
            <a:avLst/>
          </a:prstGeom>
          <a:noFill/>
          <a:ln w="9525">
            <a:noFill/>
            <a:miter lim="800000"/>
            <a:headEnd/>
            <a:tailEnd/>
          </a:ln>
        </p:spPr>
      </p:pic>
      <p:sp>
        <p:nvSpPr>
          <p:cNvPr id="4" name="矩形 3"/>
          <p:cNvSpPr/>
          <p:nvPr/>
        </p:nvSpPr>
        <p:spPr>
          <a:xfrm>
            <a:off x="357188" y="1428750"/>
            <a:ext cx="5429250" cy="4662488"/>
          </a:xfrm>
          <a:prstGeom prst="rect">
            <a:avLst/>
          </a:prstGeom>
        </p:spPr>
        <p:txBody>
          <a:bodyPr>
            <a:spAutoFit/>
          </a:bodyPr>
          <a:lstStyle/>
          <a:p>
            <a:pPr algn="l">
              <a:lnSpc>
                <a:spcPct val="150000"/>
              </a:lnSpc>
              <a:defRPr/>
            </a:pPr>
            <a:r>
              <a:rPr lang="zh-CN" altLang="en-US" b="0" dirty="0">
                <a:solidFill>
                  <a:srgbClr val="FF0000"/>
                </a:solidFill>
                <a:latin typeface="+mn-ea"/>
                <a:ea typeface="+mn-ea"/>
              </a:rPr>
              <a:t>产品规格</a:t>
            </a:r>
            <a:r>
              <a:rPr lang="zh-CN" altLang="en-US" b="0" dirty="0">
                <a:latin typeface="+mn-ea"/>
                <a:ea typeface="+mn-ea"/>
              </a:rPr>
              <a:t>：长</a:t>
            </a:r>
            <a:r>
              <a:rPr lang="en-US" b="0" dirty="0">
                <a:latin typeface="+mn-ea"/>
                <a:ea typeface="+mn-ea"/>
              </a:rPr>
              <a:t>525mm</a:t>
            </a:r>
            <a:r>
              <a:rPr lang="zh-CN" altLang="en-US" b="0" dirty="0">
                <a:latin typeface="+mn-ea"/>
                <a:ea typeface="+mn-ea"/>
              </a:rPr>
              <a:t>，宽</a:t>
            </a:r>
            <a:r>
              <a:rPr lang="en-US" b="0" dirty="0">
                <a:latin typeface="+mn-ea"/>
                <a:ea typeface="+mn-ea"/>
              </a:rPr>
              <a:t>450mm</a:t>
            </a:r>
            <a:r>
              <a:rPr lang="zh-CN" altLang="en-US" b="0" dirty="0">
                <a:latin typeface="+mn-ea"/>
                <a:ea typeface="+mn-ea"/>
              </a:rPr>
              <a:t>，高</a:t>
            </a:r>
            <a:r>
              <a:rPr lang="en-US" b="0" dirty="0">
                <a:latin typeface="+mn-ea"/>
                <a:ea typeface="+mn-ea"/>
              </a:rPr>
              <a:t>190mm</a:t>
            </a:r>
            <a:r>
              <a:rPr lang="zh-CN" altLang="en-US" b="0" dirty="0">
                <a:latin typeface="+mn-ea"/>
                <a:ea typeface="+mn-ea"/>
              </a:rPr>
              <a:t>。外覆铝合金，内置海棉泡沫塑料，带有便提式把手，每个工具标有工具名称，方便识别。</a:t>
            </a:r>
          </a:p>
          <a:p>
            <a:pPr algn="l">
              <a:lnSpc>
                <a:spcPct val="150000"/>
              </a:lnSpc>
              <a:defRPr/>
            </a:pPr>
            <a:r>
              <a:rPr lang="zh-CN" altLang="en-US" b="0" dirty="0">
                <a:solidFill>
                  <a:srgbClr val="FF0000"/>
                </a:solidFill>
                <a:latin typeface="+mn-ea"/>
                <a:ea typeface="+mn-ea"/>
              </a:rPr>
              <a:t>产品配置：</a:t>
            </a:r>
            <a:r>
              <a:rPr lang="zh-CN" altLang="en-US" b="0" dirty="0"/>
              <a:t>十字螺丝刀</a:t>
            </a:r>
            <a:r>
              <a:rPr lang="en-US" b="0" dirty="0"/>
              <a:t>2</a:t>
            </a:r>
            <a:r>
              <a:rPr lang="zh-CN" altLang="en-US" b="0" dirty="0"/>
              <a:t>把；一字螺丝刀</a:t>
            </a:r>
            <a:r>
              <a:rPr lang="en-US" b="0" dirty="0"/>
              <a:t>1</a:t>
            </a:r>
            <a:r>
              <a:rPr lang="zh-CN" altLang="en-US" b="0" dirty="0"/>
              <a:t>把；单用打线刀</a:t>
            </a:r>
            <a:r>
              <a:rPr lang="en-US" b="0" dirty="0"/>
              <a:t>2</a:t>
            </a:r>
            <a:r>
              <a:rPr lang="zh-CN" altLang="en-US" b="0" dirty="0"/>
              <a:t>把；</a:t>
            </a:r>
            <a:r>
              <a:rPr lang="en-US" b="0" dirty="0"/>
              <a:t>5</a:t>
            </a:r>
            <a:r>
              <a:rPr lang="zh-CN" altLang="en-US" b="0" dirty="0"/>
              <a:t>对打线刀</a:t>
            </a:r>
            <a:r>
              <a:rPr lang="en-US" b="0" dirty="0"/>
              <a:t>1</a:t>
            </a:r>
            <a:r>
              <a:rPr lang="zh-CN" altLang="en-US" b="0" dirty="0"/>
              <a:t>把；</a:t>
            </a:r>
            <a:r>
              <a:rPr lang="en-US" b="0" dirty="0"/>
              <a:t>RJ3</a:t>
            </a:r>
            <a:r>
              <a:rPr lang="zh-CN" altLang="en-US" b="0" dirty="0"/>
              <a:t>用压线钳</a:t>
            </a:r>
            <a:r>
              <a:rPr lang="en-US" b="0" dirty="0"/>
              <a:t>2</a:t>
            </a:r>
            <a:r>
              <a:rPr lang="zh-CN" altLang="en-US" b="0" dirty="0"/>
              <a:t>把；剥线器</a:t>
            </a:r>
            <a:r>
              <a:rPr lang="en-US" b="0" dirty="0"/>
              <a:t>2</a:t>
            </a:r>
            <a:r>
              <a:rPr lang="zh-CN" altLang="en-US" b="0" dirty="0"/>
              <a:t>个；斜口钳</a:t>
            </a:r>
            <a:r>
              <a:rPr lang="en-US" b="0" dirty="0"/>
              <a:t>1</a:t>
            </a:r>
            <a:r>
              <a:rPr lang="zh-CN" altLang="en-US" b="0" dirty="0"/>
              <a:t>把；尖嘴钳</a:t>
            </a:r>
            <a:r>
              <a:rPr lang="en-US" b="0" dirty="0"/>
              <a:t>1</a:t>
            </a:r>
            <a:r>
              <a:rPr lang="zh-CN" altLang="en-US" b="0" dirty="0"/>
              <a:t>把；老虎钳</a:t>
            </a:r>
            <a:r>
              <a:rPr lang="en-US" b="0" dirty="0"/>
              <a:t>1</a:t>
            </a:r>
            <a:r>
              <a:rPr lang="zh-CN" altLang="en-US" b="0" dirty="0"/>
              <a:t>把；活动扳手</a:t>
            </a:r>
            <a:r>
              <a:rPr lang="en-US" b="0" dirty="0"/>
              <a:t>1</a:t>
            </a:r>
            <a:r>
              <a:rPr lang="zh-CN" altLang="en-US" b="0" dirty="0"/>
              <a:t>把；通断测试仪</a:t>
            </a:r>
            <a:r>
              <a:rPr lang="en-US" b="0" dirty="0"/>
              <a:t>2</a:t>
            </a:r>
            <a:r>
              <a:rPr lang="zh-CN" altLang="en-US" b="0" dirty="0"/>
              <a:t>个；计算器</a:t>
            </a:r>
            <a:r>
              <a:rPr lang="en-US" b="0" dirty="0"/>
              <a:t>1</a:t>
            </a:r>
            <a:r>
              <a:rPr lang="zh-CN" altLang="en-US" b="0" dirty="0"/>
              <a:t>个；</a:t>
            </a:r>
            <a:r>
              <a:rPr lang="en-US" b="0" dirty="0"/>
              <a:t>5m</a:t>
            </a:r>
            <a:r>
              <a:rPr lang="zh-CN" altLang="en-US" b="0" dirty="0"/>
              <a:t>卷尺</a:t>
            </a:r>
            <a:r>
              <a:rPr lang="en-US" b="0" dirty="0"/>
              <a:t>1</a:t>
            </a:r>
            <a:r>
              <a:rPr lang="zh-CN" altLang="en-US" b="0" dirty="0"/>
              <a:t>个；铝角尺</a:t>
            </a:r>
            <a:r>
              <a:rPr lang="en-US" b="0" dirty="0"/>
              <a:t>1</a:t>
            </a:r>
            <a:r>
              <a:rPr lang="zh-CN" altLang="en-US" b="0" dirty="0"/>
              <a:t>个；美工刀</a:t>
            </a:r>
            <a:r>
              <a:rPr lang="en-US" b="0" dirty="0"/>
              <a:t>2</a:t>
            </a:r>
            <a:r>
              <a:rPr lang="zh-CN" altLang="en-US" b="0" dirty="0"/>
              <a:t>个；裁管刀</a:t>
            </a:r>
            <a:r>
              <a:rPr lang="en-US" b="0" dirty="0"/>
              <a:t>1</a:t>
            </a:r>
            <a:r>
              <a:rPr lang="zh-CN" altLang="en-US" b="0" dirty="0"/>
              <a:t>个；线槽剪刀</a:t>
            </a:r>
            <a:r>
              <a:rPr lang="en-US" b="0" dirty="0"/>
              <a:t>1</a:t>
            </a:r>
            <a:r>
              <a:rPr lang="zh-CN" altLang="en-US" b="0" dirty="0"/>
              <a:t>把；</a:t>
            </a:r>
            <a:r>
              <a:rPr lang="en-US" b="0" dirty="0"/>
              <a:t>35cm</a:t>
            </a:r>
            <a:r>
              <a:rPr lang="zh-CN" altLang="en-US" b="0" dirty="0"/>
              <a:t>锯子</a:t>
            </a:r>
            <a:r>
              <a:rPr lang="en-US" b="0" dirty="0"/>
              <a:t>1</a:t>
            </a:r>
            <a:r>
              <a:rPr lang="zh-CN" altLang="en-US" b="0" dirty="0"/>
              <a:t>把；</a:t>
            </a:r>
            <a:r>
              <a:rPr lang="en-US" b="0" dirty="0"/>
              <a:t>20</a:t>
            </a:r>
            <a:r>
              <a:rPr lang="zh-CN" altLang="en-US" b="0" dirty="0"/>
              <a:t>弯管器</a:t>
            </a:r>
            <a:r>
              <a:rPr lang="en-US" b="0" dirty="0"/>
              <a:t>1</a:t>
            </a:r>
            <a:r>
              <a:rPr lang="zh-CN" altLang="en-US" b="0" dirty="0"/>
              <a:t>个；</a:t>
            </a:r>
            <a:r>
              <a:rPr lang="en-US" b="0" dirty="0"/>
              <a:t>5m</a:t>
            </a:r>
            <a:r>
              <a:rPr lang="zh-CN" altLang="en-US" b="0" dirty="0"/>
              <a:t>穿线器</a:t>
            </a:r>
            <a:r>
              <a:rPr lang="en-US" b="0" dirty="0"/>
              <a:t>1</a:t>
            </a:r>
            <a:r>
              <a:rPr lang="zh-CN" altLang="en-US" b="0" dirty="0"/>
              <a:t>条；</a:t>
            </a:r>
            <a:r>
              <a:rPr lang="en-US" b="0" dirty="0"/>
              <a:t>4</a:t>
            </a:r>
            <a:r>
              <a:rPr lang="zh-CN" altLang="en-US" b="0" dirty="0"/>
              <a:t>厘钻头</a:t>
            </a:r>
            <a:r>
              <a:rPr lang="en-US" b="0" dirty="0"/>
              <a:t>2</a:t>
            </a:r>
            <a:r>
              <a:rPr lang="zh-CN" altLang="en-US" b="0" dirty="0"/>
              <a:t>个；</a:t>
            </a:r>
            <a:r>
              <a:rPr lang="en-US" b="0" dirty="0"/>
              <a:t>6</a:t>
            </a:r>
            <a:r>
              <a:rPr lang="zh-CN" altLang="en-US" b="0" dirty="0"/>
              <a:t>厘钻头</a:t>
            </a:r>
            <a:r>
              <a:rPr lang="en-US" b="0" dirty="0"/>
              <a:t>2</a:t>
            </a:r>
            <a:r>
              <a:rPr lang="zh-CN" altLang="en-US" b="0" dirty="0"/>
              <a:t>个；</a:t>
            </a:r>
            <a:r>
              <a:rPr lang="en-US" b="0" dirty="0"/>
              <a:t>8</a:t>
            </a:r>
            <a:r>
              <a:rPr lang="zh-CN" altLang="en-US" b="0" dirty="0"/>
              <a:t>厘钻头</a:t>
            </a:r>
            <a:r>
              <a:rPr lang="en-US" b="0" dirty="0"/>
              <a:t>2</a:t>
            </a:r>
            <a:r>
              <a:rPr lang="zh-CN" altLang="en-US" b="0" dirty="0"/>
              <a:t>个；水晶头</a:t>
            </a:r>
            <a:r>
              <a:rPr lang="en-US" b="0" dirty="0"/>
              <a:t>10</a:t>
            </a:r>
            <a:r>
              <a:rPr lang="zh-CN" altLang="en-US" b="0" dirty="0"/>
              <a:t>个</a:t>
            </a:r>
          </a:p>
        </p:txBody>
      </p:sp>
      <p:sp>
        <p:nvSpPr>
          <p:cNvPr id="31749" name="矩形 5"/>
          <p:cNvSpPr>
            <a:spLocks noChangeArrowheads="1"/>
          </p:cNvSpPr>
          <p:nvPr/>
        </p:nvSpPr>
        <p:spPr bwMode="auto">
          <a:xfrm>
            <a:off x="285750" y="1000125"/>
            <a:ext cx="5072063" cy="369888"/>
          </a:xfrm>
          <a:prstGeom prst="rect">
            <a:avLst/>
          </a:prstGeom>
          <a:noFill/>
          <a:ln w="9525">
            <a:noFill/>
            <a:miter lim="800000"/>
            <a:headEnd/>
            <a:tailEnd/>
          </a:ln>
        </p:spPr>
        <p:txBody>
          <a:bodyPr>
            <a:spAutoFit/>
          </a:bodyPr>
          <a:lstStyle/>
          <a:p>
            <a:pPr algn="l"/>
            <a:endParaRPr lang="zh-CN" altLang="en-US" b="0"/>
          </a:p>
        </p:txBody>
      </p:sp>
      <p:sp>
        <p:nvSpPr>
          <p:cNvPr id="7" name="TextBox 6"/>
          <p:cNvSpPr txBox="1"/>
          <p:nvPr/>
        </p:nvSpPr>
        <p:spPr>
          <a:xfrm>
            <a:off x="357188" y="1000125"/>
            <a:ext cx="1928812" cy="400050"/>
          </a:xfrm>
          <a:prstGeom prst="rect">
            <a:avLst/>
          </a:prstGeom>
          <a:noFill/>
        </p:spPr>
        <p:txBody>
          <a:bodyPr>
            <a:spAutoFit/>
          </a:bodyPr>
          <a:lstStyle/>
          <a:p>
            <a:pPr>
              <a:defRPr/>
            </a:pPr>
            <a:r>
              <a:rPr lang="en-US" altLang="zh-CN" sz="2000" dirty="0">
                <a:latin typeface="+mn-ea"/>
                <a:ea typeface="+mn-ea"/>
              </a:rPr>
              <a:t>4</a:t>
            </a:r>
            <a:r>
              <a:rPr lang="zh-CN" altLang="en-US" sz="2000" dirty="0">
                <a:latin typeface="+mn-ea"/>
                <a:ea typeface="+mn-ea"/>
              </a:rPr>
              <a:t>、配套工具</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DSCN3000"/>
          <p:cNvPicPr>
            <a:picLocks noChangeAspect="1" noChangeArrowheads="1"/>
          </p:cNvPicPr>
          <p:nvPr/>
        </p:nvPicPr>
        <p:blipFill>
          <a:blip r:embed="rId2">
            <a:lum bright="20000"/>
          </a:blip>
          <a:srcRect/>
          <a:stretch>
            <a:fillRect/>
          </a:stretch>
        </p:blipFill>
        <p:spPr bwMode="auto">
          <a:xfrm>
            <a:off x="5643563" y="1643063"/>
            <a:ext cx="3214687" cy="2509837"/>
          </a:xfrm>
          <a:prstGeom prst="rect">
            <a:avLst/>
          </a:prstGeom>
          <a:noFill/>
          <a:ln w="9525">
            <a:noFill/>
            <a:miter lim="800000"/>
            <a:headEnd/>
            <a:tailEnd/>
          </a:ln>
        </p:spPr>
      </p:pic>
      <p:sp>
        <p:nvSpPr>
          <p:cNvPr id="41987" name="Rectangle 3"/>
          <p:cNvSpPr>
            <a:spLocks noChangeArrowheads="1"/>
          </p:cNvSpPr>
          <p:nvPr/>
        </p:nvSpPr>
        <p:spPr bwMode="auto">
          <a:xfrm>
            <a:off x="428625" y="1500188"/>
            <a:ext cx="5214938" cy="3832225"/>
          </a:xfrm>
          <a:prstGeom prst="rect">
            <a:avLst/>
          </a:prstGeom>
          <a:noFill/>
          <a:ln w="9525" algn="ctr">
            <a:noFill/>
            <a:miter lim="800000"/>
            <a:headEnd/>
            <a:tailEnd/>
          </a:ln>
        </p:spPr>
        <p:txBody>
          <a:bodyPr anchor="ctr">
            <a:spAutoFit/>
          </a:bodyPr>
          <a:lstStyle/>
          <a:p>
            <a:pPr indent="227013" algn="l" eaLnBrk="0" hangingPunct="0">
              <a:lnSpc>
                <a:spcPct val="150000"/>
              </a:lnSpc>
              <a:defRPr/>
            </a:pPr>
            <a:r>
              <a:rPr lang="zh-CN" altLang="en-US" b="0" dirty="0">
                <a:solidFill>
                  <a:srgbClr val="000000"/>
                </a:solidFill>
                <a:latin typeface="+mn-ea"/>
                <a:ea typeface="+mn-ea"/>
                <a:cs typeface="Times New Roman" pitchFamily="18" charset="0"/>
              </a:rPr>
              <a:t>产品配置： 主机</a:t>
            </a:r>
            <a:r>
              <a:rPr lang="en-US" altLang="zh-CN" b="0" dirty="0">
                <a:solidFill>
                  <a:srgbClr val="000000"/>
                </a:solidFill>
                <a:latin typeface="+mn-ea"/>
                <a:ea typeface="+mn-ea"/>
                <a:cs typeface="Times New Roman" pitchFamily="18" charset="0"/>
              </a:rPr>
              <a:t>1</a:t>
            </a:r>
            <a:r>
              <a:rPr lang="zh-CN" altLang="en-US" b="0" dirty="0">
                <a:solidFill>
                  <a:srgbClr val="000000"/>
                </a:solidFill>
                <a:latin typeface="+mn-ea"/>
                <a:ea typeface="+mn-ea"/>
                <a:cs typeface="Times New Roman" pitchFamily="18" charset="0"/>
              </a:rPr>
              <a:t>台</a:t>
            </a:r>
            <a:r>
              <a:rPr lang="en-US" altLang="zh-CN" b="0" dirty="0">
                <a:solidFill>
                  <a:srgbClr val="000000"/>
                </a:solidFill>
                <a:latin typeface="+mn-ea"/>
                <a:ea typeface="+mn-ea"/>
                <a:cs typeface="Times New Roman" pitchFamily="18" charset="0"/>
              </a:rPr>
              <a:t>, </a:t>
            </a:r>
            <a:r>
              <a:rPr lang="zh-CN" altLang="en-US" b="0" dirty="0">
                <a:solidFill>
                  <a:srgbClr val="000000"/>
                </a:solidFill>
                <a:latin typeface="+mn-ea"/>
                <a:ea typeface="+mn-ea"/>
                <a:cs typeface="Times New Roman" pitchFamily="18" charset="0"/>
              </a:rPr>
              <a:t>备用电极</a:t>
            </a:r>
            <a:r>
              <a:rPr lang="en-US" altLang="zh-CN" b="0" dirty="0">
                <a:solidFill>
                  <a:srgbClr val="000000"/>
                </a:solidFill>
                <a:latin typeface="+mn-ea"/>
                <a:ea typeface="+mn-ea"/>
                <a:cs typeface="Times New Roman" pitchFamily="18" charset="0"/>
              </a:rPr>
              <a:t>1</a:t>
            </a:r>
            <a:r>
              <a:rPr lang="zh-CN" altLang="en-US" b="0" dirty="0">
                <a:solidFill>
                  <a:srgbClr val="000000"/>
                </a:solidFill>
                <a:latin typeface="+mn-ea"/>
                <a:ea typeface="+mn-ea"/>
                <a:cs typeface="Times New Roman" pitchFamily="18" charset="0"/>
              </a:rPr>
              <a:t>对</a:t>
            </a:r>
            <a:r>
              <a:rPr lang="en-US" altLang="zh-CN" b="0" dirty="0">
                <a:solidFill>
                  <a:srgbClr val="000000"/>
                </a:solidFill>
                <a:latin typeface="+mn-ea"/>
                <a:ea typeface="+mn-ea"/>
                <a:cs typeface="Times New Roman" pitchFamily="18" charset="0"/>
              </a:rPr>
              <a:t>, </a:t>
            </a:r>
            <a:r>
              <a:rPr lang="zh-CN" altLang="en-US" b="0" dirty="0">
                <a:solidFill>
                  <a:srgbClr val="000000"/>
                </a:solidFill>
                <a:latin typeface="+mn-ea"/>
                <a:ea typeface="+mn-ea"/>
                <a:cs typeface="Times New Roman" pitchFamily="18" charset="0"/>
              </a:rPr>
              <a:t>携带箱</a:t>
            </a:r>
            <a:r>
              <a:rPr lang="en-US" altLang="zh-CN" b="0" dirty="0">
                <a:solidFill>
                  <a:srgbClr val="000000"/>
                </a:solidFill>
                <a:latin typeface="+mn-ea"/>
                <a:ea typeface="+mn-ea"/>
                <a:cs typeface="Times New Roman" pitchFamily="18" charset="0"/>
              </a:rPr>
              <a:t>1</a:t>
            </a:r>
            <a:r>
              <a:rPr lang="zh-CN" altLang="en-US" b="0" dirty="0">
                <a:solidFill>
                  <a:srgbClr val="000000"/>
                </a:solidFill>
                <a:latin typeface="+mn-ea"/>
                <a:ea typeface="+mn-ea"/>
                <a:cs typeface="Times New Roman" pitchFamily="18" charset="0"/>
              </a:rPr>
              <a:t>个</a:t>
            </a:r>
            <a:r>
              <a:rPr lang="en-US" altLang="zh-CN" b="0" dirty="0">
                <a:solidFill>
                  <a:srgbClr val="000000"/>
                </a:solidFill>
                <a:latin typeface="+mn-ea"/>
                <a:ea typeface="+mn-ea"/>
                <a:cs typeface="Times New Roman" pitchFamily="18" charset="0"/>
              </a:rPr>
              <a:t>,</a:t>
            </a:r>
            <a:r>
              <a:rPr lang="zh-CN" altLang="en-US" b="0" dirty="0">
                <a:solidFill>
                  <a:srgbClr val="000000"/>
                </a:solidFill>
                <a:latin typeface="+mn-ea"/>
                <a:ea typeface="+mn-ea"/>
                <a:cs typeface="Times New Roman" pitchFamily="18" charset="0"/>
              </a:rPr>
              <a:t>电源线</a:t>
            </a:r>
            <a:r>
              <a:rPr lang="en-US" altLang="zh-CN" b="0" dirty="0">
                <a:solidFill>
                  <a:srgbClr val="000000"/>
                </a:solidFill>
                <a:latin typeface="+mn-ea"/>
                <a:ea typeface="+mn-ea"/>
                <a:cs typeface="Times New Roman" pitchFamily="18" charset="0"/>
              </a:rPr>
              <a:t>,</a:t>
            </a:r>
            <a:r>
              <a:rPr lang="zh-CN" altLang="en-US" b="0" dirty="0">
                <a:solidFill>
                  <a:srgbClr val="000000"/>
                </a:solidFill>
                <a:latin typeface="+mn-ea"/>
                <a:ea typeface="+mn-ea"/>
                <a:cs typeface="Times New Roman" pitchFamily="18" charset="0"/>
              </a:rPr>
              <a:t>使用手册本</a:t>
            </a:r>
            <a:r>
              <a:rPr lang="en-US" altLang="zh-CN" b="0" dirty="0">
                <a:solidFill>
                  <a:srgbClr val="000000"/>
                </a:solidFill>
                <a:latin typeface="+mn-ea"/>
                <a:ea typeface="+mn-ea"/>
                <a:cs typeface="Times New Roman" pitchFamily="18" charset="0"/>
              </a:rPr>
              <a:t>,</a:t>
            </a:r>
            <a:r>
              <a:rPr lang="zh-CN" altLang="en-US" b="0" dirty="0">
                <a:solidFill>
                  <a:srgbClr val="000000"/>
                </a:solidFill>
                <a:latin typeface="+mn-ea"/>
                <a:ea typeface="+mn-ea"/>
                <a:cs typeface="Times New Roman" pitchFamily="18" charset="0"/>
              </a:rPr>
              <a:t>专用切割刀</a:t>
            </a:r>
            <a:r>
              <a:rPr lang="en-US" altLang="zh-CN" b="0" dirty="0">
                <a:solidFill>
                  <a:srgbClr val="000000"/>
                </a:solidFill>
                <a:latin typeface="+mn-ea"/>
                <a:ea typeface="+mn-ea"/>
                <a:cs typeface="Times New Roman" pitchFamily="18" charset="0"/>
              </a:rPr>
              <a:t>1</a:t>
            </a:r>
            <a:r>
              <a:rPr lang="zh-CN" altLang="en-US" b="0" dirty="0">
                <a:solidFill>
                  <a:srgbClr val="000000"/>
                </a:solidFill>
                <a:latin typeface="+mn-ea"/>
                <a:ea typeface="+mn-ea"/>
                <a:cs typeface="Times New Roman" pitchFamily="18" charset="0"/>
              </a:rPr>
              <a:t>把</a:t>
            </a:r>
            <a:r>
              <a:rPr lang="en-US" altLang="zh-CN" b="0" dirty="0">
                <a:solidFill>
                  <a:srgbClr val="000000"/>
                </a:solidFill>
                <a:latin typeface="+mn-ea"/>
                <a:ea typeface="+mn-ea"/>
                <a:cs typeface="Times New Roman" pitchFamily="18" charset="0"/>
              </a:rPr>
              <a:t>, </a:t>
            </a:r>
            <a:r>
              <a:rPr lang="zh-CN" altLang="en-US" b="0" dirty="0">
                <a:solidFill>
                  <a:srgbClr val="000000"/>
                </a:solidFill>
                <a:latin typeface="+mn-ea"/>
                <a:ea typeface="+mn-ea"/>
                <a:cs typeface="Times New Roman" pitchFamily="18" charset="0"/>
              </a:rPr>
              <a:t>冷却托盘。</a:t>
            </a:r>
            <a:endParaRPr lang="zh-CN" altLang="en-US" b="0" dirty="0">
              <a:latin typeface="+mn-ea"/>
              <a:ea typeface="+mn-ea"/>
            </a:endParaRPr>
          </a:p>
          <a:p>
            <a:pPr indent="227013" algn="l" eaLnBrk="0" hangingPunct="0">
              <a:lnSpc>
                <a:spcPct val="150000"/>
              </a:lnSpc>
              <a:defRPr/>
            </a:pPr>
            <a:r>
              <a:rPr lang="zh-CN" altLang="en-US" b="0" dirty="0">
                <a:solidFill>
                  <a:srgbClr val="000000"/>
                </a:solidFill>
                <a:latin typeface="+mn-ea"/>
                <a:ea typeface="+mn-ea"/>
                <a:cs typeface="Times New Roman" pitchFamily="18" charset="0"/>
              </a:rPr>
              <a:t>产品说明：</a:t>
            </a:r>
            <a:endParaRPr lang="zh-CN" altLang="en-US" b="0" dirty="0">
              <a:latin typeface="+mn-ea"/>
              <a:ea typeface="+mn-ea"/>
            </a:endParaRPr>
          </a:p>
          <a:p>
            <a:pPr indent="227013" algn="l" eaLnBrk="0" hangingPunct="0">
              <a:lnSpc>
                <a:spcPct val="150000"/>
              </a:lnSpc>
              <a:defRPr/>
            </a:pPr>
            <a:r>
              <a:rPr lang="zh-CN" altLang="en-US" b="0" dirty="0">
                <a:solidFill>
                  <a:srgbClr val="000000"/>
                </a:solidFill>
                <a:latin typeface="+mn-ea"/>
                <a:ea typeface="+mn-ea"/>
                <a:cs typeface="Times New Roman" pitchFamily="18" charset="0"/>
              </a:rPr>
              <a:t>同时观察</a:t>
            </a:r>
            <a:r>
              <a:rPr lang="en-US" altLang="zh-CN" b="0" dirty="0">
                <a:solidFill>
                  <a:srgbClr val="000000"/>
                </a:solidFill>
                <a:latin typeface="+mn-ea"/>
                <a:ea typeface="+mn-ea"/>
                <a:cs typeface="Times New Roman" pitchFamily="18" charset="0"/>
              </a:rPr>
              <a:t>X</a:t>
            </a:r>
            <a:r>
              <a:rPr lang="zh-CN" altLang="en-US" b="0" dirty="0">
                <a:solidFill>
                  <a:srgbClr val="000000"/>
                </a:solidFill>
                <a:latin typeface="+mn-ea"/>
                <a:ea typeface="+mn-ea"/>
                <a:cs typeface="Times New Roman" pitchFamily="18" charset="0"/>
              </a:rPr>
              <a:t>轴和</a:t>
            </a:r>
            <a:r>
              <a:rPr lang="en-US" altLang="zh-CN" b="0" dirty="0">
                <a:solidFill>
                  <a:srgbClr val="000000"/>
                </a:solidFill>
                <a:latin typeface="+mn-ea"/>
                <a:ea typeface="+mn-ea"/>
                <a:cs typeface="Times New Roman" pitchFamily="18" charset="0"/>
              </a:rPr>
              <a:t>Y</a:t>
            </a:r>
            <a:r>
              <a:rPr lang="zh-CN" altLang="en-US" b="0" dirty="0">
                <a:solidFill>
                  <a:srgbClr val="000000"/>
                </a:solidFill>
                <a:latin typeface="+mn-ea"/>
                <a:ea typeface="+mn-ea"/>
                <a:cs typeface="Times New Roman" pitchFamily="18" charset="0"/>
              </a:rPr>
              <a:t>轴方向光纤；放大倍数，可以看到纤芯；显示屏可以前后翻转，方便使用；自动检测光纤端面；自动校准熔接位置；自动选择最佳熔接程序；自动推算接续损耗；体积小、重量轻，携带方便；屏幕菜单提示，操作简单方便；电池和变换器合为一体，方便使用。</a:t>
            </a:r>
            <a:endParaRPr lang="zh-CN" altLang="en-US" b="0" dirty="0">
              <a:latin typeface="+mn-ea"/>
              <a:ea typeface="+mn-ea"/>
            </a:endParaRPr>
          </a:p>
        </p:txBody>
      </p:sp>
      <p:sp>
        <p:nvSpPr>
          <p:cNvPr id="32772" name="Rectangle 6"/>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endParaRPr lang="zh-CN" altLang="en-US"/>
          </a:p>
        </p:txBody>
      </p:sp>
      <p:sp>
        <p:nvSpPr>
          <p:cNvPr id="7" name="TextBox 6"/>
          <p:cNvSpPr txBox="1"/>
          <p:nvPr/>
        </p:nvSpPr>
        <p:spPr>
          <a:xfrm>
            <a:off x="428625" y="1071563"/>
            <a:ext cx="1928813" cy="400050"/>
          </a:xfrm>
          <a:prstGeom prst="rect">
            <a:avLst/>
          </a:prstGeom>
          <a:noFill/>
        </p:spPr>
        <p:txBody>
          <a:bodyPr>
            <a:spAutoFit/>
          </a:bodyPr>
          <a:lstStyle/>
          <a:p>
            <a:pPr>
              <a:defRPr/>
            </a:pPr>
            <a:r>
              <a:rPr lang="en-US" altLang="zh-CN" sz="2000" dirty="0">
                <a:latin typeface="+mn-ea"/>
                <a:ea typeface="+mn-ea"/>
              </a:rPr>
              <a:t>4</a:t>
            </a:r>
            <a:r>
              <a:rPr lang="zh-CN" altLang="en-US" sz="2000" dirty="0">
                <a:latin typeface="+mn-ea"/>
                <a:ea typeface="+mn-ea"/>
              </a:rPr>
              <a:t>、配套工具</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714375" y="1928813"/>
            <a:ext cx="4572000" cy="2586037"/>
          </a:xfrm>
          <a:prstGeom prst="rect">
            <a:avLst/>
          </a:prstGeom>
          <a:noFill/>
          <a:ln w="9525" algn="ctr">
            <a:noFill/>
            <a:miter lim="800000"/>
            <a:headEnd/>
            <a:tailEnd/>
          </a:ln>
        </p:spPr>
        <p:txBody>
          <a:bodyPr anchor="ctr">
            <a:spAutoFit/>
          </a:bodyPr>
          <a:lstStyle/>
          <a:p>
            <a:pPr indent="381000" algn="l" eaLnBrk="0" hangingPunct="0">
              <a:lnSpc>
                <a:spcPct val="150000"/>
              </a:lnSpc>
              <a:defRPr/>
            </a:pPr>
            <a:r>
              <a:rPr lang="zh-CN" altLang="en-US" b="0" dirty="0">
                <a:solidFill>
                  <a:srgbClr val="FF0000"/>
                </a:solidFill>
                <a:latin typeface="+mn-ea"/>
                <a:ea typeface="+mn-ea"/>
                <a:cs typeface="Times New Roman" pitchFamily="18" charset="0"/>
              </a:rPr>
              <a:t>产品配置：</a:t>
            </a:r>
            <a:endParaRPr lang="zh-CN" altLang="en-US" b="0" dirty="0">
              <a:solidFill>
                <a:srgbClr val="FF0000"/>
              </a:solidFill>
              <a:latin typeface="+mn-ea"/>
              <a:ea typeface="+mn-ea"/>
            </a:endParaRPr>
          </a:p>
          <a:p>
            <a:pPr indent="381000" algn="l" eaLnBrk="0" hangingPunct="0">
              <a:lnSpc>
                <a:spcPct val="150000"/>
              </a:lnSpc>
              <a:defRPr/>
            </a:pPr>
            <a:r>
              <a:rPr lang="zh-CN" altLang="en-US" b="0" dirty="0">
                <a:solidFill>
                  <a:srgbClr val="000000"/>
                </a:solidFill>
                <a:latin typeface="+mn-ea"/>
                <a:ea typeface="+mn-ea"/>
                <a:cs typeface="Times New Roman" pitchFamily="18" charset="0"/>
              </a:rPr>
              <a:t>剥皮钳、横向开缆刀、组合螺丝批、微型螺丝批、活动扳手、刀具、蛇头钳、钢丝钳、斜口钳、尖嘴钳、酒精泵</a:t>
            </a:r>
            <a:r>
              <a:rPr lang="en-US" altLang="zh-CN" b="0" dirty="0">
                <a:solidFill>
                  <a:srgbClr val="000000"/>
                </a:solidFill>
                <a:latin typeface="+mn-ea"/>
                <a:ea typeface="+mn-ea"/>
                <a:cs typeface="Times New Roman" pitchFamily="18" charset="0"/>
              </a:rPr>
              <a:t>CT-40</a:t>
            </a:r>
            <a:r>
              <a:rPr lang="zh-CN" altLang="en-US" b="0" dirty="0">
                <a:solidFill>
                  <a:srgbClr val="000000"/>
                </a:solidFill>
                <a:latin typeface="+mn-ea"/>
                <a:ea typeface="+mn-ea"/>
                <a:cs typeface="Times New Roman" pitchFamily="18" charset="0"/>
              </a:rPr>
              <a:t>、束管钳、照明灯、卷尺、镊子、开夫拉剪刀</a:t>
            </a:r>
            <a:r>
              <a:rPr lang="en-US" altLang="zh-CN" b="0" dirty="0">
                <a:solidFill>
                  <a:srgbClr val="000000"/>
                </a:solidFill>
                <a:latin typeface="+mn-ea"/>
                <a:ea typeface="+mn-ea"/>
                <a:cs typeface="Times New Roman" pitchFamily="18" charset="0"/>
              </a:rPr>
              <a:t>RCZ-527</a:t>
            </a:r>
            <a:r>
              <a:rPr lang="zh-CN" altLang="en-US" b="0" dirty="0">
                <a:solidFill>
                  <a:srgbClr val="000000"/>
                </a:solidFill>
                <a:latin typeface="+mn-ea"/>
                <a:ea typeface="+mn-ea"/>
                <a:cs typeface="Times New Roman" pitchFamily="18" charset="0"/>
              </a:rPr>
              <a:t>、记号笔、清洗球。</a:t>
            </a:r>
            <a:endParaRPr lang="zh-CN" altLang="en-US" b="0" dirty="0">
              <a:latin typeface="+mn-ea"/>
              <a:ea typeface="+mn-ea"/>
            </a:endParaRPr>
          </a:p>
        </p:txBody>
      </p:sp>
      <p:pic>
        <p:nvPicPr>
          <p:cNvPr id="33795" name="Picture 4" descr="338-1211246880395-middle"/>
          <p:cNvPicPr>
            <a:picLocks noChangeAspect="1" noChangeArrowheads="1"/>
          </p:cNvPicPr>
          <p:nvPr/>
        </p:nvPicPr>
        <p:blipFill>
          <a:blip r:embed="rId2"/>
          <a:srcRect/>
          <a:stretch>
            <a:fillRect/>
          </a:stretch>
        </p:blipFill>
        <p:spPr bwMode="auto">
          <a:xfrm>
            <a:off x="5214938" y="1857375"/>
            <a:ext cx="2500312" cy="2500313"/>
          </a:xfrm>
          <a:prstGeom prst="rect">
            <a:avLst/>
          </a:prstGeom>
          <a:noFill/>
          <a:ln w="9525">
            <a:noFill/>
            <a:miter lim="800000"/>
            <a:headEnd/>
            <a:tailEnd/>
          </a:ln>
        </p:spPr>
      </p:pic>
      <p:sp>
        <p:nvSpPr>
          <p:cNvPr id="4" name="TextBox 3"/>
          <p:cNvSpPr txBox="1"/>
          <p:nvPr/>
        </p:nvSpPr>
        <p:spPr>
          <a:xfrm>
            <a:off x="785813" y="1357313"/>
            <a:ext cx="1928812" cy="400050"/>
          </a:xfrm>
          <a:prstGeom prst="rect">
            <a:avLst/>
          </a:prstGeom>
          <a:noFill/>
        </p:spPr>
        <p:txBody>
          <a:bodyPr>
            <a:spAutoFit/>
          </a:bodyPr>
          <a:lstStyle/>
          <a:p>
            <a:pPr>
              <a:defRPr/>
            </a:pPr>
            <a:r>
              <a:rPr lang="en-US" altLang="zh-CN" sz="2000" dirty="0">
                <a:latin typeface="+mn-ea"/>
                <a:ea typeface="+mn-ea"/>
              </a:rPr>
              <a:t>4</a:t>
            </a:r>
            <a:r>
              <a:rPr lang="zh-CN" altLang="en-US" sz="2000" dirty="0">
                <a:latin typeface="+mn-ea"/>
                <a:ea typeface="+mn-ea"/>
              </a:rPr>
              <a:t>、配套工具</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1800"/>
          <p:cNvPicPr>
            <a:picLocks noChangeAspect="1" noChangeArrowheads="1"/>
          </p:cNvPicPr>
          <p:nvPr/>
        </p:nvPicPr>
        <p:blipFill>
          <a:blip r:embed="rId2"/>
          <a:srcRect/>
          <a:stretch>
            <a:fillRect/>
          </a:stretch>
        </p:blipFill>
        <p:spPr bwMode="auto">
          <a:xfrm>
            <a:off x="1714500" y="1428750"/>
            <a:ext cx="849313" cy="1419225"/>
          </a:xfrm>
          <a:prstGeom prst="rect">
            <a:avLst/>
          </a:prstGeom>
          <a:noFill/>
          <a:ln w="9525">
            <a:noFill/>
            <a:miter lim="800000"/>
            <a:headEnd/>
            <a:tailEnd/>
          </a:ln>
        </p:spPr>
      </p:pic>
      <p:pic>
        <p:nvPicPr>
          <p:cNvPr id="34819" name="图片 1" descr="http://www.idealindustries.cn/admin/UpImage/2009/09/18/b1253251317.jpg"/>
          <p:cNvPicPr>
            <a:picLocks noChangeAspect="1" noChangeArrowheads="1"/>
          </p:cNvPicPr>
          <p:nvPr/>
        </p:nvPicPr>
        <p:blipFill>
          <a:blip r:embed="rId3"/>
          <a:srcRect/>
          <a:stretch>
            <a:fillRect/>
          </a:stretch>
        </p:blipFill>
        <p:spPr bwMode="auto">
          <a:xfrm>
            <a:off x="2928938" y="1500188"/>
            <a:ext cx="1128712" cy="1447800"/>
          </a:xfrm>
          <a:prstGeom prst="rect">
            <a:avLst/>
          </a:prstGeom>
          <a:noFill/>
          <a:ln w="9525">
            <a:noFill/>
            <a:miter lim="800000"/>
            <a:headEnd/>
            <a:tailEnd/>
          </a:ln>
        </p:spPr>
      </p:pic>
      <p:pic>
        <p:nvPicPr>
          <p:cNvPr id="34820" name="Picture 2" descr="http://www.idealindustries.cn/admin/UpImage/2009/09/18/b1253251193.jpg"/>
          <p:cNvPicPr>
            <a:picLocks noChangeAspect="1" noChangeArrowheads="1"/>
          </p:cNvPicPr>
          <p:nvPr/>
        </p:nvPicPr>
        <p:blipFill>
          <a:blip r:embed="rId4"/>
          <a:srcRect/>
          <a:stretch>
            <a:fillRect/>
          </a:stretch>
        </p:blipFill>
        <p:spPr bwMode="auto">
          <a:xfrm>
            <a:off x="4357688" y="1500188"/>
            <a:ext cx="1128712" cy="1447800"/>
          </a:xfrm>
          <a:prstGeom prst="rect">
            <a:avLst/>
          </a:prstGeom>
          <a:noFill/>
          <a:ln w="9525">
            <a:noFill/>
            <a:miter lim="800000"/>
            <a:headEnd/>
            <a:tailEnd/>
          </a:ln>
        </p:spPr>
      </p:pic>
      <p:pic>
        <p:nvPicPr>
          <p:cNvPr id="34821" name="Picture 1" descr="http://www.idealindustries.cn/admin/UpImage/2009/09/17/b1253178471.jpg"/>
          <p:cNvPicPr>
            <a:picLocks noChangeAspect="1" noChangeArrowheads="1"/>
          </p:cNvPicPr>
          <p:nvPr/>
        </p:nvPicPr>
        <p:blipFill>
          <a:blip r:embed="rId5"/>
          <a:srcRect/>
          <a:stretch>
            <a:fillRect/>
          </a:stretch>
        </p:blipFill>
        <p:spPr bwMode="auto">
          <a:xfrm>
            <a:off x="5857875" y="1500188"/>
            <a:ext cx="1095375" cy="1500187"/>
          </a:xfrm>
          <a:prstGeom prst="rect">
            <a:avLst/>
          </a:prstGeom>
          <a:noFill/>
          <a:ln w="9525">
            <a:noFill/>
            <a:miter lim="800000"/>
            <a:headEnd/>
            <a:tailEnd/>
          </a:ln>
        </p:spPr>
      </p:pic>
      <p:sp>
        <p:nvSpPr>
          <p:cNvPr id="34822" name="Rectangle 5"/>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endParaRPr lang="zh-CN" altLang="en-US"/>
          </a:p>
        </p:txBody>
      </p:sp>
      <p:sp>
        <p:nvSpPr>
          <p:cNvPr id="7" name="TextBox 6"/>
          <p:cNvSpPr txBox="1"/>
          <p:nvPr/>
        </p:nvSpPr>
        <p:spPr>
          <a:xfrm>
            <a:off x="714375" y="1000125"/>
            <a:ext cx="1928813" cy="400050"/>
          </a:xfrm>
          <a:prstGeom prst="rect">
            <a:avLst/>
          </a:prstGeom>
          <a:noFill/>
        </p:spPr>
        <p:txBody>
          <a:bodyPr>
            <a:spAutoFit/>
          </a:bodyPr>
          <a:lstStyle/>
          <a:p>
            <a:pPr>
              <a:defRPr/>
            </a:pPr>
            <a:r>
              <a:rPr lang="en-US" altLang="zh-CN" sz="2000" dirty="0">
                <a:latin typeface="+mn-ea"/>
                <a:ea typeface="+mn-ea"/>
              </a:rPr>
              <a:t>4</a:t>
            </a:r>
            <a:r>
              <a:rPr lang="zh-CN" altLang="en-US" sz="2000" dirty="0">
                <a:latin typeface="+mn-ea"/>
                <a:ea typeface="+mn-ea"/>
              </a:rPr>
              <a:t>、配套工具</a:t>
            </a:r>
          </a:p>
        </p:txBody>
      </p:sp>
      <p:graphicFrame>
        <p:nvGraphicFramePr>
          <p:cNvPr id="8" name="表格 7"/>
          <p:cNvGraphicFramePr>
            <a:graphicFrameLocks noGrp="1"/>
          </p:cNvGraphicFramePr>
          <p:nvPr/>
        </p:nvGraphicFramePr>
        <p:xfrm>
          <a:off x="1571625" y="3071813"/>
          <a:ext cx="5500726" cy="2979410"/>
        </p:xfrm>
        <a:graphic>
          <a:graphicData uri="http://schemas.openxmlformats.org/drawingml/2006/table">
            <a:tbl>
              <a:tblPr/>
              <a:tblGrid>
                <a:gridCol w="634705"/>
                <a:gridCol w="740478"/>
                <a:gridCol w="1375182"/>
                <a:gridCol w="1466860"/>
                <a:gridCol w="1283501"/>
              </a:tblGrid>
              <a:tr h="464810">
                <a:tc>
                  <a:txBody>
                    <a:bodyPr/>
                    <a:lstStyle/>
                    <a:p>
                      <a:pPr indent="127000" algn="ctr">
                        <a:lnSpc>
                          <a:spcPct val="150000"/>
                        </a:lnSpc>
                        <a:spcAft>
                          <a:spcPts val="0"/>
                        </a:spcAft>
                      </a:pPr>
                      <a:r>
                        <a:rPr lang="zh-CN" sz="1000" b="1" kern="100" dirty="0">
                          <a:latin typeface="Times New Roman"/>
                          <a:ea typeface="宋体"/>
                        </a:rPr>
                        <a:t>序号</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dirty="0">
                          <a:latin typeface="Times New Roman"/>
                          <a:ea typeface="宋体"/>
                        </a:rPr>
                        <a:t>项目</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dirty="0">
                          <a:latin typeface="Times New Roman"/>
                          <a:ea typeface="宋体"/>
                        </a:rPr>
                        <a:t>福禄克</a:t>
                      </a:r>
                      <a:r>
                        <a:rPr lang="en-US" sz="1000" b="1" kern="100" dirty="0">
                          <a:latin typeface="Times New Roman"/>
                          <a:ea typeface="宋体"/>
                        </a:rPr>
                        <a:t>DTX</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dirty="0">
                          <a:latin typeface="Times New Roman"/>
                          <a:ea typeface="宋体"/>
                        </a:rPr>
                        <a:t>理想工业</a:t>
                      </a:r>
                      <a:r>
                        <a:rPr lang="en-US" sz="1000" b="1" kern="100" dirty="0">
                          <a:latin typeface="Times New Roman"/>
                          <a:ea typeface="宋体"/>
                        </a:rPr>
                        <a:t>LANTEKII</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b="1" kern="100">
                          <a:latin typeface="Times New Roman"/>
                          <a:ea typeface="宋体"/>
                        </a:rPr>
                        <a:t>理想工业</a:t>
                      </a:r>
                      <a:r>
                        <a:rPr lang="en-US" sz="1000" b="1" kern="100">
                          <a:latin typeface="Times New Roman"/>
                          <a:ea typeface="宋体"/>
                        </a:rPr>
                        <a:t>LANTEK</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2556">
                <a:tc>
                  <a:txBody>
                    <a:bodyPr/>
                    <a:lstStyle/>
                    <a:p>
                      <a:pPr indent="126365" algn="ctr">
                        <a:lnSpc>
                          <a:spcPct val="150000"/>
                        </a:lnSpc>
                        <a:spcAft>
                          <a:spcPts val="0"/>
                        </a:spcAft>
                      </a:pPr>
                      <a:r>
                        <a:rPr lang="en-US" sz="1000" kern="100" dirty="0">
                          <a:latin typeface="宋体"/>
                          <a:ea typeface="宋体"/>
                        </a:rPr>
                        <a:t>1</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1000" kern="100" dirty="0">
                          <a:latin typeface="Times New Roman"/>
                          <a:ea typeface="宋体"/>
                        </a:rPr>
                        <a:t>系列包含型号</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DTX1800</a:t>
                      </a:r>
                      <a:endParaRPr lang="zh-CN" sz="1000" kern="100" dirty="0">
                        <a:latin typeface="Times New Roman"/>
                        <a:ea typeface="宋体"/>
                      </a:endParaRPr>
                    </a:p>
                    <a:p>
                      <a:pPr indent="127000" algn="just">
                        <a:lnSpc>
                          <a:spcPct val="150000"/>
                        </a:lnSpc>
                        <a:spcAft>
                          <a:spcPts val="0"/>
                        </a:spcAft>
                      </a:pPr>
                      <a:r>
                        <a:rPr lang="en-US" sz="1000" kern="100" dirty="0">
                          <a:latin typeface="宋体"/>
                          <a:ea typeface="宋体"/>
                        </a:rPr>
                        <a:t>DTX1200</a:t>
                      </a:r>
                      <a:endParaRPr lang="zh-CN" sz="1000" kern="100" dirty="0">
                        <a:latin typeface="Times New Roman"/>
                        <a:ea typeface="宋体"/>
                      </a:endParaRPr>
                    </a:p>
                    <a:p>
                      <a:pPr indent="127000" algn="just">
                        <a:lnSpc>
                          <a:spcPct val="150000"/>
                        </a:lnSpc>
                        <a:spcAft>
                          <a:spcPts val="0"/>
                        </a:spcAft>
                      </a:pPr>
                      <a:r>
                        <a:rPr lang="en-US" sz="1000" kern="100" dirty="0">
                          <a:latin typeface="宋体"/>
                          <a:ea typeface="宋体"/>
                        </a:rPr>
                        <a:t>DTX-LT</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LANTEK II 1000</a:t>
                      </a:r>
                      <a:endParaRPr lang="zh-CN" sz="1000" kern="100">
                        <a:latin typeface="Times New Roman"/>
                        <a:ea typeface="宋体"/>
                      </a:endParaRPr>
                    </a:p>
                    <a:p>
                      <a:pPr indent="127000" algn="just">
                        <a:lnSpc>
                          <a:spcPct val="150000"/>
                        </a:lnSpc>
                        <a:spcAft>
                          <a:spcPts val="0"/>
                        </a:spcAft>
                      </a:pPr>
                      <a:r>
                        <a:rPr lang="en-US" sz="1000" kern="100">
                          <a:latin typeface="宋体"/>
                          <a:ea typeface="宋体"/>
                        </a:rPr>
                        <a:t>LANTEK II 500</a:t>
                      </a:r>
                      <a:endParaRPr lang="zh-CN" sz="1000" kern="100">
                        <a:latin typeface="Times New Roman"/>
                        <a:ea typeface="宋体"/>
                      </a:endParaRPr>
                    </a:p>
                    <a:p>
                      <a:pPr indent="127000" algn="just">
                        <a:lnSpc>
                          <a:spcPct val="150000"/>
                        </a:lnSpc>
                        <a:spcAft>
                          <a:spcPts val="0"/>
                        </a:spcAft>
                      </a:pPr>
                      <a:r>
                        <a:rPr lang="en-US" sz="1000" kern="100">
                          <a:latin typeface="宋体"/>
                          <a:ea typeface="宋体"/>
                        </a:rPr>
                        <a:t>LANTEK II 350</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LANTEK </a:t>
                      </a:r>
                      <a:endParaRPr lang="zh-CN" sz="1000" kern="100">
                        <a:latin typeface="Times New Roman"/>
                        <a:ea typeface="宋体"/>
                      </a:endParaRPr>
                    </a:p>
                    <a:p>
                      <a:pPr indent="127000" algn="just">
                        <a:lnSpc>
                          <a:spcPct val="150000"/>
                        </a:lnSpc>
                        <a:spcAft>
                          <a:spcPts val="0"/>
                        </a:spcAft>
                      </a:pPr>
                      <a:r>
                        <a:rPr lang="en-US" sz="1000" kern="100">
                          <a:latin typeface="宋体"/>
                          <a:ea typeface="宋体"/>
                        </a:rPr>
                        <a:t>LANTEK </a:t>
                      </a:r>
                      <a:endParaRPr lang="zh-CN" sz="1000" kern="100">
                        <a:latin typeface="Times New Roman"/>
                        <a:ea typeface="宋体"/>
                      </a:endParaRPr>
                    </a:p>
                    <a:p>
                      <a:pPr indent="127000" algn="just">
                        <a:lnSpc>
                          <a:spcPct val="150000"/>
                        </a:lnSpc>
                        <a:spcAft>
                          <a:spcPts val="0"/>
                        </a:spcAft>
                      </a:pPr>
                      <a:r>
                        <a:rPr lang="en-US" sz="1000" kern="100">
                          <a:latin typeface="宋体"/>
                          <a:ea typeface="宋体"/>
                        </a:rPr>
                        <a:t>LANTEK 6</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38">
                <a:tc>
                  <a:txBody>
                    <a:bodyPr/>
                    <a:lstStyle/>
                    <a:p>
                      <a:pPr indent="127000" algn="ctr">
                        <a:lnSpc>
                          <a:spcPct val="150000"/>
                        </a:lnSpc>
                        <a:spcAft>
                          <a:spcPts val="0"/>
                        </a:spcAft>
                      </a:pPr>
                      <a:r>
                        <a:rPr lang="en-US" sz="1000" kern="100" dirty="0">
                          <a:latin typeface="宋体"/>
                          <a:ea typeface="宋体"/>
                        </a:rPr>
                        <a:t>2</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zh-CN" sz="1000" kern="100" dirty="0">
                          <a:latin typeface="Times New Roman"/>
                          <a:ea typeface="宋体"/>
                        </a:rPr>
                        <a:t>最高带宽型号</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DTX1800</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LANTEKII 1000</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LANTEK </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5038">
                <a:tc>
                  <a:txBody>
                    <a:bodyPr/>
                    <a:lstStyle/>
                    <a:p>
                      <a:pPr indent="127000" algn="ctr">
                        <a:lnSpc>
                          <a:spcPct val="150000"/>
                        </a:lnSpc>
                        <a:spcAft>
                          <a:spcPts val="0"/>
                        </a:spcAft>
                      </a:pPr>
                      <a:r>
                        <a:rPr lang="en-US" sz="1000" kern="100" dirty="0">
                          <a:latin typeface="宋体"/>
                          <a:ea typeface="宋体"/>
                        </a:rPr>
                        <a:t>3</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zh-CN" sz="1000" kern="100">
                          <a:latin typeface="Times New Roman"/>
                          <a:ea typeface="宋体"/>
                        </a:rPr>
                        <a:t>最高测试带宽</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900MHz</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a:latin typeface="宋体"/>
                          <a:ea typeface="宋体"/>
                        </a:rPr>
                        <a:t>1000MHz</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1000MHz</a:t>
                      </a:r>
                      <a:endParaRPr lang="zh-CN" sz="1000" kern="10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0075">
                <a:tc>
                  <a:txBody>
                    <a:bodyPr/>
                    <a:lstStyle/>
                    <a:p>
                      <a:pPr indent="126365" algn="ctr">
                        <a:lnSpc>
                          <a:spcPct val="150000"/>
                        </a:lnSpc>
                        <a:spcAft>
                          <a:spcPts val="0"/>
                        </a:spcAft>
                      </a:pPr>
                      <a:r>
                        <a:rPr lang="en-US" sz="1000" kern="100" dirty="0">
                          <a:latin typeface="宋体"/>
                          <a:ea typeface="宋体"/>
                        </a:rPr>
                        <a:t>4</a:t>
                      </a:r>
                      <a:endParaRPr lang="zh-CN" sz="1000" kern="100" dirty="0">
                        <a:latin typeface="Times New Roman"/>
                        <a:ea typeface="宋体"/>
                      </a:endParaRP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zh-CN" sz="1000" kern="100">
                          <a:latin typeface="Times New Roman"/>
                          <a:ea typeface="宋体"/>
                        </a:rPr>
                        <a:t>双绞线测试类别</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a:latin typeface="宋体"/>
                          <a:ea typeface="宋体"/>
                        </a:rPr>
                        <a:t>7</a:t>
                      </a:r>
                      <a:r>
                        <a:rPr lang="zh-CN" sz="1000" kern="100">
                          <a:latin typeface="Times New Roman"/>
                          <a:ea typeface="宋体"/>
                        </a:rPr>
                        <a:t>类（</a:t>
                      </a:r>
                      <a:r>
                        <a:rPr lang="en-US" sz="1000" kern="100">
                          <a:latin typeface="Times New Roman"/>
                          <a:ea typeface="宋体"/>
                        </a:rPr>
                        <a:t>F</a:t>
                      </a:r>
                      <a:r>
                        <a:rPr lang="zh-CN" sz="1000" kern="100">
                          <a:latin typeface="Times New Roman"/>
                          <a:ea typeface="宋体"/>
                        </a:rPr>
                        <a:t>）、类</a:t>
                      </a:r>
                      <a:r>
                        <a:rPr lang="en-US" sz="1000" kern="100">
                          <a:latin typeface="Times New Roman"/>
                          <a:ea typeface="宋体"/>
                        </a:rPr>
                        <a:t>(Ea)</a:t>
                      </a:r>
                      <a:r>
                        <a:rPr lang="zh-CN" sz="1000" kern="100">
                          <a:latin typeface="Times New Roman"/>
                          <a:ea typeface="宋体"/>
                        </a:rPr>
                        <a:t>、</a:t>
                      </a:r>
                      <a:r>
                        <a:rPr lang="en-US" sz="1000" kern="100">
                          <a:latin typeface="Times New Roman"/>
                          <a:ea typeface="宋体"/>
                        </a:rPr>
                        <a:t>6</a:t>
                      </a:r>
                      <a:r>
                        <a:rPr lang="zh-CN" sz="1000" kern="100">
                          <a:latin typeface="Times New Roman"/>
                          <a:ea typeface="宋体"/>
                        </a:rPr>
                        <a:t>类（</a:t>
                      </a:r>
                      <a:r>
                        <a:rPr lang="en-US" sz="1000" kern="100">
                          <a:latin typeface="Times New Roman"/>
                          <a:ea typeface="宋体"/>
                        </a:rPr>
                        <a:t>E</a:t>
                      </a:r>
                      <a:r>
                        <a:rPr lang="zh-CN" sz="1000" kern="100">
                          <a:latin typeface="Times New Roman"/>
                          <a:ea typeface="宋体"/>
                        </a:rPr>
                        <a:t>）、</a:t>
                      </a:r>
                      <a:r>
                        <a:rPr lang="en-US" sz="1000" kern="100">
                          <a:latin typeface="Times New Roman"/>
                          <a:ea typeface="宋体"/>
                        </a:rPr>
                        <a:t>5e</a:t>
                      </a:r>
                      <a:r>
                        <a:rPr lang="zh-CN" sz="1000" kern="100">
                          <a:latin typeface="Times New Roman"/>
                          <a:ea typeface="宋体"/>
                        </a:rPr>
                        <a:t>类（</a:t>
                      </a:r>
                      <a:r>
                        <a:rPr lang="en-US" sz="1000" kern="100">
                          <a:latin typeface="Times New Roman"/>
                          <a:ea typeface="宋体"/>
                        </a:rPr>
                        <a:t>D</a:t>
                      </a:r>
                      <a:r>
                        <a:rPr lang="zh-CN" sz="1000" kern="100">
                          <a:latin typeface="Times New Roman"/>
                          <a:ea typeface="宋体"/>
                        </a:rPr>
                        <a:t>）及以下</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err="1">
                          <a:latin typeface="宋体"/>
                          <a:ea typeface="宋体"/>
                        </a:rPr>
                        <a:t>类（Fa</a:t>
                      </a:r>
                      <a:r>
                        <a:rPr lang="en-US" sz="1000" kern="100" dirty="0">
                          <a:latin typeface="宋体"/>
                          <a:ea typeface="宋体"/>
                        </a:rPr>
                        <a:t>）</a:t>
                      </a:r>
                    </a:p>
                    <a:p>
                      <a:pPr indent="127000" algn="just">
                        <a:lnSpc>
                          <a:spcPct val="150000"/>
                        </a:lnSpc>
                        <a:spcAft>
                          <a:spcPts val="0"/>
                        </a:spcAft>
                      </a:pPr>
                      <a:r>
                        <a:rPr lang="en-US" sz="1000" kern="100" dirty="0">
                          <a:latin typeface="宋体"/>
                          <a:ea typeface="宋体"/>
                        </a:rPr>
                        <a:t>7</a:t>
                      </a:r>
                      <a:r>
                        <a:rPr lang="zh-CN" sz="1000" kern="100" dirty="0">
                          <a:latin typeface="Times New Roman"/>
                          <a:ea typeface="宋体"/>
                        </a:rPr>
                        <a:t>类（</a:t>
                      </a:r>
                      <a:r>
                        <a:rPr lang="en-US" sz="1000" kern="100" dirty="0">
                          <a:latin typeface="Times New Roman"/>
                          <a:ea typeface="宋体"/>
                        </a:rPr>
                        <a:t>F</a:t>
                      </a:r>
                      <a:r>
                        <a:rPr lang="zh-CN" sz="1000" kern="100" dirty="0">
                          <a:latin typeface="Times New Roman"/>
                          <a:ea typeface="宋体"/>
                        </a:rPr>
                        <a:t>）、类</a:t>
                      </a:r>
                      <a:r>
                        <a:rPr lang="en-US" sz="1000" kern="100" dirty="0">
                          <a:latin typeface="Times New Roman"/>
                          <a:ea typeface="宋体"/>
                        </a:rPr>
                        <a:t>(Ea)</a:t>
                      </a:r>
                      <a:r>
                        <a:rPr lang="zh-CN" sz="1000" kern="100" dirty="0">
                          <a:latin typeface="Times New Roman"/>
                          <a:ea typeface="宋体"/>
                        </a:rPr>
                        <a:t>、</a:t>
                      </a:r>
                      <a:r>
                        <a:rPr lang="en-US" sz="1000" kern="100" dirty="0">
                          <a:latin typeface="Times New Roman"/>
                          <a:ea typeface="宋体"/>
                        </a:rPr>
                        <a:t>6</a:t>
                      </a:r>
                      <a:r>
                        <a:rPr lang="zh-CN" sz="1000" kern="100" dirty="0">
                          <a:latin typeface="Times New Roman"/>
                          <a:ea typeface="宋体"/>
                        </a:rPr>
                        <a:t>类（</a:t>
                      </a:r>
                      <a:r>
                        <a:rPr lang="en-US" sz="1000" kern="100" dirty="0">
                          <a:latin typeface="Times New Roman"/>
                          <a:ea typeface="宋体"/>
                        </a:rPr>
                        <a:t>E</a:t>
                      </a:r>
                      <a:r>
                        <a:rPr lang="zh-CN" sz="1000" kern="100" dirty="0">
                          <a:latin typeface="Times New Roman"/>
                          <a:ea typeface="宋体"/>
                        </a:rPr>
                        <a:t>）、</a:t>
                      </a:r>
                      <a:r>
                        <a:rPr lang="en-US" sz="1000" kern="100" dirty="0">
                          <a:latin typeface="Times New Roman"/>
                          <a:ea typeface="宋体"/>
                        </a:rPr>
                        <a:t>5e</a:t>
                      </a:r>
                      <a:r>
                        <a:rPr lang="zh-CN" sz="1000" kern="100" dirty="0">
                          <a:latin typeface="Times New Roman"/>
                          <a:ea typeface="宋体"/>
                        </a:rPr>
                        <a:t>类（</a:t>
                      </a:r>
                      <a:r>
                        <a:rPr lang="en-US" sz="1000" kern="100" dirty="0">
                          <a:latin typeface="Times New Roman"/>
                          <a:ea typeface="宋体"/>
                        </a:rPr>
                        <a:t>D</a:t>
                      </a:r>
                      <a:r>
                        <a:rPr lang="zh-CN" sz="1000" kern="100" dirty="0">
                          <a:latin typeface="Times New Roman"/>
                          <a:ea typeface="宋体"/>
                        </a:rPr>
                        <a:t>）及以下</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1000" kern="100" dirty="0" err="1">
                          <a:latin typeface="宋体"/>
                          <a:ea typeface="宋体"/>
                        </a:rPr>
                        <a:t>类（Fa</a:t>
                      </a:r>
                      <a:r>
                        <a:rPr lang="en-US" sz="1000" kern="100" dirty="0">
                          <a:latin typeface="宋体"/>
                          <a:ea typeface="宋体"/>
                        </a:rPr>
                        <a:t>）</a:t>
                      </a:r>
                    </a:p>
                    <a:p>
                      <a:pPr indent="127000" algn="just">
                        <a:lnSpc>
                          <a:spcPct val="150000"/>
                        </a:lnSpc>
                        <a:spcAft>
                          <a:spcPts val="0"/>
                        </a:spcAft>
                      </a:pPr>
                      <a:r>
                        <a:rPr lang="en-US" sz="1000" kern="100" dirty="0">
                          <a:latin typeface="宋体"/>
                          <a:ea typeface="宋体"/>
                        </a:rPr>
                        <a:t>7</a:t>
                      </a:r>
                      <a:r>
                        <a:rPr lang="zh-CN" sz="1000" kern="100" dirty="0">
                          <a:latin typeface="Times New Roman"/>
                          <a:ea typeface="宋体"/>
                        </a:rPr>
                        <a:t>类（</a:t>
                      </a:r>
                      <a:r>
                        <a:rPr lang="en-US" sz="1000" kern="100" dirty="0">
                          <a:latin typeface="Times New Roman"/>
                          <a:ea typeface="宋体"/>
                        </a:rPr>
                        <a:t>F</a:t>
                      </a:r>
                      <a:r>
                        <a:rPr lang="zh-CN" sz="1000" kern="100" dirty="0">
                          <a:latin typeface="Times New Roman"/>
                          <a:ea typeface="宋体"/>
                        </a:rPr>
                        <a:t>）、类</a:t>
                      </a:r>
                      <a:r>
                        <a:rPr lang="en-US" sz="1000" kern="100" dirty="0">
                          <a:latin typeface="Times New Roman"/>
                          <a:ea typeface="宋体"/>
                        </a:rPr>
                        <a:t>(Ea)</a:t>
                      </a:r>
                      <a:r>
                        <a:rPr lang="zh-CN" sz="1000" kern="100" dirty="0">
                          <a:latin typeface="Times New Roman"/>
                          <a:ea typeface="宋体"/>
                        </a:rPr>
                        <a:t>、</a:t>
                      </a:r>
                      <a:r>
                        <a:rPr lang="en-US" sz="1000" kern="100" dirty="0">
                          <a:latin typeface="Times New Roman"/>
                          <a:ea typeface="宋体"/>
                        </a:rPr>
                        <a:t>6</a:t>
                      </a:r>
                      <a:r>
                        <a:rPr lang="zh-CN" sz="1000" kern="100" dirty="0">
                          <a:latin typeface="Times New Roman"/>
                          <a:ea typeface="宋体"/>
                        </a:rPr>
                        <a:t>类（</a:t>
                      </a:r>
                      <a:r>
                        <a:rPr lang="en-US" sz="1000" kern="100" dirty="0">
                          <a:latin typeface="Times New Roman"/>
                          <a:ea typeface="宋体"/>
                        </a:rPr>
                        <a:t>E</a:t>
                      </a:r>
                      <a:r>
                        <a:rPr lang="zh-CN" sz="1000" kern="100" dirty="0">
                          <a:latin typeface="Times New Roman"/>
                          <a:ea typeface="宋体"/>
                        </a:rPr>
                        <a:t>）、</a:t>
                      </a:r>
                      <a:r>
                        <a:rPr lang="en-US" sz="1000" kern="100" dirty="0">
                          <a:latin typeface="Times New Roman"/>
                          <a:ea typeface="宋体"/>
                        </a:rPr>
                        <a:t>5e</a:t>
                      </a:r>
                      <a:r>
                        <a:rPr lang="zh-CN" sz="1000" kern="100" dirty="0">
                          <a:latin typeface="Times New Roman"/>
                          <a:ea typeface="宋体"/>
                        </a:rPr>
                        <a:t>类（</a:t>
                      </a:r>
                      <a:r>
                        <a:rPr lang="en-US" sz="1000" kern="100" dirty="0">
                          <a:latin typeface="Times New Roman"/>
                          <a:ea typeface="宋体"/>
                        </a:rPr>
                        <a:t>D</a:t>
                      </a:r>
                      <a:r>
                        <a:rPr lang="zh-CN" sz="1000" kern="100" dirty="0">
                          <a:latin typeface="Times New Roman"/>
                          <a:ea typeface="宋体"/>
                        </a:rPr>
                        <a:t>）及以下</a:t>
                      </a:r>
                    </a:p>
                  </a:txBody>
                  <a:tcPr marL="60960" marR="6096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75" y="1000125"/>
            <a:ext cx="1928813" cy="400050"/>
          </a:xfrm>
          <a:prstGeom prst="rect">
            <a:avLst/>
          </a:prstGeom>
          <a:noFill/>
        </p:spPr>
        <p:txBody>
          <a:bodyPr>
            <a:spAutoFit/>
          </a:bodyPr>
          <a:lstStyle/>
          <a:p>
            <a:pPr>
              <a:defRPr/>
            </a:pPr>
            <a:r>
              <a:rPr lang="en-US" altLang="zh-CN" sz="2000" dirty="0">
                <a:latin typeface="+mn-ea"/>
                <a:ea typeface="+mn-ea"/>
              </a:rPr>
              <a:t>5</a:t>
            </a:r>
            <a:r>
              <a:rPr lang="zh-CN" altLang="en-US" sz="2000" dirty="0">
                <a:latin typeface="+mn-ea"/>
                <a:ea typeface="+mn-ea"/>
              </a:rPr>
              <a:t>、配套材料</a:t>
            </a:r>
          </a:p>
        </p:txBody>
      </p:sp>
      <p:pic>
        <p:nvPicPr>
          <p:cNvPr id="35843" name="Picture 31"/>
          <p:cNvPicPr>
            <a:picLocks noChangeAspect="1" noChangeArrowheads="1"/>
          </p:cNvPicPr>
          <p:nvPr/>
        </p:nvPicPr>
        <p:blipFill>
          <a:blip r:embed="rId2"/>
          <a:srcRect/>
          <a:stretch>
            <a:fillRect/>
          </a:stretch>
        </p:blipFill>
        <p:spPr bwMode="auto">
          <a:xfrm>
            <a:off x="1785938" y="1357313"/>
            <a:ext cx="5097462" cy="4357687"/>
          </a:xfrm>
          <a:prstGeom prst="rect">
            <a:avLst/>
          </a:prstGeom>
          <a:noFill/>
          <a:ln w="9525" algn="ctr">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2"/>
          <p:cNvPicPr>
            <a:picLocks noChangeAspect="1" noChangeArrowheads="1"/>
          </p:cNvPicPr>
          <p:nvPr/>
        </p:nvPicPr>
        <p:blipFill>
          <a:blip r:embed="rId2"/>
          <a:srcRect/>
          <a:stretch>
            <a:fillRect/>
          </a:stretch>
        </p:blipFill>
        <p:spPr bwMode="auto">
          <a:xfrm>
            <a:off x="1500188" y="1500188"/>
            <a:ext cx="6000750" cy="4365625"/>
          </a:xfrm>
          <a:prstGeom prst="rect">
            <a:avLst/>
          </a:prstGeom>
          <a:noFill/>
          <a:ln w="9525" algn="ctr">
            <a:noFill/>
            <a:miter lim="800000"/>
            <a:headEnd/>
            <a:tailEnd/>
          </a:ln>
        </p:spPr>
      </p:pic>
      <p:sp>
        <p:nvSpPr>
          <p:cNvPr id="3" name="TextBox 2"/>
          <p:cNvSpPr txBox="1"/>
          <p:nvPr/>
        </p:nvSpPr>
        <p:spPr>
          <a:xfrm>
            <a:off x="714375" y="1000125"/>
            <a:ext cx="1928813" cy="400050"/>
          </a:xfrm>
          <a:prstGeom prst="rect">
            <a:avLst/>
          </a:prstGeom>
          <a:noFill/>
        </p:spPr>
        <p:txBody>
          <a:bodyPr>
            <a:spAutoFit/>
          </a:bodyPr>
          <a:lstStyle/>
          <a:p>
            <a:pPr>
              <a:defRPr/>
            </a:pPr>
            <a:r>
              <a:rPr lang="en-US" altLang="zh-CN" sz="2000" dirty="0">
                <a:latin typeface="+mn-ea"/>
                <a:ea typeface="+mn-ea"/>
              </a:rPr>
              <a:t>5</a:t>
            </a:r>
            <a:r>
              <a:rPr lang="zh-CN" altLang="en-US" sz="2000" dirty="0">
                <a:latin typeface="+mn-ea"/>
                <a:ea typeface="+mn-ea"/>
              </a:rPr>
              <a:t>、配套材料</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611188" y="1844675"/>
            <a:ext cx="7921625" cy="2370138"/>
          </a:xfrm>
          <a:prstGeom prst="rect">
            <a:avLst/>
          </a:prstGeom>
          <a:noFill/>
          <a:ln w="9525" algn="ctr">
            <a:noFill/>
            <a:miter lim="800000"/>
            <a:headEnd/>
            <a:tailEnd/>
          </a:ln>
        </p:spPr>
        <p:txBody>
          <a:bodyPr>
            <a:spAutoFit/>
          </a:bodyPr>
          <a:lstStyle/>
          <a:p>
            <a:pPr algn="l"/>
            <a:r>
              <a:rPr lang="zh-CN" altLang="en-US" sz="2400">
                <a:solidFill>
                  <a:srgbClr val="FF0000"/>
                </a:solidFill>
              </a:rPr>
              <a:t>为什么我们要研发这套综合布线实训室？</a:t>
            </a:r>
            <a:endParaRPr lang="en-US" altLang="zh-CN" sz="2400">
              <a:solidFill>
                <a:srgbClr val="FF0000"/>
              </a:solidFill>
            </a:endParaRPr>
          </a:p>
          <a:p>
            <a:pPr algn="l"/>
            <a:endParaRPr lang="zh-CN" altLang="en-US" sz="2400">
              <a:solidFill>
                <a:srgbClr val="FF0000"/>
              </a:solidFill>
            </a:endParaRPr>
          </a:p>
          <a:p>
            <a:pPr algn="l"/>
            <a:r>
              <a:rPr lang="zh-CN" altLang="en-US" sz="2000"/>
              <a:t>           随着综合布线系统在智能楼宇和信息化基础设施建设中的广泛应用，行业急需高素质的技能型综合布线技术人才。近年来，各校非常重视综合布线技术人才的培养，计算机网络技术、通信工程、楼宇智能化工程技术等专业纷纷开设综合布线技术课程，并将该课程列为本专业的核心职业能力课。</a:t>
            </a:r>
          </a:p>
        </p:txBody>
      </p:sp>
      <p:sp>
        <p:nvSpPr>
          <p:cNvPr id="83971" name="WordArt 3"/>
          <p:cNvSpPr>
            <a:spLocks noChangeArrowheads="1" noChangeShapeType="1" noTextEdit="1"/>
          </p:cNvSpPr>
          <p:nvPr/>
        </p:nvSpPr>
        <p:spPr bwMode="auto">
          <a:xfrm>
            <a:off x="2496818" y="1125538"/>
            <a:ext cx="4091667"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综合布线实训室解决方案</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37891" name="Rectangle 6"/>
          <p:cNvSpPr>
            <a:spLocks noChangeArrowheads="1"/>
          </p:cNvSpPr>
          <p:nvPr/>
        </p:nvSpPr>
        <p:spPr bwMode="auto">
          <a:xfrm>
            <a:off x="684213" y="1916113"/>
            <a:ext cx="7993062" cy="3970337"/>
          </a:xfrm>
          <a:prstGeom prst="rect">
            <a:avLst/>
          </a:prstGeom>
          <a:noFill/>
          <a:ln w="19050">
            <a:noFill/>
            <a:miter lim="800000"/>
            <a:headEnd/>
            <a:tailEnd/>
          </a:ln>
        </p:spPr>
        <p:txBody>
          <a:bodyPr>
            <a:spAutoFit/>
          </a:bodyPr>
          <a:lstStyle/>
          <a:p>
            <a:pPr algn="l">
              <a:lnSpc>
                <a:spcPct val="150000"/>
              </a:lnSpc>
              <a:buFontTx/>
              <a:buChar char="•"/>
            </a:pPr>
            <a:r>
              <a:rPr lang="en-US" altLang="zh-CN" sz="2400" b="0">
                <a:latin typeface="黑体" pitchFamily="2" charset="-122"/>
                <a:ea typeface="黑体" pitchFamily="2" charset="-122"/>
              </a:rPr>
              <a:t>   </a:t>
            </a:r>
            <a:r>
              <a:rPr lang="zh-CN" altLang="en-US" sz="2400" b="0">
                <a:latin typeface="黑体" pitchFamily="2" charset="-122"/>
                <a:ea typeface="黑体" pitchFamily="2" charset="-122"/>
              </a:rPr>
              <a:t>师资培训。</a:t>
            </a:r>
          </a:p>
          <a:p>
            <a:pPr algn="l">
              <a:lnSpc>
                <a:spcPct val="150000"/>
              </a:lnSpc>
              <a:buFontTx/>
              <a:buChar char="•"/>
            </a:pPr>
            <a:r>
              <a:rPr lang="zh-CN" altLang="en-US" sz="2400" b="0">
                <a:latin typeface="黑体" pitchFamily="2" charset="-122"/>
                <a:ea typeface="黑体" pitchFamily="2" charset="-122"/>
              </a:rPr>
              <a:t>   工程师参与教学。</a:t>
            </a:r>
          </a:p>
          <a:p>
            <a:pPr algn="l">
              <a:lnSpc>
                <a:spcPct val="150000"/>
              </a:lnSpc>
              <a:buFontTx/>
              <a:buChar char="•"/>
            </a:pPr>
            <a:r>
              <a:rPr lang="zh-CN" altLang="en-US" sz="2400" b="0">
                <a:latin typeface="黑体" pitchFamily="2" charset="-122"/>
                <a:ea typeface="黑体" pitchFamily="2" charset="-122"/>
              </a:rPr>
              <a:t>   课程教学大纲、电子教案、实验</a:t>
            </a:r>
            <a:r>
              <a:rPr lang="en-US" altLang="zh-CN" sz="2400" b="0">
                <a:latin typeface="黑体" pitchFamily="2" charset="-122"/>
                <a:ea typeface="黑体" pitchFamily="2" charset="-122"/>
              </a:rPr>
              <a:t>/</a:t>
            </a:r>
            <a:r>
              <a:rPr lang="zh-CN" altLang="en-US" sz="2400" b="0">
                <a:latin typeface="黑体" pitchFamily="2" charset="-122"/>
                <a:ea typeface="黑体" pitchFamily="2" charset="-122"/>
              </a:rPr>
              <a:t>实训指导书、教学录  </a:t>
            </a:r>
          </a:p>
          <a:p>
            <a:pPr algn="l">
              <a:lnSpc>
                <a:spcPct val="150000"/>
              </a:lnSpc>
            </a:pPr>
            <a:r>
              <a:rPr lang="zh-CN" altLang="en-US" sz="2400" b="0">
                <a:latin typeface="黑体" pitchFamily="2" charset="-122"/>
                <a:ea typeface="黑体" pitchFamily="2" charset="-122"/>
              </a:rPr>
              <a:t>    像等附带免费资源。</a:t>
            </a:r>
          </a:p>
          <a:p>
            <a:pPr algn="l">
              <a:lnSpc>
                <a:spcPct val="150000"/>
              </a:lnSpc>
              <a:buFontTx/>
              <a:buChar char="•"/>
            </a:pPr>
            <a:r>
              <a:rPr lang="zh-CN" altLang="en-US" sz="2400" b="0">
                <a:latin typeface="黑体" pitchFamily="2" charset="-122"/>
                <a:ea typeface="黑体" pitchFamily="2" charset="-122"/>
              </a:rPr>
              <a:t>   综合布线工程师培训认证。</a:t>
            </a:r>
            <a:endParaRPr lang="en-US" altLang="zh-CN" sz="2400" b="0">
              <a:latin typeface="黑体" pitchFamily="2" charset="-122"/>
              <a:ea typeface="黑体" pitchFamily="2" charset="-122"/>
            </a:endParaRPr>
          </a:p>
          <a:p>
            <a:pPr algn="l">
              <a:lnSpc>
                <a:spcPct val="150000"/>
              </a:lnSpc>
              <a:buFontTx/>
              <a:buChar char="•"/>
            </a:pPr>
            <a:r>
              <a:rPr lang="en-US" altLang="zh-CN" sz="2400" b="0">
                <a:latin typeface="黑体" pitchFamily="2" charset="-122"/>
                <a:ea typeface="黑体" pitchFamily="2" charset="-122"/>
              </a:rPr>
              <a:t>   </a:t>
            </a:r>
            <a:r>
              <a:rPr lang="zh-CN" altLang="en-US" sz="2400" b="0">
                <a:latin typeface="黑体" pitchFamily="2" charset="-122"/>
                <a:ea typeface="黑体" pitchFamily="2" charset="-122"/>
              </a:rPr>
              <a:t>校企合作，创建综合布线实训室</a:t>
            </a:r>
          </a:p>
          <a:p>
            <a:pPr algn="l">
              <a:lnSpc>
                <a:spcPct val="150000"/>
              </a:lnSpc>
              <a:buFontTx/>
              <a:buChar char="•"/>
            </a:pPr>
            <a:endParaRPr lang="en-US" altLang="zh-CN" sz="2400" b="0">
              <a:latin typeface="黑体" pitchFamily="2" charset="-122"/>
              <a:ea typeface="黑体" pitchFamily="2" charset="-122"/>
            </a:endParaRPr>
          </a:p>
        </p:txBody>
      </p:sp>
      <p:sp>
        <p:nvSpPr>
          <p:cNvPr id="46086" name="WordArt 3"/>
          <p:cNvSpPr>
            <a:spLocks noChangeArrowheads="1" noChangeShapeType="1" noTextEdit="1"/>
          </p:cNvSpPr>
          <p:nvPr/>
        </p:nvSpPr>
        <p:spPr bwMode="auto">
          <a:xfrm>
            <a:off x="1979613" y="1270000"/>
            <a:ext cx="5113337" cy="100647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r>
              <a:rPr lang="en-US" altLang="zh-CN" sz="2800" kern="10" dirty="0">
                <a:ln w="9525">
                  <a:solidFill>
                    <a:srgbClr val="FFFF00"/>
                  </a:solidFill>
                  <a:round/>
                  <a:headEnd/>
                  <a:tailEnd/>
                </a:ln>
                <a:solidFill>
                  <a:srgbClr val="FF3300"/>
                </a:solidFill>
                <a:latin typeface="隶书"/>
                <a:ea typeface="隶书"/>
              </a:rPr>
              <a:t>—</a:t>
            </a:r>
            <a:r>
              <a:rPr lang="zh-CN" altLang="en-US" sz="2800" kern="10" dirty="0">
                <a:ln w="9525">
                  <a:solidFill>
                    <a:srgbClr val="FFFF00"/>
                  </a:solidFill>
                  <a:round/>
                  <a:headEnd/>
                  <a:tailEnd/>
                </a:ln>
                <a:solidFill>
                  <a:srgbClr val="FF3300"/>
                </a:solidFill>
                <a:latin typeface="隶书"/>
                <a:ea typeface="隶书"/>
              </a:rPr>
              <a:t>配套服务和教学支持</a:t>
            </a:r>
          </a:p>
          <a:p>
            <a:pPr>
              <a:defRPr/>
            </a:pPr>
            <a:endParaRPr lang="zh-CN" altLang="en-US" sz="2800" kern="10" dirty="0">
              <a:ln w="9525">
                <a:solidFill>
                  <a:srgbClr val="FFFF00"/>
                </a:solidFill>
                <a:round/>
                <a:headEnd/>
                <a:tailEnd/>
              </a:ln>
              <a:solidFill>
                <a:srgbClr val="FF3300"/>
              </a:solidFill>
              <a:latin typeface="隶书"/>
              <a:ea typeface="隶书"/>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idx="4294967295"/>
          </p:nvPr>
        </p:nvSpPr>
        <p:spPr>
          <a:xfrm>
            <a:off x="0" y="188913"/>
            <a:ext cx="4244975" cy="138112"/>
          </a:xfrm>
        </p:spPr>
        <p:txBody>
          <a:bodyPr/>
          <a:lstStyle/>
          <a:p>
            <a:pPr marL="1117600" indent="-1117600" eaLnBrk="1" hangingPunct="1"/>
            <a:r>
              <a:rPr lang="zh-CN" altLang="en-US" sz="2000" b="1" smtClean="0">
                <a:solidFill>
                  <a:schemeClr val="bg1"/>
                </a:solidFill>
              </a:rPr>
              <a:t>三、实训室产品介绍</a:t>
            </a:r>
          </a:p>
        </p:txBody>
      </p:sp>
      <p:sp>
        <p:nvSpPr>
          <p:cNvPr id="2052" name="Rectangle 7"/>
          <p:cNvSpPr>
            <a:spLocks noChangeArrowheads="1"/>
          </p:cNvSpPr>
          <p:nvPr/>
        </p:nvSpPr>
        <p:spPr bwMode="auto">
          <a:xfrm>
            <a:off x="3429000" y="1428750"/>
            <a:ext cx="1944688" cy="503238"/>
          </a:xfrm>
          <a:prstGeom prst="rect">
            <a:avLst/>
          </a:prstGeom>
          <a:noFill/>
          <a:ln w="9525">
            <a:noFill/>
            <a:miter lim="800000"/>
            <a:headEnd/>
            <a:tailEnd/>
          </a:ln>
        </p:spPr>
        <p:txBody>
          <a:bodyPr>
            <a:spAutoFit/>
          </a:bodyPr>
          <a:lstStyle/>
          <a:p>
            <a:pPr algn="l">
              <a:lnSpc>
                <a:spcPct val="135000"/>
              </a:lnSpc>
            </a:pPr>
            <a:r>
              <a:rPr lang="zh-CN" altLang="en-US" sz="2000" b="0">
                <a:solidFill>
                  <a:srgbClr val="FF0000"/>
                </a:solidFill>
                <a:ea typeface="黑体" pitchFamily="2" charset="-122"/>
              </a:rPr>
              <a:t>案例平面图</a:t>
            </a:r>
            <a:endParaRPr lang="zh-CN" altLang="en-US" b="0"/>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2054" name="Rectangle 11"/>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2050" name="Object 10"/>
          <p:cNvGraphicFramePr>
            <a:graphicFrameLocks noChangeAspect="1"/>
          </p:cNvGraphicFramePr>
          <p:nvPr/>
        </p:nvGraphicFramePr>
        <p:xfrm>
          <a:off x="1143000" y="1928813"/>
          <a:ext cx="6015038" cy="4002087"/>
        </p:xfrm>
        <a:graphic>
          <a:graphicData uri="http://schemas.openxmlformats.org/presentationml/2006/ole">
            <mc:AlternateContent xmlns:mc="http://schemas.openxmlformats.org/markup-compatibility/2006">
              <mc:Choice xmlns:v="urn:schemas-microsoft-com:vml" Requires="v">
                <p:oleObj spid="_x0000_s2051" name="Visio" r:id="rId3" imgW="10616089" imgH="7063264" progId="Visio.Drawing.11">
                  <p:embed/>
                </p:oleObj>
              </mc:Choice>
              <mc:Fallback>
                <p:oleObj name="Visio" r:id="rId3" imgW="10616089" imgH="7063264" progId="Visio.Drawing.11">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1928813"/>
                        <a:ext cx="6015038" cy="4002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p:cNvSpPr>
            <a:spLocks noGrp="1" noChangeArrowheads="1"/>
          </p:cNvSpPr>
          <p:nvPr>
            <p:ph type="title" idx="4294967295"/>
          </p:nvPr>
        </p:nvSpPr>
        <p:spPr>
          <a:xfrm>
            <a:off x="0" y="188913"/>
            <a:ext cx="4244975" cy="138112"/>
          </a:xfrm>
        </p:spPr>
        <p:txBody>
          <a:bodyPr/>
          <a:lstStyle/>
          <a:p>
            <a:pPr marL="1117600" indent="-1117600" eaLnBrk="1" hangingPunct="1"/>
            <a:r>
              <a:rPr lang="zh-CN" altLang="en-US" sz="2000" b="1" smtClean="0">
                <a:solidFill>
                  <a:schemeClr val="bg1"/>
                </a:solidFill>
              </a:rPr>
              <a:t>三、实训室产品介绍</a:t>
            </a:r>
          </a:p>
        </p:txBody>
      </p:sp>
      <p:sp>
        <p:nvSpPr>
          <p:cNvPr id="3076" name="Rectangle 4"/>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sp>
        <p:nvSpPr>
          <p:cNvPr id="3078" name="Rectangle 10"/>
          <p:cNvSpPr>
            <a:spLocks noChangeArrowheads="1"/>
          </p:cNvSpPr>
          <p:nvPr/>
        </p:nvSpPr>
        <p:spPr bwMode="auto">
          <a:xfrm>
            <a:off x="0" y="0"/>
            <a:ext cx="9144000" cy="0"/>
          </a:xfrm>
          <a:prstGeom prst="rect">
            <a:avLst/>
          </a:prstGeom>
          <a:noFill/>
          <a:ln w="9525" algn="ctr">
            <a:noFill/>
            <a:miter lim="800000"/>
            <a:headEnd/>
            <a:tailEnd/>
          </a:ln>
        </p:spPr>
        <p:txBody>
          <a:bodyPr wrap="none" anchor="ctr">
            <a:spAutoFit/>
          </a:bodyPr>
          <a:lstStyle/>
          <a:p>
            <a:endParaRPr lang="zh-CN" altLang="en-US"/>
          </a:p>
        </p:txBody>
      </p:sp>
      <p:graphicFrame>
        <p:nvGraphicFramePr>
          <p:cNvPr id="3074" name="Object 9"/>
          <p:cNvGraphicFramePr>
            <a:graphicFrameLocks noChangeAspect="1"/>
          </p:cNvGraphicFramePr>
          <p:nvPr/>
        </p:nvGraphicFramePr>
        <p:xfrm>
          <a:off x="1428750" y="1857375"/>
          <a:ext cx="6010275" cy="4000500"/>
        </p:xfrm>
        <a:graphic>
          <a:graphicData uri="http://schemas.openxmlformats.org/presentationml/2006/ole">
            <mc:AlternateContent xmlns:mc="http://schemas.openxmlformats.org/markup-compatibility/2006">
              <mc:Choice xmlns:v="urn:schemas-microsoft-com:vml" Requires="v">
                <p:oleObj spid="_x0000_s3075" name="Visio" r:id="rId3" imgW="10616089" imgH="7063264" progId="Visio.Drawing.11">
                  <p:embed/>
                </p:oleObj>
              </mc:Choice>
              <mc:Fallback>
                <p:oleObj name="Visio" r:id="rId3" imgW="10616089" imgH="7063264" progId="Visio.Drawing.11">
                  <p:embed/>
                  <p:pic>
                    <p:nvPicPr>
                      <p:cNvPr id="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857375"/>
                        <a:ext cx="6010275" cy="4000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title" idx="4294967295"/>
          </p:nvPr>
        </p:nvSpPr>
        <p:spPr>
          <a:xfrm>
            <a:off x="0" y="188913"/>
            <a:ext cx="4244975" cy="138112"/>
          </a:xfrm>
        </p:spPr>
        <p:txBody>
          <a:bodyPr/>
          <a:lstStyle/>
          <a:p>
            <a:pPr marL="1117600" indent="-1117600" eaLnBrk="1" hangingPunct="1"/>
            <a:r>
              <a:rPr lang="zh-CN" altLang="en-US" sz="2000" b="1" smtClean="0">
                <a:solidFill>
                  <a:schemeClr val="bg1"/>
                </a:solidFill>
              </a:rPr>
              <a:t>三、实训室产品介绍</a:t>
            </a:r>
          </a:p>
        </p:txBody>
      </p:sp>
      <p:sp>
        <p:nvSpPr>
          <p:cNvPr id="38915" name="Rectangle 4"/>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38916" name="Rectangle 6"/>
          <p:cNvSpPr>
            <a:spLocks noChangeArrowheads="1"/>
          </p:cNvSpPr>
          <p:nvPr/>
        </p:nvSpPr>
        <p:spPr bwMode="auto">
          <a:xfrm>
            <a:off x="500063" y="1428750"/>
            <a:ext cx="8208962" cy="1246188"/>
          </a:xfrm>
          <a:prstGeom prst="rect">
            <a:avLst/>
          </a:prstGeom>
          <a:noFill/>
          <a:ln w="9525">
            <a:noFill/>
            <a:miter lim="800000"/>
            <a:headEnd/>
            <a:tailEnd/>
          </a:ln>
        </p:spPr>
        <p:txBody>
          <a:bodyPr>
            <a:spAutoFit/>
          </a:bodyPr>
          <a:lstStyle/>
          <a:p>
            <a:pPr algn="l"/>
            <a:r>
              <a:rPr lang="zh-CN" altLang="en-US" sz="2400">
                <a:solidFill>
                  <a:srgbClr val="0033CC"/>
                </a:solidFill>
              </a:rPr>
              <a:t>钢结构模拟实训楼</a:t>
            </a:r>
            <a:endParaRPr lang="zh-CN" altLang="en-US" sz="2400" b="0"/>
          </a:p>
          <a:p>
            <a:pPr algn="l"/>
            <a:endParaRPr lang="zh-CN" altLang="en-US" sz="2400">
              <a:solidFill>
                <a:srgbClr val="0000FF"/>
              </a:solidFill>
              <a:latin typeface="黑体" pitchFamily="2" charset="-122"/>
              <a:ea typeface="黑体" pitchFamily="2" charset="-122"/>
            </a:endParaRPr>
          </a:p>
          <a:p>
            <a:pPr algn="l">
              <a:lnSpc>
                <a:spcPct val="135000"/>
              </a:lnSpc>
            </a:pPr>
            <a:r>
              <a:rPr lang="zh-CN" altLang="en-US" sz="2000" b="0">
                <a:latin typeface="黑体" pitchFamily="2" charset="-122"/>
                <a:ea typeface="黑体" pitchFamily="2" charset="-122"/>
              </a:rPr>
              <a:t>    </a:t>
            </a:r>
          </a:p>
        </p:txBody>
      </p:sp>
      <p:sp>
        <p:nvSpPr>
          <p:cNvPr id="38917" name="Rectangle 7"/>
          <p:cNvSpPr>
            <a:spLocks noChangeArrowheads="1"/>
          </p:cNvSpPr>
          <p:nvPr/>
        </p:nvSpPr>
        <p:spPr bwMode="auto">
          <a:xfrm>
            <a:off x="4071938" y="1643063"/>
            <a:ext cx="1944687" cy="503237"/>
          </a:xfrm>
          <a:prstGeom prst="rect">
            <a:avLst/>
          </a:prstGeom>
          <a:noFill/>
          <a:ln w="9525">
            <a:noFill/>
            <a:miter lim="800000"/>
            <a:headEnd/>
            <a:tailEnd/>
          </a:ln>
        </p:spPr>
        <p:txBody>
          <a:bodyPr>
            <a:spAutoFit/>
          </a:bodyPr>
          <a:lstStyle/>
          <a:p>
            <a:pPr algn="l">
              <a:lnSpc>
                <a:spcPct val="135000"/>
              </a:lnSpc>
            </a:pPr>
            <a:r>
              <a:rPr lang="zh-CN" altLang="en-US" sz="2000" b="0">
                <a:solidFill>
                  <a:srgbClr val="FF0000"/>
                </a:solidFill>
                <a:ea typeface="黑体" pitchFamily="2" charset="-122"/>
              </a:rPr>
              <a:t>案例立体图</a:t>
            </a:r>
            <a:endParaRPr lang="zh-CN" altLang="en-US" b="0"/>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38919" name="Picture 8"/>
          <p:cNvPicPr>
            <a:picLocks noChangeAspect="1" noChangeArrowheads="1"/>
          </p:cNvPicPr>
          <p:nvPr/>
        </p:nvPicPr>
        <p:blipFill>
          <a:blip r:embed="rId2"/>
          <a:srcRect/>
          <a:stretch>
            <a:fillRect/>
          </a:stretch>
        </p:blipFill>
        <p:spPr bwMode="auto">
          <a:xfrm>
            <a:off x="1000125" y="2500313"/>
            <a:ext cx="7377113" cy="295116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title" idx="4294967295"/>
          </p:nvPr>
        </p:nvSpPr>
        <p:spPr>
          <a:xfrm>
            <a:off x="0" y="188913"/>
            <a:ext cx="4244975" cy="138112"/>
          </a:xfrm>
        </p:spPr>
        <p:txBody>
          <a:bodyPr/>
          <a:lstStyle/>
          <a:p>
            <a:pPr marL="1117600" indent="-1117600" eaLnBrk="1" hangingPunct="1"/>
            <a:r>
              <a:rPr lang="zh-CN" altLang="en-US" sz="2000" b="1" smtClean="0">
                <a:solidFill>
                  <a:schemeClr val="bg1"/>
                </a:solidFill>
              </a:rPr>
              <a:t>三、实训室产品介绍</a:t>
            </a:r>
          </a:p>
        </p:txBody>
      </p:sp>
      <p:sp>
        <p:nvSpPr>
          <p:cNvPr id="39939" name="Rectangle 4"/>
          <p:cNvSpPr>
            <a:spLocks noGrp="1" noChangeArrowheads="1"/>
          </p:cNvSpPr>
          <p:nvPr>
            <p:ph type="body" sz="half" idx="4294967295"/>
          </p:nvPr>
        </p:nvSpPr>
        <p:spPr>
          <a:xfrm>
            <a:off x="0" y="1600200"/>
            <a:ext cx="4033838" cy="4349750"/>
          </a:xfrm>
        </p:spPr>
        <p:txBody>
          <a:bodyPr/>
          <a:lstStyle/>
          <a:p>
            <a:pPr eaLnBrk="1" hangingPunct="1">
              <a:lnSpc>
                <a:spcPts val="4000"/>
              </a:lnSpc>
              <a:spcBef>
                <a:spcPct val="75000"/>
              </a:spcBef>
              <a:buFontTx/>
              <a:buNone/>
            </a:pPr>
            <a:r>
              <a:rPr lang="en-US" altLang="zh-CN" sz="2000" smtClean="0">
                <a:latin typeface="黑体" pitchFamily="2" charset="-122"/>
                <a:ea typeface="黑体" pitchFamily="2" charset="-122"/>
              </a:rPr>
              <a:t>   </a:t>
            </a:r>
          </a:p>
        </p:txBody>
      </p:sp>
      <p:sp>
        <p:nvSpPr>
          <p:cNvPr id="39940" name="Rectangle 6"/>
          <p:cNvSpPr>
            <a:spLocks noChangeArrowheads="1"/>
          </p:cNvSpPr>
          <p:nvPr/>
        </p:nvSpPr>
        <p:spPr bwMode="auto">
          <a:xfrm>
            <a:off x="428625" y="1357313"/>
            <a:ext cx="8208963" cy="1246187"/>
          </a:xfrm>
          <a:prstGeom prst="rect">
            <a:avLst/>
          </a:prstGeom>
          <a:noFill/>
          <a:ln w="9525">
            <a:noFill/>
            <a:miter lim="800000"/>
            <a:headEnd/>
            <a:tailEnd/>
          </a:ln>
        </p:spPr>
        <p:txBody>
          <a:bodyPr>
            <a:spAutoFit/>
          </a:bodyPr>
          <a:lstStyle/>
          <a:p>
            <a:pPr algn="l"/>
            <a:r>
              <a:rPr lang="zh-CN" altLang="en-US" sz="2400">
                <a:solidFill>
                  <a:srgbClr val="0033CC"/>
                </a:solidFill>
              </a:rPr>
              <a:t>钢结构模拟实训楼</a:t>
            </a:r>
            <a:r>
              <a:rPr lang="zh-CN" altLang="en-US" sz="2400" b="0"/>
              <a:t> </a:t>
            </a:r>
          </a:p>
          <a:p>
            <a:pPr algn="l"/>
            <a:endParaRPr lang="zh-CN" altLang="en-US" sz="2400">
              <a:solidFill>
                <a:srgbClr val="0000FF"/>
              </a:solidFill>
              <a:latin typeface="黑体" pitchFamily="2" charset="-122"/>
              <a:ea typeface="黑体" pitchFamily="2" charset="-122"/>
            </a:endParaRPr>
          </a:p>
          <a:p>
            <a:pPr algn="l">
              <a:lnSpc>
                <a:spcPct val="135000"/>
              </a:lnSpc>
            </a:pPr>
            <a:r>
              <a:rPr lang="zh-CN" altLang="en-US" sz="2000" b="0">
                <a:latin typeface="黑体" pitchFamily="2" charset="-122"/>
                <a:ea typeface="黑体" pitchFamily="2" charset="-122"/>
              </a:rPr>
              <a:t>    </a:t>
            </a:r>
          </a:p>
        </p:txBody>
      </p:sp>
      <p:sp>
        <p:nvSpPr>
          <p:cNvPr id="39941" name="Rectangle 7"/>
          <p:cNvSpPr>
            <a:spLocks noChangeArrowheads="1"/>
          </p:cNvSpPr>
          <p:nvPr/>
        </p:nvSpPr>
        <p:spPr bwMode="auto">
          <a:xfrm>
            <a:off x="3643313" y="1714500"/>
            <a:ext cx="1944687" cy="503238"/>
          </a:xfrm>
          <a:prstGeom prst="rect">
            <a:avLst/>
          </a:prstGeom>
          <a:noFill/>
          <a:ln w="9525">
            <a:noFill/>
            <a:miter lim="800000"/>
            <a:headEnd/>
            <a:tailEnd/>
          </a:ln>
        </p:spPr>
        <p:txBody>
          <a:bodyPr>
            <a:spAutoFit/>
          </a:bodyPr>
          <a:lstStyle/>
          <a:p>
            <a:pPr algn="l">
              <a:lnSpc>
                <a:spcPct val="135000"/>
              </a:lnSpc>
            </a:pPr>
            <a:r>
              <a:rPr lang="zh-CN" altLang="en-US" sz="2000" b="0">
                <a:solidFill>
                  <a:srgbClr val="FF0000"/>
                </a:solidFill>
                <a:ea typeface="黑体" pitchFamily="2" charset="-122"/>
              </a:rPr>
              <a:t>案例立体图</a:t>
            </a:r>
            <a:endParaRPr lang="zh-CN" altLang="en-US" b="0"/>
          </a:p>
        </p:txBody>
      </p:sp>
      <p:sp>
        <p:nvSpPr>
          <p:cNvPr id="95235" name="WordArt 3"/>
          <p:cNvSpPr>
            <a:spLocks noChangeArrowheads="1" noChangeShapeType="1" noTextEdit="1"/>
          </p:cNvSpPr>
          <p:nvPr/>
        </p:nvSpPr>
        <p:spPr bwMode="auto">
          <a:xfrm>
            <a:off x="2638887" y="1060125"/>
            <a:ext cx="3825092" cy="281638"/>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39943" name="Picture 8"/>
          <p:cNvPicPr>
            <a:picLocks noChangeAspect="1" noChangeArrowheads="1"/>
          </p:cNvPicPr>
          <p:nvPr/>
        </p:nvPicPr>
        <p:blipFill>
          <a:blip r:embed="rId2"/>
          <a:srcRect/>
          <a:stretch>
            <a:fillRect/>
          </a:stretch>
        </p:blipFill>
        <p:spPr bwMode="auto">
          <a:xfrm>
            <a:off x="714375" y="2643188"/>
            <a:ext cx="7620000" cy="31718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7" descr="培训1"/>
          <p:cNvPicPr>
            <a:picLocks noChangeAspect="1" noChangeArrowheads="1"/>
          </p:cNvPicPr>
          <p:nvPr/>
        </p:nvPicPr>
        <p:blipFill>
          <a:blip r:embed="rId2"/>
          <a:srcRect/>
          <a:stretch>
            <a:fillRect/>
          </a:stretch>
        </p:blipFill>
        <p:spPr bwMode="auto">
          <a:xfrm>
            <a:off x="5076825" y="1844675"/>
            <a:ext cx="3671888" cy="1992313"/>
          </a:xfrm>
          <a:prstGeom prst="rect">
            <a:avLst/>
          </a:prstGeom>
          <a:noFill/>
          <a:ln w="9525">
            <a:noFill/>
            <a:miter lim="800000"/>
            <a:headEnd/>
            <a:tailEnd/>
          </a:ln>
        </p:spPr>
      </p:pic>
      <p:sp>
        <p:nvSpPr>
          <p:cNvPr id="40963"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0964" name="Rectangle 6"/>
          <p:cNvSpPr>
            <a:spLocks noChangeArrowheads="1"/>
          </p:cNvSpPr>
          <p:nvPr/>
        </p:nvSpPr>
        <p:spPr bwMode="auto">
          <a:xfrm>
            <a:off x="395288" y="1628775"/>
            <a:ext cx="7993062" cy="1187450"/>
          </a:xfrm>
          <a:prstGeom prst="rect">
            <a:avLst/>
          </a:prstGeom>
          <a:noFill/>
          <a:ln w="19050">
            <a:noFill/>
            <a:miter lim="800000"/>
            <a:headEnd/>
            <a:tailEnd/>
          </a:ln>
        </p:spPr>
        <p:txBody>
          <a:bodyPr>
            <a:spAutoFit/>
          </a:bodyPr>
          <a:lstStyle/>
          <a:p>
            <a:pPr algn="l">
              <a:lnSpc>
                <a:spcPct val="150000"/>
              </a:lnSpc>
              <a:buFontTx/>
              <a:buChar char="•"/>
            </a:pPr>
            <a:r>
              <a:rPr lang="en-US" altLang="zh-CN" sz="2400" b="0">
                <a:latin typeface="黑体" pitchFamily="2" charset="-122"/>
                <a:ea typeface="黑体" pitchFamily="2" charset="-122"/>
              </a:rPr>
              <a:t>   </a:t>
            </a:r>
            <a:r>
              <a:rPr lang="zh-CN" altLang="en-US" sz="2400" b="0">
                <a:latin typeface="黑体" pitchFamily="2" charset="-122"/>
                <a:ea typeface="黑体" pitchFamily="2" charset="-122"/>
              </a:rPr>
              <a:t>师资培训。</a:t>
            </a:r>
          </a:p>
          <a:p>
            <a:pPr algn="l">
              <a:lnSpc>
                <a:spcPct val="150000"/>
              </a:lnSpc>
            </a:pPr>
            <a:endParaRPr lang="en-US" altLang="zh-CN" sz="2400" b="0">
              <a:latin typeface="黑体" pitchFamily="2" charset="-122"/>
              <a:ea typeface="黑体" pitchFamily="2" charset="-122"/>
            </a:endParaRPr>
          </a:p>
        </p:txBody>
      </p:sp>
      <p:sp>
        <p:nvSpPr>
          <p:cNvPr id="89092" name="WordArt 3"/>
          <p:cNvSpPr>
            <a:spLocks noChangeArrowheads="1" noChangeShapeType="1" noTextEdit="1"/>
          </p:cNvSpPr>
          <p:nvPr/>
        </p:nvSpPr>
        <p:spPr bwMode="auto">
          <a:xfrm>
            <a:off x="1979613" y="1211262"/>
            <a:ext cx="5113337" cy="1006476"/>
          </a:xfrm>
          <a:prstGeom prst="rect">
            <a:avLst/>
          </a:prstGeom>
        </p:spPr>
        <p:txBody>
          <a:bodyPr wrap="none" fromWordArt="1">
            <a:prstTxWarp prst="textPlain">
              <a:avLst>
                <a:gd name="adj" fmla="val 50000"/>
              </a:avLst>
            </a:prstTxWarp>
          </a:bodyPr>
          <a:lstStyle/>
          <a:p>
            <a:pPr>
              <a:defRPr/>
            </a:pPr>
            <a:r>
              <a:rPr lang="en-US" altLang="zh-CN" sz="2800" kern="10">
                <a:ln w="9525">
                  <a:solidFill>
                    <a:srgbClr val="FFFF00"/>
                  </a:solidFill>
                  <a:round/>
                  <a:headEnd/>
                  <a:tailEnd/>
                </a:ln>
                <a:solidFill>
                  <a:srgbClr val="FF3300"/>
                </a:solidFill>
                <a:latin typeface="隶书"/>
                <a:ea typeface="隶书"/>
              </a:rPr>
              <a:t>VCOM</a:t>
            </a:r>
            <a:r>
              <a:rPr lang="zh-CN" altLang="en-US" sz="2800" kern="10">
                <a:ln w="9525">
                  <a:solidFill>
                    <a:srgbClr val="FFFF00"/>
                  </a:solidFill>
                  <a:round/>
                  <a:headEnd/>
                  <a:tailEnd/>
                </a:ln>
                <a:solidFill>
                  <a:srgbClr val="FF3300"/>
                </a:solidFill>
                <a:latin typeface="隶书"/>
                <a:ea typeface="隶书"/>
              </a:rPr>
              <a:t>综合布线实训室</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配套服务和教学支持</a:t>
            </a:r>
          </a:p>
          <a:p>
            <a:pPr>
              <a:defRPr/>
            </a:pPr>
            <a:endParaRPr lang="zh-CN" altLang="en-US" sz="2800" kern="10">
              <a:ln w="9525">
                <a:solidFill>
                  <a:srgbClr val="FFFF00"/>
                </a:solidFill>
                <a:round/>
                <a:headEnd/>
                <a:tailEnd/>
              </a:ln>
              <a:solidFill>
                <a:srgbClr val="FF3300"/>
              </a:solidFill>
              <a:latin typeface="隶书"/>
              <a:ea typeface="隶书"/>
            </a:endParaRPr>
          </a:p>
        </p:txBody>
      </p:sp>
      <p:pic>
        <p:nvPicPr>
          <p:cNvPr id="40966" name="Picture 9"/>
          <p:cNvPicPr>
            <a:picLocks noChangeAspect="1" noChangeArrowheads="1"/>
          </p:cNvPicPr>
          <p:nvPr/>
        </p:nvPicPr>
        <p:blipFill>
          <a:blip r:embed="rId3"/>
          <a:srcRect/>
          <a:stretch>
            <a:fillRect/>
          </a:stretch>
        </p:blipFill>
        <p:spPr bwMode="auto">
          <a:xfrm>
            <a:off x="755650" y="2616200"/>
            <a:ext cx="4032250" cy="2684463"/>
          </a:xfrm>
          <a:prstGeom prst="rect">
            <a:avLst/>
          </a:prstGeom>
          <a:noFill/>
          <a:ln w="9525" algn="ctr">
            <a:noFill/>
            <a:miter lim="800000"/>
            <a:headEnd/>
            <a:tailEnd/>
          </a:ln>
        </p:spPr>
      </p:pic>
      <p:pic>
        <p:nvPicPr>
          <p:cNvPr id="40967" name="Picture 10" descr="SDC10146副本"/>
          <p:cNvPicPr>
            <a:picLocks noChangeAspect="1" noChangeArrowheads="1"/>
          </p:cNvPicPr>
          <p:nvPr/>
        </p:nvPicPr>
        <p:blipFill>
          <a:blip r:embed="rId4"/>
          <a:srcRect/>
          <a:stretch>
            <a:fillRect/>
          </a:stretch>
        </p:blipFill>
        <p:spPr bwMode="auto">
          <a:xfrm>
            <a:off x="5003800" y="4006850"/>
            <a:ext cx="3743325" cy="237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培训4"/>
          <p:cNvPicPr>
            <a:picLocks noGrp="1" noChangeAspect="1" noChangeArrowheads="1"/>
          </p:cNvPicPr>
          <p:nvPr>
            <p:ph idx="1"/>
          </p:nvPr>
        </p:nvPicPr>
        <p:blipFill>
          <a:blip r:embed="rId2"/>
          <a:srcRect/>
          <a:stretch>
            <a:fillRect/>
          </a:stretch>
        </p:blipFill>
        <p:spPr>
          <a:xfrm>
            <a:off x="2555875" y="2133600"/>
            <a:ext cx="4103688" cy="2733675"/>
          </a:xfrm>
          <a:noFill/>
        </p:spPr>
      </p:pic>
      <p:sp>
        <p:nvSpPr>
          <p:cNvPr id="89092" name="WordArt 3"/>
          <p:cNvSpPr>
            <a:spLocks noChangeArrowheads="1" noChangeShapeType="1" noTextEdit="1"/>
          </p:cNvSpPr>
          <p:nvPr/>
        </p:nvSpPr>
        <p:spPr bwMode="auto">
          <a:xfrm>
            <a:off x="1979613" y="1211262"/>
            <a:ext cx="5113337" cy="1006476"/>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r>
              <a:rPr lang="en-US" altLang="zh-CN" sz="2800" kern="10" dirty="0">
                <a:ln w="9525">
                  <a:solidFill>
                    <a:srgbClr val="FFFF00"/>
                  </a:solidFill>
                  <a:round/>
                  <a:headEnd/>
                  <a:tailEnd/>
                </a:ln>
                <a:solidFill>
                  <a:srgbClr val="FF3300"/>
                </a:solidFill>
                <a:latin typeface="隶书"/>
                <a:ea typeface="隶书"/>
              </a:rPr>
              <a:t>—</a:t>
            </a:r>
            <a:r>
              <a:rPr lang="zh-CN" altLang="en-US" sz="2800" kern="10" dirty="0">
                <a:ln w="9525">
                  <a:solidFill>
                    <a:srgbClr val="FFFF00"/>
                  </a:solidFill>
                  <a:round/>
                  <a:headEnd/>
                  <a:tailEnd/>
                </a:ln>
                <a:solidFill>
                  <a:srgbClr val="FF3300"/>
                </a:solidFill>
                <a:latin typeface="隶书"/>
                <a:ea typeface="隶书"/>
              </a:rPr>
              <a:t>配套服务和教学支持</a:t>
            </a:r>
          </a:p>
          <a:p>
            <a:pPr>
              <a:defRPr/>
            </a:pPr>
            <a:endParaRPr lang="zh-CN" altLang="en-US" sz="2800" kern="10" dirty="0">
              <a:ln w="9525">
                <a:solidFill>
                  <a:srgbClr val="FFFF00"/>
                </a:solidFill>
                <a:round/>
                <a:headEnd/>
                <a:tailEnd/>
              </a:ln>
              <a:solidFill>
                <a:srgbClr val="FF3300"/>
              </a:solidFill>
              <a:latin typeface="隶书"/>
              <a:ea typeface="隶书"/>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3011" name="Rectangle 6"/>
          <p:cNvSpPr>
            <a:spLocks noChangeArrowheads="1"/>
          </p:cNvSpPr>
          <p:nvPr/>
        </p:nvSpPr>
        <p:spPr bwMode="auto">
          <a:xfrm>
            <a:off x="684213" y="1916113"/>
            <a:ext cx="7993062" cy="1187450"/>
          </a:xfrm>
          <a:prstGeom prst="rect">
            <a:avLst/>
          </a:prstGeom>
          <a:noFill/>
          <a:ln w="19050">
            <a:noFill/>
            <a:miter lim="800000"/>
            <a:headEnd/>
            <a:tailEnd/>
          </a:ln>
        </p:spPr>
        <p:txBody>
          <a:bodyPr>
            <a:spAutoFit/>
          </a:bodyPr>
          <a:lstStyle/>
          <a:p>
            <a:pPr algn="l">
              <a:lnSpc>
                <a:spcPct val="150000"/>
              </a:lnSpc>
              <a:buFontTx/>
              <a:buChar char="•"/>
            </a:pPr>
            <a:r>
              <a:rPr lang="en-US" altLang="zh-CN" sz="2400" b="0">
                <a:latin typeface="黑体" pitchFamily="2" charset="-122"/>
                <a:ea typeface="黑体" pitchFamily="2" charset="-122"/>
              </a:rPr>
              <a:t>   </a:t>
            </a:r>
            <a:r>
              <a:rPr lang="zh-CN" altLang="en-US" sz="2400" b="0">
                <a:latin typeface="黑体" pitchFamily="2" charset="-122"/>
                <a:ea typeface="黑体" pitchFamily="2" charset="-122"/>
              </a:rPr>
              <a:t>工程师参与教学</a:t>
            </a:r>
          </a:p>
          <a:p>
            <a:pPr algn="l">
              <a:lnSpc>
                <a:spcPct val="150000"/>
              </a:lnSpc>
            </a:pPr>
            <a:endParaRPr lang="en-US" altLang="zh-CN" sz="2400" b="0">
              <a:latin typeface="黑体" pitchFamily="2" charset="-122"/>
              <a:ea typeface="黑体" pitchFamily="2" charset="-122"/>
            </a:endParaRPr>
          </a:p>
        </p:txBody>
      </p:sp>
      <p:sp>
        <p:nvSpPr>
          <p:cNvPr id="90116" name="WordArt 3"/>
          <p:cNvSpPr>
            <a:spLocks noChangeArrowheads="1" noChangeShapeType="1" noTextEdit="1"/>
          </p:cNvSpPr>
          <p:nvPr/>
        </p:nvSpPr>
        <p:spPr bwMode="auto">
          <a:xfrm>
            <a:off x="1979613" y="1270000"/>
            <a:ext cx="5113337" cy="1006475"/>
          </a:xfrm>
          <a:prstGeom prst="rect">
            <a:avLst/>
          </a:prstGeom>
        </p:spPr>
        <p:txBody>
          <a:bodyPr wrap="none" fromWordArt="1">
            <a:prstTxWarp prst="textPlain">
              <a:avLst>
                <a:gd name="adj" fmla="val 50000"/>
              </a:avLst>
            </a:prstTxWarp>
          </a:bodyPr>
          <a:lstStyle/>
          <a:p>
            <a:pPr>
              <a:defRPr/>
            </a:pPr>
            <a:r>
              <a:rPr lang="en-US" altLang="zh-CN" sz="2800" kern="10">
                <a:ln w="9525">
                  <a:solidFill>
                    <a:srgbClr val="FFFF00"/>
                  </a:solidFill>
                  <a:round/>
                  <a:headEnd/>
                  <a:tailEnd/>
                </a:ln>
                <a:solidFill>
                  <a:srgbClr val="FF3300"/>
                </a:solidFill>
                <a:latin typeface="隶书"/>
                <a:ea typeface="隶书"/>
              </a:rPr>
              <a:t>VCOM</a:t>
            </a:r>
            <a:r>
              <a:rPr lang="zh-CN" altLang="en-US" sz="2800" kern="10">
                <a:ln w="9525">
                  <a:solidFill>
                    <a:srgbClr val="FFFF00"/>
                  </a:solidFill>
                  <a:round/>
                  <a:headEnd/>
                  <a:tailEnd/>
                </a:ln>
                <a:solidFill>
                  <a:srgbClr val="FF3300"/>
                </a:solidFill>
                <a:latin typeface="隶书"/>
                <a:ea typeface="隶书"/>
              </a:rPr>
              <a:t>综合布线实训室</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配套服务和教学支持</a:t>
            </a:r>
          </a:p>
          <a:p>
            <a:pPr>
              <a:defRPr/>
            </a:pPr>
            <a:endParaRPr lang="zh-CN" altLang="en-US" sz="2800" kern="10">
              <a:ln w="9525">
                <a:solidFill>
                  <a:srgbClr val="FFFF00"/>
                </a:solidFill>
                <a:round/>
                <a:headEnd/>
                <a:tailEnd/>
              </a:ln>
              <a:solidFill>
                <a:srgbClr val="FF3300"/>
              </a:solidFill>
              <a:latin typeface="隶书"/>
              <a:ea typeface="隶书"/>
            </a:endParaRPr>
          </a:p>
        </p:txBody>
      </p:sp>
      <p:pic>
        <p:nvPicPr>
          <p:cNvPr id="43013" name="Picture 7" descr="DSC00048"/>
          <p:cNvPicPr>
            <a:picLocks noChangeAspect="1" noChangeArrowheads="1"/>
          </p:cNvPicPr>
          <p:nvPr/>
        </p:nvPicPr>
        <p:blipFill>
          <a:blip r:embed="rId2"/>
          <a:srcRect/>
          <a:stretch>
            <a:fillRect/>
          </a:stretch>
        </p:blipFill>
        <p:spPr bwMode="auto">
          <a:xfrm>
            <a:off x="1143000" y="2857500"/>
            <a:ext cx="3049588" cy="2286000"/>
          </a:xfrm>
          <a:prstGeom prst="rect">
            <a:avLst/>
          </a:prstGeom>
          <a:noFill/>
          <a:ln w="9525">
            <a:noFill/>
            <a:miter lim="800000"/>
            <a:headEnd/>
            <a:tailEnd/>
          </a:ln>
        </p:spPr>
      </p:pic>
      <p:pic>
        <p:nvPicPr>
          <p:cNvPr id="43014" name="Picture 8" descr="IMG_6667"/>
          <p:cNvPicPr>
            <a:picLocks noChangeAspect="1" noChangeArrowheads="1"/>
          </p:cNvPicPr>
          <p:nvPr/>
        </p:nvPicPr>
        <p:blipFill>
          <a:blip r:embed="rId3"/>
          <a:srcRect/>
          <a:stretch>
            <a:fillRect/>
          </a:stretch>
        </p:blipFill>
        <p:spPr bwMode="auto">
          <a:xfrm>
            <a:off x="4929188" y="2857500"/>
            <a:ext cx="3384550" cy="2339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4035" name="Rectangle 6"/>
          <p:cNvSpPr>
            <a:spLocks noChangeArrowheads="1"/>
          </p:cNvSpPr>
          <p:nvPr/>
        </p:nvSpPr>
        <p:spPr bwMode="auto">
          <a:xfrm>
            <a:off x="684213" y="1916113"/>
            <a:ext cx="7993062" cy="1187450"/>
          </a:xfrm>
          <a:prstGeom prst="rect">
            <a:avLst/>
          </a:prstGeom>
          <a:noFill/>
          <a:ln w="19050">
            <a:noFill/>
            <a:miter lim="800000"/>
            <a:headEnd/>
            <a:tailEnd/>
          </a:ln>
        </p:spPr>
        <p:txBody>
          <a:bodyPr>
            <a:spAutoFit/>
          </a:bodyPr>
          <a:lstStyle/>
          <a:p>
            <a:pPr algn="l">
              <a:lnSpc>
                <a:spcPct val="150000"/>
              </a:lnSpc>
              <a:buFontTx/>
              <a:buChar char="•"/>
            </a:pPr>
            <a:r>
              <a:rPr lang="zh-CN" altLang="en-US" sz="2400" b="0">
                <a:latin typeface="黑体" pitchFamily="2" charset="-122"/>
                <a:ea typeface="黑体" pitchFamily="2" charset="-122"/>
              </a:rPr>
              <a:t>   课程教学大纲、电子教案、实验</a:t>
            </a:r>
            <a:r>
              <a:rPr lang="en-US" altLang="zh-CN" sz="2400" b="0">
                <a:latin typeface="黑体" pitchFamily="2" charset="-122"/>
                <a:ea typeface="黑体" pitchFamily="2" charset="-122"/>
              </a:rPr>
              <a:t>/</a:t>
            </a:r>
            <a:r>
              <a:rPr lang="zh-CN" altLang="en-US" sz="2400" b="0">
                <a:latin typeface="黑体" pitchFamily="2" charset="-122"/>
                <a:ea typeface="黑体" pitchFamily="2" charset="-122"/>
              </a:rPr>
              <a:t>实训指导书、教学录  </a:t>
            </a:r>
          </a:p>
          <a:p>
            <a:pPr algn="l">
              <a:lnSpc>
                <a:spcPct val="150000"/>
              </a:lnSpc>
            </a:pPr>
            <a:r>
              <a:rPr lang="zh-CN" altLang="en-US" sz="2400" b="0">
                <a:latin typeface="黑体" pitchFamily="2" charset="-122"/>
                <a:ea typeface="黑体" pitchFamily="2" charset="-122"/>
              </a:rPr>
              <a:t>    像等附带免费资源。</a:t>
            </a:r>
            <a:endParaRPr lang="en-US" altLang="zh-CN" sz="2400" b="0">
              <a:latin typeface="黑体" pitchFamily="2" charset="-122"/>
              <a:ea typeface="黑体" pitchFamily="2" charset="-122"/>
            </a:endParaRPr>
          </a:p>
        </p:txBody>
      </p:sp>
      <p:sp>
        <p:nvSpPr>
          <p:cNvPr id="92164" name="WordArt 3"/>
          <p:cNvSpPr>
            <a:spLocks noChangeArrowheads="1" noChangeShapeType="1" noTextEdit="1"/>
          </p:cNvSpPr>
          <p:nvPr/>
        </p:nvSpPr>
        <p:spPr bwMode="auto">
          <a:xfrm>
            <a:off x="1979613" y="1270000"/>
            <a:ext cx="5113337" cy="1006475"/>
          </a:xfrm>
          <a:prstGeom prst="rect">
            <a:avLst/>
          </a:prstGeom>
        </p:spPr>
        <p:txBody>
          <a:bodyPr wrap="none" fromWordArt="1">
            <a:prstTxWarp prst="textPlain">
              <a:avLst>
                <a:gd name="adj" fmla="val 50000"/>
              </a:avLst>
            </a:prstTxWarp>
          </a:bodyPr>
          <a:lstStyle/>
          <a:p>
            <a:pPr>
              <a:defRPr/>
            </a:pPr>
            <a:r>
              <a:rPr lang="en-US" altLang="zh-CN" sz="2800" kern="10">
                <a:ln w="9525">
                  <a:solidFill>
                    <a:srgbClr val="FFFF00"/>
                  </a:solidFill>
                  <a:round/>
                  <a:headEnd/>
                  <a:tailEnd/>
                </a:ln>
                <a:solidFill>
                  <a:srgbClr val="FF3300"/>
                </a:solidFill>
                <a:latin typeface="隶书"/>
                <a:ea typeface="隶书"/>
              </a:rPr>
              <a:t>VCOM</a:t>
            </a:r>
            <a:r>
              <a:rPr lang="zh-CN" altLang="en-US" sz="2800" kern="10">
                <a:ln w="9525">
                  <a:solidFill>
                    <a:srgbClr val="FFFF00"/>
                  </a:solidFill>
                  <a:round/>
                  <a:headEnd/>
                  <a:tailEnd/>
                </a:ln>
                <a:solidFill>
                  <a:srgbClr val="FF3300"/>
                </a:solidFill>
                <a:latin typeface="隶书"/>
                <a:ea typeface="隶书"/>
              </a:rPr>
              <a:t>综合布线实训室</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配套服务和教学支持</a:t>
            </a:r>
          </a:p>
          <a:p>
            <a:pPr>
              <a:defRPr/>
            </a:pPr>
            <a:endParaRPr lang="zh-CN" altLang="en-US" sz="2800" kern="10">
              <a:ln w="9525">
                <a:solidFill>
                  <a:srgbClr val="FFFF00"/>
                </a:solidFill>
                <a:round/>
                <a:headEnd/>
                <a:tailEnd/>
              </a:ln>
              <a:solidFill>
                <a:srgbClr val="FF3300"/>
              </a:solidFill>
              <a:latin typeface="隶书"/>
              <a:ea typeface="隶书"/>
            </a:endParaRPr>
          </a:p>
        </p:txBody>
      </p:sp>
      <p:sp>
        <p:nvSpPr>
          <p:cNvPr id="44037" name="矩形 7"/>
          <p:cNvSpPr>
            <a:spLocks noChangeArrowheads="1"/>
          </p:cNvSpPr>
          <p:nvPr/>
        </p:nvSpPr>
        <p:spPr bwMode="auto">
          <a:xfrm>
            <a:off x="3286125" y="5500688"/>
            <a:ext cx="2347913" cy="369887"/>
          </a:xfrm>
          <a:prstGeom prst="rect">
            <a:avLst/>
          </a:prstGeom>
          <a:noFill/>
          <a:ln w="9525">
            <a:noFill/>
            <a:miter lim="800000"/>
            <a:headEnd/>
            <a:tailEnd/>
          </a:ln>
        </p:spPr>
        <p:txBody>
          <a:bodyPr>
            <a:spAutoFit/>
          </a:bodyPr>
          <a:lstStyle/>
          <a:p>
            <a:r>
              <a:rPr lang="zh-CN" altLang="en-US">
                <a:solidFill>
                  <a:srgbClr val="3333FF"/>
                </a:solidFill>
                <a:latin typeface="黑体" pitchFamily="2" charset="-122"/>
                <a:ea typeface="黑体" pitchFamily="2" charset="-122"/>
              </a:rPr>
              <a:t>国家十一五规划教材</a:t>
            </a:r>
            <a:endParaRPr lang="zh-CN" altLang="en-US"/>
          </a:p>
        </p:txBody>
      </p:sp>
      <p:pic>
        <p:nvPicPr>
          <p:cNvPr id="44038" name="Picture 9"/>
          <p:cNvPicPr>
            <a:picLocks noChangeAspect="1" noChangeArrowheads="1"/>
          </p:cNvPicPr>
          <p:nvPr/>
        </p:nvPicPr>
        <p:blipFill>
          <a:blip r:embed="rId2"/>
          <a:srcRect/>
          <a:stretch>
            <a:fillRect/>
          </a:stretch>
        </p:blipFill>
        <p:spPr bwMode="auto">
          <a:xfrm>
            <a:off x="3563938" y="3141663"/>
            <a:ext cx="1778000" cy="2303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5059" name="Rectangle 6"/>
          <p:cNvSpPr>
            <a:spLocks noChangeArrowheads="1"/>
          </p:cNvSpPr>
          <p:nvPr/>
        </p:nvSpPr>
        <p:spPr bwMode="auto">
          <a:xfrm>
            <a:off x="684213" y="1916113"/>
            <a:ext cx="7993062" cy="1187450"/>
          </a:xfrm>
          <a:prstGeom prst="rect">
            <a:avLst/>
          </a:prstGeom>
          <a:noFill/>
          <a:ln w="19050">
            <a:noFill/>
            <a:miter lim="800000"/>
            <a:headEnd/>
            <a:tailEnd/>
          </a:ln>
        </p:spPr>
        <p:txBody>
          <a:bodyPr>
            <a:spAutoFit/>
          </a:bodyPr>
          <a:lstStyle/>
          <a:p>
            <a:pPr algn="l">
              <a:lnSpc>
                <a:spcPct val="150000"/>
              </a:lnSpc>
              <a:buFontTx/>
              <a:buChar char="•"/>
            </a:pPr>
            <a:r>
              <a:rPr lang="zh-CN" altLang="en-US" sz="2400" b="0">
                <a:latin typeface="黑体" pitchFamily="2" charset="-122"/>
                <a:ea typeface="黑体" pitchFamily="2" charset="-122"/>
              </a:rPr>
              <a:t>   综合布线工程师培训认证。</a:t>
            </a:r>
          </a:p>
          <a:p>
            <a:pPr algn="l">
              <a:lnSpc>
                <a:spcPct val="150000"/>
              </a:lnSpc>
              <a:buFontTx/>
              <a:buChar char="•"/>
            </a:pPr>
            <a:endParaRPr lang="en-US" altLang="zh-CN" sz="2400" b="0">
              <a:latin typeface="黑体" pitchFamily="2" charset="-122"/>
              <a:ea typeface="黑体" pitchFamily="2" charset="-122"/>
            </a:endParaRPr>
          </a:p>
        </p:txBody>
      </p:sp>
      <p:sp>
        <p:nvSpPr>
          <p:cNvPr id="93188" name="WordArt 3"/>
          <p:cNvSpPr>
            <a:spLocks noChangeArrowheads="1" noChangeShapeType="1" noTextEdit="1"/>
          </p:cNvSpPr>
          <p:nvPr/>
        </p:nvSpPr>
        <p:spPr bwMode="auto">
          <a:xfrm>
            <a:off x="1979613" y="1270000"/>
            <a:ext cx="5113337" cy="1006475"/>
          </a:xfrm>
          <a:prstGeom prst="rect">
            <a:avLst/>
          </a:prstGeom>
        </p:spPr>
        <p:txBody>
          <a:bodyPr wrap="none" fromWordArt="1">
            <a:prstTxWarp prst="textPlain">
              <a:avLst>
                <a:gd name="adj" fmla="val 50000"/>
              </a:avLst>
            </a:prstTxWarp>
          </a:bodyPr>
          <a:lstStyle/>
          <a:p>
            <a:pPr>
              <a:defRPr/>
            </a:pPr>
            <a:r>
              <a:rPr lang="en-US" altLang="zh-CN" sz="2800" kern="10">
                <a:ln w="9525">
                  <a:solidFill>
                    <a:srgbClr val="FFFF00"/>
                  </a:solidFill>
                  <a:round/>
                  <a:headEnd/>
                  <a:tailEnd/>
                </a:ln>
                <a:solidFill>
                  <a:srgbClr val="FF3300"/>
                </a:solidFill>
                <a:latin typeface="隶书"/>
                <a:ea typeface="隶书"/>
              </a:rPr>
              <a:t>VCOM</a:t>
            </a:r>
            <a:r>
              <a:rPr lang="zh-CN" altLang="en-US" sz="2800" kern="10">
                <a:ln w="9525">
                  <a:solidFill>
                    <a:srgbClr val="FFFF00"/>
                  </a:solidFill>
                  <a:round/>
                  <a:headEnd/>
                  <a:tailEnd/>
                </a:ln>
                <a:solidFill>
                  <a:srgbClr val="FF3300"/>
                </a:solidFill>
                <a:latin typeface="隶书"/>
                <a:ea typeface="隶书"/>
              </a:rPr>
              <a:t>综合布线实训室</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配套服务和教学支持</a:t>
            </a:r>
          </a:p>
          <a:p>
            <a:pPr>
              <a:defRPr/>
            </a:pPr>
            <a:endParaRPr lang="zh-CN" altLang="en-US" sz="2800" kern="10">
              <a:ln w="9525">
                <a:solidFill>
                  <a:srgbClr val="FFFF00"/>
                </a:solidFill>
                <a:round/>
                <a:headEnd/>
                <a:tailEnd/>
              </a:ln>
              <a:solidFill>
                <a:srgbClr val="FF3300"/>
              </a:solidFill>
              <a:latin typeface="隶书"/>
              <a:ea typeface="隶书"/>
            </a:endParaRPr>
          </a:p>
        </p:txBody>
      </p:sp>
      <p:pic>
        <p:nvPicPr>
          <p:cNvPr id="45061" name="Picture 11" descr="学院部证书"/>
          <p:cNvPicPr>
            <a:picLocks noChangeAspect="1" noChangeArrowheads="1"/>
          </p:cNvPicPr>
          <p:nvPr/>
        </p:nvPicPr>
        <p:blipFill>
          <a:blip r:embed="rId2"/>
          <a:srcRect/>
          <a:stretch>
            <a:fillRect/>
          </a:stretch>
        </p:blipFill>
        <p:spPr bwMode="auto">
          <a:xfrm>
            <a:off x="4572000" y="2714625"/>
            <a:ext cx="3771900" cy="2290763"/>
          </a:xfrm>
          <a:prstGeom prst="rect">
            <a:avLst/>
          </a:prstGeom>
          <a:noFill/>
          <a:ln w="9525">
            <a:noFill/>
            <a:miter lim="800000"/>
            <a:headEnd/>
            <a:tailEnd/>
          </a:ln>
        </p:spPr>
      </p:pic>
      <p:sp>
        <p:nvSpPr>
          <p:cNvPr id="45062" name="矩形 6"/>
          <p:cNvSpPr>
            <a:spLocks noChangeArrowheads="1"/>
          </p:cNvSpPr>
          <p:nvPr/>
        </p:nvSpPr>
        <p:spPr bwMode="auto">
          <a:xfrm>
            <a:off x="4402138" y="5408613"/>
            <a:ext cx="3937000" cy="396875"/>
          </a:xfrm>
          <a:prstGeom prst="rect">
            <a:avLst/>
          </a:prstGeom>
          <a:noFill/>
          <a:ln w="9525">
            <a:noFill/>
            <a:miter lim="800000"/>
            <a:headEnd/>
            <a:tailEnd/>
          </a:ln>
        </p:spPr>
        <p:txBody>
          <a:bodyPr wrap="none">
            <a:spAutoFit/>
          </a:bodyPr>
          <a:lstStyle/>
          <a:p>
            <a:r>
              <a:rPr lang="zh-CN" altLang="en-US"/>
              <a:t>劳动部</a:t>
            </a:r>
            <a:r>
              <a:rPr lang="en-US" altLang="zh-CN"/>
              <a:t>《</a:t>
            </a:r>
            <a:r>
              <a:rPr lang="zh-CN" altLang="en-US"/>
              <a:t>综合布线管理员</a:t>
            </a:r>
            <a:r>
              <a:rPr lang="en-US" altLang="zh-CN"/>
              <a:t>》</a:t>
            </a:r>
            <a:r>
              <a:rPr lang="zh-CN" altLang="en-US"/>
              <a:t>培训认证</a:t>
            </a:r>
            <a:r>
              <a:rPr lang="zh-CN" altLang="en-US" sz="2000"/>
              <a:t> </a:t>
            </a:r>
          </a:p>
        </p:txBody>
      </p:sp>
      <p:sp>
        <p:nvSpPr>
          <p:cNvPr id="45063" name="TextBox 7"/>
          <p:cNvSpPr txBox="1">
            <a:spLocks noChangeArrowheads="1"/>
          </p:cNvSpPr>
          <p:nvPr/>
        </p:nvSpPr>
        <p:spPr bwMode="auto">
          <a:xfrm>
            <a:off x="928688" y="5438775"/>
            <a:ext cx="3000375" cy="366713"/>
          </a:xfrm>
          <a:prstGeom prst="rect">
            <a:avLst/>
          </a:prstGeom>
          <a:noFill/>
          <a:ln w="9525">
            <a:noFill/>
            <a:miter lim="800000"/>
            <a:headEnd/>
            <a:tailEnd/>
          </a:ln>
        </p:spPr>
        <p:txBody>
          <a:bodyPr>
            <a:spAutoFit/>
          </a:bodyPr>
          <a:lstStyle/>
          <a:p>
            <a:r>
              <a:rPr lang="en-US" altLang="zh-CN"/>
              <a:t>VCOM</a:t>
            </a:r>
            <a:r>
              <a:rPr lang="zh-CN" altLang="en-US"/>
              <a:t>公司授权颁发的证书</a:t>
            </a:r>
          </a:p>
        </p:txBody>
      </p:sp>
      <p:pic>
        <p:nvPicPr>
          <p:cNvPr id="45064" name="Picture 10" descr="中级培训证书样本"/>
          <p:cNvPicPr>
            <a:picLocks noChangeAspect="1" noChangeArrowheads="1"/>
          </p:cNvPicPr>
          <p:nvPr/>
        </p:nvPicPr>
        <p:blipFill>
          <a:blip r:embed="rId3"/>
          <a:srcRect/>
          <a:stretch>
            <a:fillRect/>
          </a:stretch>
        </p:blipFill>
        <p:spPr bwMode="auto">
          <a:xfrm>
            <a:off x="971550" y="2816225"/>
            <a:ext cx="3214688" cy="234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500063" y="1714500"/>
            <a:ext cx="8032750" cy="3790950"/>
          </a:xfrm>
          <a:prstGeom prst="rect">
            <a:avLst/>
          </a:prstGeom>
          <a:noFill/>
          <a:ln w="9525" algn="ctr">
            <a:noFill/>
            <a:miter lim="800000"/>
            <a:headEnd/>
            <a:tailEnd/>
          </a:ln>
        </p:spPr>
        <p:txBody>
          <a:bodyPr>
            <a:spAutoFit/>
          </a:bodyPr>
          <a:lstStyle/>
          <a:p>
            <a:pPr algn="l"/>
            <a:r>
              <a:rPr lang="zh-CN" altLang="en-US" sz="2400"/>
              <a:t>综合布线实训室介绍</a:t>
            </a:r>
            <a:r>
              <a:rPr lang="en-US" altLang="zh-CN" sz="2400"/>
              <a:t/>
            </a:r>
            <a:br>
              <a:rPr lang="en-US" altLang="zh-CN" sz="2400"/>
            </a:br>
            <a:r>
              <a:rPr lang="en-US" altLang="zh-CN" sz="2400"/>
              <a:t/>
            </a:r>
            <a:br>
              <a:rPr lang="en-US" altLang="zh-CN" sz="2400"/>
            </a:br>
            <a:r>
              <a:rPr lang="en-US" altLang="zh-CN" sz="2400"/>
              <a:t>      </a:t>
            </a:r>
            <a:r>
              <a:rPr lang="zh-CN" altLang="en-US" sz="2000"/>
              <a:t>以“</a:t>
            </a:r>
            <a:r>
              <a:rPr lang="zh-CN" altLang="en-US" sz="2000">
                <a:solidFill>
                  <a:srgbClr val="FF0000"/>
                </a:solidFill>
              </a:rPr>
              <a:t>教</a:t>
            </a:r>
            <a:r>
              <a:rPr lang="zh-CN" altLang="en-US" sz="2000"/>
              <a:t>、</a:t>
            </a:r>
            <a:r>
              <a:rPr lang="zh-CN" altLang="en-US" sz="2000">
                <a:solidFill>
                  <a:srgbClr val="FF0000"/>
                </a:solidFill>
              </a:rPr>
              <a:t>学</a:t>
            </a:r>
            <a:r>
              <a:rPr lang="zh-CN" altLang="en-US" sz="2000"/>
              <a:t>、</a:t>
            </a:r>
            <a:r>
              <a:rPr lang="zh-CN" altLang="en-US" sz="2000">
                <a:solidFill>
                  <a:srgbClr val="FF0000"/>
                </a:solidFill>
              </a:rPr>
              <a:t>做</a:t>
            </a:r>
            <a:r>
              <a:rPr lang="zh-CN" altLang="en-US" sz="2000"/>
              <a:t>” 为一体的教学环境和校内生产性实训基地的理念，从</a:t>
            </a:r>
            <a:r>
              <a:rPr lang="zh-CN" altLang="en-US" sz="2000">
                <a:solidFill>
                  <a:srgbClr val="FF0000"/>
                </a:solidFill>
              </a:rPr>
              <a:t>演示实践教学</a:t>
            </a:r>
            <a:r>
              <a:rPr lang="zh-CN" altLang="en-US" sz="2000"/>
              <a:t>、</a:t>
            </a:r>
            <a:r>
              <a:rPr lang="zh-CN" altLang="en-US" sz="2000">
                <a:solidFill>
                  <a:srgbClr val="FF0000"/>
                </a:solidFill>
              </a:rPr>
              <a:t>基本技能训练实践教学</a:t>
            </a:r>
            <a:r>
              <a:rPr lang="zh-CN" altLang="en-US" sz="2000"/>
              <a:t>、</a:t>
            </a:r>
            <a:r>
              <a:rPr lang="zh-CN" altLang="en-US" sz="2000">
                <a:solidFill>
                  <a:srgbClr val="FF0000"/>
                </a:solidFill>
              </a:rPr>
              <a:t>工程项目实训实践教学</a:t>
            </a:r>
            <a:r>
              <a:rPr lang="zh-CN" altLang="en-US" sz="2000"/>
              <a:t>三个层面为综合布线技术课程教学提供了整套实践教学解决方案</a:t>
            </a:r>
            <a:r>
              <a:rPr lang="en-US" altLang="zh-CN" sz="2000"/>
              <a:t/>
            </a:r>
            <a:br>
              <a:rPr lang="en-US" altLang="zh-CN" sz="2000"/>
            </a:br>
            <a:r>
              <a:rPr lang="en-US" altLang="zh-CN" sz="2000"/>
              <a:t>        </a:t>
            </a:r>
            <a:r>
              <a:rPr lang="zh-CN" altLang="en-US" sz="2000"/>
              <a:t>实训室能完成从</a:t>
            </a:r>
            <a:r>
              <a:rPr lang="zh-CN" altLang="en-US" sz="2000">
                <a:solidFill>
                  <a:srgbClr val="FF0000"/>
                </a:solidFill>
              </a:rPr>
              <a:t>设计</a:t>
            </a:r>
            <a:r>
              <a:rPr lang="zh-CN" altLang="en-US" sz="2000"/>
              <a:t>、</a:t>
            </a:r>
            <a:r>
              <a:rPr lang="zh-CN" altLang="en-US" sz="2000">
                <a:solidFill>
                  <a:srgbClr val="FF0000"/>
                </a:solidFill>
              </a:rPr>
              <a:t>安装</a:t>
            </a:r>
            <a:r>
              <a:rPr lang="zh-CN" altLang="en-US" sz="2000"/>
              <a:t>、</a:t>
            </a:r>
            <a:r>
              <a:rPr lang="zh-CN" altLang="en-US" sz="2000">
                <a:solidFill>
                  <a:srgbClr val="FF0000"/>
                </a:solidFill>
              </a:rPr>
              <a:t>测试</a:t>
            </a:r>
            <a:r>
              <a:rPr lang="zh-CN" altLang="en-US" sz="2000"/>
              <a:t>到</a:t>
            </a:r>
            <a:r>
              <a:rPr lang="zh-CN" altLang="en-US" sz="2000">
                <a:solidFill>
                  <a:srgbClr val="FF0000"/>
                </a:solidFill>
              </a:rPr>
              <a:t>验收</a:t>
            </a:r>
            <a:r>
              <a:rPr lang="zh-CN" altLang="en-US" sz="2000"/>
              <a:t>的综合布线工程全过程的教学任务，使学生对抽象的综合布线知识有了直观生动的认识，通过综合布线基本技能实训和工程项目综合训练，从何培养出全面的综合布线人才。</a:t>
            </a:r>
          </a:p>
          <a:p>
            <a:pPr algn="l">
              <a:lnSpc>
                <a:spcPts val="4000"/>
              </a:lnSpc>
              <a:spcBef>
                <a:spcPct val="75000"/>
              </a:spcBef>
            </a:pPr>
            <a:endParaRPr lang="en-US" altLang="zh-CN" sz="2000"/>
          </a:p>
        </p:txBody>
      </p:sp>
      <p:sp>
        <p:nvSpPr>
          <p:cNvPr id="83971" name="WordArt 3"/>
          <p:cNvSpPr>
            <a:spLocks noChangeArrowheads="1" noChangeShapeType="1" noTextEdit="1"/>
          </p:cNvSpPr>
          <p:nvPr/>
        </p:nvSpPr>
        <p:spPr bwMode="auto">
          <a:xfrm>
            <a:off x="2496818" y="1125538"/>
            <a:ext cx="4091667"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综合布线实训室解决方案</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title" idx="4294967295"/>
          </p:nvPr>
        </p:nvSpPr>
        <p:spPr>
          <a:xfrm>
            <a:off x="2159000" y="-31750"/>
            <a:ext cx="6985000" cy="868363"/>
          </a:xfrm>
        </p:spPr>
        <p:txBody>
          <a:bodyPr/>
          <a:lstStyle/>
          <a:p>
            <a:pPr marL="1117600" indent="-1117600" eaLnBrk="1" hangingPunct="1"/>
            <a:r>
              <a:rPr lang="zh-CN" altLang="en-US" sz="2400" b="1" smtClean="0">
                <a:solidFill>
                  <a:schemeClr val="bg1"/>
                </a:solidFill>
              </a:rPr>
              <a:t>三、实训室产品服务</a:t>
            </a:r>
          </a:p>
        </p:txBody>
      </p:sp>
      <p:sp>
        <p:nvSpPr>
          <p:cNvPr id="46083" name="Rectangle 6"/>
          <p:cNvSpPr>
            <a:spLocks noChangeArrowheads="1"/>
          </p:cNvSpPr>
          <p:nvPr/>
        </p:nvSpPr>
        <p:spPr bwMode="auto">
          <a:xfrm>
            <a:off x="684213" y="1916113"/>
            <a:ext cx="7993062" cy="1114425"/>
          </a:xfrm>
          <a:prstGeom prst="rect">
            <a:avLst/>
          </a:prstGeom>
          <a:noFill/>
          <a:ln w="19050">
            <a:noFill/>
            <a:miter lim="800000"/>
            <a:headEnd/>
            <a:tailEnd/>
          </a:ln>
        </p:spPr>
        <p:txBody>
          <a:bodyPr>
            <a:spAutoFit/>
          </a:bodyPr>
          <a:lstStyle/>
          <a:p>
            <a:pPr algn="l">
              <a:lnSpc>
                <a:spcPct val="150000"/>
              </a:lnSpc>
              <a:buFontTx/>
              <a:buChar char="•"/>
            </a:pPr>
            <a:r>
              <a:rPr lang="zh-CN" altLang="en-US" sz="2400" b="0">
                <a:latin typeface="黑体" pitchFamily="2" charset="-122"/>
                <a:ea typeface="黑体" pitchFamily="2" charset="-122"/>
              </a:rPr>
              <a:t>  校企合作，创建综合布线实训室</a:t>
            </a:r>
            <a:r>
              <a:rPr lang="zh-CN" altLang="en-US" sz="2400" b="0">
                <a:solidFill>
                  <a:srgbClr val="FF0000"/>
                </a:solidFill>
                <a:latin typeface="黑体" pitchFamily="2" charset="-122"/>
                <a:ea typeface="黑体" pitchFamily="2" charset="-122"/>
              </a:rPr>
              <a:t>实训基地</a:t>
            </a:r>
          </a:p>
          <a:p>
            <a:pPr algn="l">
              <a:lnSpc>
                <a:spcPct val="150000"/>
              </a:lnSpc>
              <a:buFontTx/>
              <a:buChar char="•"/>
            </a:pPr>
            <a:endParaRPr lang="en-US" altLang="zh-CN" sz="2400" b="0">
              <a:latin typeface="黑体" pitchFamily="2" charset="-122"/>
              <a:ea typeface="黑体" pitchFamily="2" charset="-122"/>
            </a:endParaRPr>
          </a:p>
        </p:txBody>
      </p:sp>
      <p:sp>
        <p:nvSpPr>
          <p:cNvPr id="93188" name="WordArt 3"/>
          <p:cNvSpPr>
            <a:spLocks noChangeArrowheads="1" noChangeShapeType="1" noTextEdit="1"/>
          </p:cNvSpPr>
          <p:nvPr/>
        </p:nvSpPr>
        <p:spPr bwMode="auto">
          <a:xfrm>
            <a:off x="1979613" y="1270000"/>
            <a:ext cx="5113337" cy="100647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r>
              <a:rPr lang="en-US" altLang="zh-CN" sz="2800" kern="10" dirty="0">
                <a:ln w="9525">
                  <a:solidFill>
                    <a:srgbClr val="FFFF00"/>
                  </a:solidFill>
                  <a:round/>
                  <a:headEnd/>
                  <a:tailEnd/>
                </a:ln>
                <a:solidFill>
                  <a:srgbClr val="FF3300"/>
                </a:solidFill>
                <a:latin typeface="隶书"/>
                <a:ea typeface="隶书"/>
              </a:rPr>
              <a:t>—</a:t>
            </a:r>
            <a:r>
              <a:rPr lang="zh-CN" altLang="en-US" sz="2800" kern="10" dirty="0">
                <a:ln w="9525">
                  <a:solidFill>
                    <a:srgbClr val="FFFF00"/>
                  </a:solidFill>
                  <a:round/>
                  <a:headEnd/>
                  <a:tailEnd/>
                </a:ln>
                <a:solidFill>
                  <a:srgbClr val="FF3300"/>
                </a:solidFill>
                <a:latin typeface="隶书"/>
                <a:ea typeface="隶书"/>
              </a:rPr>
              <a:t>配套服务和教学支持</a:t>
            </a:r>
          </a:p>
          <a:p>
            <a:pPr>
              <a:defRPr/>
            </a:pPr>
            <a:endParaRPr lang="zh-CN" altLang="en-US" sz="2800" kern="10" dirty="0">
              <a:ln w="9525">
                <a:solidFill>
                  <a:srgbClr val="FFFF00"/>
                </a:solidFill>
                <a:round/>
                <a:headEnd/>
                <a:tailEnd/>
              </a:ln>
              <a:solidFill>
                <a:srgbClr val="FF3300"/>
              </a:solidFill>
              <a:latin typeface="隶书"/>
              <a:ea typeface="隶书"/>
            </a:endParaRPr>
          </a:p>
        </p:txBody>
      </p:sp>
      <p:pic>
        <p:nvPicPr>
          <p:cNvPr id="46085" name="Picture 12" descr="DSCN3428"/>
          <p:cNvPicPr>
            <a:picLocks noChangeAspect="1" noChangeArrowheads="1"/>
          </p:cNvPicPr>
          <p:nvPr/>
        </p:nvPicPr>
        <p:blipFill>
          <a:blip r:embed="rId2"/>
          <a:srcRect/>
          <a:stretch>
            <a:fillRect/>
          </a:stretch>
        </p:blipFill>
        <p:spPr bwMode="auto">
          <a:xfrm>
            <a:off x="500063" y="2571750"/>
            <a:ext cx="3024187" cy="2271713"/>
          </a:xfrm>
          <a:prstGeom prst="rect">
            <a:avLst/>
          </a:prstGeom>
          <a:noFill/>
          <a:ln w="19050">
            <a:solidFill>
              <a:srgbClr val="9999FF"/>
            </a:solidFill>
            <a:miter lim="800000"/>
            <a:headEnd/>
            <a:tailEnd/>
          </a:ln>
        </p:spPr>
      </p:pic>
      <p:pic>
        <p:nvPicPr>
          <p:cNvPr id="46086" name="Picture 13" descr="DSCN3425"/>
          <p:cNvPicPr>
            <a:picLocks noChangeAspect="1" noChangeArrowheads="1"/>
          </p:cNvPicPr>
          <p:nvPr/>
        </p:nvPicPr>
        <p:blipFill>
          <a:blip r:embed="rId3"/>
          <a:srcRect/>
          <a:stretch>
            <a:fillRect/>
          </a:stretch>
        </p:blipFill>
        <p:spPr bwMode="auto">
          <a:xfrm>
            <a:off x="2857500" y="3071813"/>
            <a:ext cx="2951163" cy="2135187"/>
          </a:xfrm>
          <a:prstGeom prst="rect">
            <a:avLst/>
          </a:prstGeom>
          <a:noFill/>
          <a:ln w="25400">
            <a:solidFill>
              <a:srgbClr val="3399FF"/>
            </a:solidFill>
            <a:miter lim="800000"/>
            <a:headEnd/>
            <a:tailEnd/>
          </a:ln>
        </p:spPr>
      </p:pic>
      <p:pic>
        <p:nvPicPr>
          <p:cNvPr id="46087" name="Picture 11" descr="DSCN3427"/>
          <p:cNvPicPr>
            <a:picLocks noChangeAspect="1" noChangeArrowheads="1"/>
          </p:cNvPicPr>
          <p:nvPr/>
        </p:nvPicPr>
        <p:blipFill>
          <a:blip r:embed="rId4"/>
          <a:srcRect/>
          <a:stretch>
            <a:fillRect/>
          </a:stretch>
        </p:blipFill>
        <p:spPr bwMode="auto">
          <a:xfrm>
            <a:off x="5429250" y="3500438"/>
            <a:ext cx="3167063" cy="2371725"/>
          </a:xfrm>
          <a:prstGeom prst="rect">
            <a:avLst/>
          </a:prstGeom>
          <a:noFill/>
          <a:ln w="19050">
            <a:solidFill>
              <a:srgbClr val="3333FF"/>
            </a:solid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ChangeArrowheads="1"/>
          </p:cNvSpPr>
          <p:nvPr/>
        </p:nvSpPr>
        <p:spPr bwMode="auto">
          <a:xfrm>
            <a:off x="1320800" y="-26988"/>
            <a:ext cx="8147050" cy="868363"/>
          </a:xfrm>
          <a:prstGeom prst="rect">
            <a:avLst/>
          </a:prstGeom>
          <a:noFill/>
          <a:ln w="9525">
            <a:noFill/>
            <a:miter lim="800000"/>
            <a:headEnd/>
            <a:tailEnd/>
          </a:ln>
        </p:spPr>
        <p:txBody>
          <a:bodyPr anchor="ctr"/>
          <a:lstStyle/>
          <a:p>
            <a:r>
              <a:rPr lang="zh-CN" altLang="en-US" sz="3200">
                <a:solidFill>
                  <a:schemeClr val="bg1"/>
                </a:solidFill>
              </a:rPr>
              <a:t>三、实训室产品服务</a:t>
            </a:r>
          </a:p>
        </p:txBody>
      </p:sp>
      <p:sp>
        <p:nvSpPr>
          <p:cNvPr id="47107" name="Text Box 6"/>
          <p:cNvSpPr txBox="1">
            <a:spLocks noChangeArrowheads="1"/>
          </p:cNvSpPr>
          <p:nvPr/>
        </p:nvSpPr>
        <p:spPr bwMode="auto">
          <a:xfrm>
            <a:off x="2195513" y="5157788"/>
            <a:ext cx="4968875" cy="822325"/>
          </a:xfrm>
          <a:prstGeom prst="rect">
            <a:avLst/>
          </a:prstGeom>
          <a:noFill/>
          <a:ln w="19050">
            <a:noFill/>
            <a:miter lim="800000"/>
            <a:headEnd/>
            <a:tailEnd/>
          </a:ln>
        </p:spPr>
        <p:txBody>
          <a:bodyPr>
            <a:spAutoFit/>
          </a:bodyPr>
          <a:lstStyle/>
          <a:p>
            <a:pPr algn="l">
              <a:spcBef>
                <a:spcPct val="50000"/>
              </a:spcBef>
            </a:pPr>
            <a:r>
              <a:rPr lang="en-US" altLang="zh-CN" sz="2400"/>
              <a:t>2004</a:t>
            </a:r>
            <a:r>
              <a:rPr lang="zh-CN" altLang="en-US" sz="2400"/>
              <a:t>年番禺职业技术学院学生宿舍楼网络改建项目：</a:t>
            </a:r>
            <a:r>
              <a:rPr lang="en-US" altLang="zh-CN" sz="2400">
                <a:solidFill>
                  <a:srgbClr val="FF0000"/>
                </a:solidFill>
              </a:rPr>
              <a:t>8000</a:t>
            </a:r>
            <a:r>
              <a:rPr lang="zh-CN" altLang="en-US" sz="2400">
                <a:solidFill>
                  <a:srgbClr val="FF0000"/>
                </a:solidFill>
              </a:rPr>
              <a:t>个信息点</a:t>
            </a:r>
          </a:p>
        </p:txBody>
      </p:sp>
      <p:pic>
        <p:nvPicPr>
          <p:cNvPr id="47108" name="Picture 7" descr="DSC00006"/>
          <p:cNvPicPr>
            <a:picLocks noChangeAspect="1" noChangeArrowheads="1"/>
          </p:cNvPicPr>
          <p:nvPr/>
        </p:nvPicPr>
        <p:blipFill>
          <a:blip r:embed="rId2"/>
          <a:srcRect/>
          <a:stretch>
            <a:fillRect/>
          </a:stretch>
        </p:blipFill>
        <p:spPr bwMode="auto">
          <a:xfrm>
            <a:off x="4140200" y="2125663"/>
            <a:ext cx="3887788" cy="2722562"/>
          </a:xfrm>
          <a:prstGeom prst="rect">
            <a:avLst/>
          </a:prstGeom>
          <a:noFill/>
          <a:ln w="50800">
            <a:solidFill>
              <a:schemeClr val="bg1"/>
            </a:solidFill>
            <a:miter lim="800000"/>
            <a:headEnd/>
            <a:tailEnd/>
          </a:ln>
        </p:spPr>
      </p:pic>
      <p:pic>
        <p:nvPicPr>
          <p:cNvPr id="47109" name="Picture 8" descr="旋转 DSCN3133"/>
          <p:cNvPicPr>
            <a:picLocks noChangeAspect="1" noChangeArrowheads="1"/>
          </p:cNvPicPr>
          <p:nvPr/>
        </p:nvPicPr>
        <p:blipFill>
          <a:blip r:embed="rId3"/>
          <a:srcRect/>
          <a:stretch>
            <a:fillRect/>
          </a:stretch>
        </p:blipFill>
        <p:spPr bwMode="auto">
          <a:xfrm>
            <a:off x="1020763" y="2205038"/>
            <a:ext cx="2182812" cy="2592387"/>
          </a:xfrm>
          <a:prstGeom prst="rect">
            <a:avLst/>
          </a:prstGeom>
          <a:noFill/>
          <a:ln w="44450">
            <a:solidFill>
              <a:schemeClr val="tx2"/>
            </a:solidFill>
            <a:miter lim="800000"/>
            <a:headEnd/>
            <a:tailEnd/>
          </a:ln>
        </p:spPr>
      </p:pic>
      <p:sp>
        <p:nvSpPr>
          <p:cNvPr id="49160"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a:ln w="9525">
                  <a:solidFill>
                    <a:srgbClr val="FFFF00"/>
                  </a:solidFill>
                  <a:round/>
                  <a:headEnd/>
                  <a:tailEnd/>
                </a:ln>
                <a:solidFill>
                  <a:srgbClr val="FF3300"/>
                </a:solidFill>
                <a:latin typeface="隶书"/>
                <a:ea typeface="隶书"/>
              </a:rPr>
              <a:t> 工程项目实训</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从实训室延伸到实际工程项目</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2"/>
          <p:cNvPicPr>
            <a:picLocks noChangeAspect="1" noChangeArrowheads="1"/>
          </p:cNvPicPr>
          <p:nvPr/>
        </p:nvPicPr>
        <p:blipFill>
          <a:blip r:embed="rId2"/>
          <a:srcRect/>
          <a:stretch>
            <a:fillRect/>
          </a:stretch>
        </p:blipFill>
        <p:spPr bwMode="auto">
          <a:xfrm>
            <a:off x="6313488" y="3429000"/>
            <a:ext cx="1714500" cy="2305050"/>
          </a:xfrm>
          <a:prstGeom prst="rect">
            <a:avLst/>
          </a:prstGeom>
          <a:noFill/>
          <a:ln w="19050">
            <a:solidFill>
              <a:schemeClr val="tx1"/>
            </a:solidFill>
            <a:miter lim="800000"/>
            <a:headEnd/>
            <a:tailEnd/>
          </a:ln>
        </p:spPr>
      </p:pic>
      <p:pic>
        <p:nvPicPr>
          <p:cNvPr id="48131" name="Picture 6" descr="放线1"/>
          <p:cNvPicPr>
            <a:picLocks noChangeAspect="1" noChangeArrowheads="1"/>
          </p:cNvPicPr>
          <p:nvPr/>
        </p:nvPicPr>
        <p:blipFill>
          <a:blip r:embed="rId3"/>
          <a:srcRect/>
          <a:stretch>
            <a:fillRect/>
          </a:stretch>
        </p:blipFill>
        <p:spPr bwMode="auto">
          <a:xfrm>
            <a:off x="3276600" y="2781300"/>
            <a:ext cx="2301875" cy="2359025"/>
          </a:xfrm>
          <a:prstGeom prst="rect">
            <a:avLst/>
          </a:prstGeom>
          <a:noFill/>
          <a:ln w="19050">
            <a:solidFill>
              <a:schemeClr val="tx2"/>
            </a:solidFill>
            <a:miter lim="800000"/>
            <a:headEnd/>
            <a:tailEnd/>
          </a:ln>
        </p:spPr>
      </p:pic>
      <p:pic>
        <p:nvPicPr>
          <p:cNvPr id="48132" name="Picture 7" descr="理线"/>
          <p:cNvPicPr>
            <a:picLocks noChangeAspect="1" noChangeArrowheads="1"/>
          </p:cNvPicPr>
          <p:nvPr/>
        </p:nvPicPr>
        <p:blipFill>
          <a:blip r:embed="rId4"/>
          <a:srcRect/>
          <a:stretch>
            <a:fillRect/>
          </a:stretch>
        </p:blipFill>
        <p:spPr bwMode="auto">
          <a:xfrm>
            <a:off x="900113" y="2205038"/>
            <a:ext cx="1897062" cy="2414587"/>
          </a:xfrm>
          <a:prstGeom prst="rect">
            <a:avLst/>
          </a:prstGeom>
          <a:noFill/>
          <a:ln w="19050">
            <a:solidFill>
              <a:schemeClr val="tx2"/>
            </a:solidFill>
            <a:miter lim="800000"/>
            <a:headEnd/>
            <a:tailEnd/>
          </a:ln>
        </p:spPr>
      </p:pic>
      <p:sp>
        <p:nvSpPr>
          <p:cNvPr id="48133" name="Text Box 9"/>
          <p:cNvSpPr txBox="1">
            <a:spLocks noChangeArrowheads="1"/>
          </p:cNvSpPr>
          <p:nvPr/>
        </p:nvSpPr>
        <p:spPr bwMode="auto">
          <a:xfrm>
            <a:off x="3995738" y="1916113"/>
            <a:ext cx="4968875" cy="457200"/>
          </a:xfrm>
          <a:prstGeom prst="rect">
            <a:avLst/>
          </a:prstGeom>
          <a:noFill/>
          <a:ln w="19050">
            <a:noFill/>
            <a:miter lim="800000"/>
            <a:headEnd/>
            <a:tailEnd/>
          </a:ln>
        </p:spPr>
        <p:txBody>
          <a:bodyPr>
            <a:spAutoFit/>
          </a:bodyPr>
          <a:lstStyle/>
          <a:p>
            <a:pPr algn="l">
              <a:spcBef>
                <a:spcPct val="50000"/>
              </a:spcBef>
            </a:pPr>
            <a:r>
              <a:rPr lang="en-US" altLang="zh-CN" sz="2400">
                <a:solidFill>
                  <a:srgbClr val="FF0000"/>
                </a:solidFill>
              </a:rPr>
              <a:t>VCOM</a:t>
            </a:r>
            <a:r>
              <a:rPr lang="zh-CN" altLang="en-US" sz="2400">
                <a:solidFill>
                  <a:srgbClr val="FF0000"/>
                </a:solidFill>
              </a:rPr>
              <a:t>工程师现场参与工程指导</a:t>
            </a:r>
          </a:p>
        </p:txBody>
      </p:sp>
      <p:sp>
        <p:nvSpPr>
          <p:cNvPr id="50185"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a:ln w="9525">
                  <a:solidFill>
                    <a:srgbClr val="FFFF00"/>
                  </a:solidFill>
                  <a:round/>
                  <a:headEnd/>
                  <a:tailEnd/>
                </a:ln>
                <a:solidFill>
                  <a:srgbClr val="FF3300"/>
                </a:solidFill>
                <a:latin typeface="隶书"/>
                <a:ea typeface="隶书"/>
              </a:rPr>
              <a:t> 工程项目实训</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从实训室延伸到实际工程项目</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ChangeArrowheads="1"/>
          </p:cNvSpPr>
          <p:nvPr/>
        </p:nvSpPr>
        <p:spPr bwMode="auto">
          <a:xfrm>
            <a:off x="1320800" y="-26988"/>
            <a:ext cx="8147050" cy="868363"/>
          </a:xfrm>
          <a:prstGeom prst="rect">
            <a:avLst/>
          </a:prstGeom>
          <a:noFill/>
          <a:ln w="9525">
            <a:noFill/>
            <a:miter lim="800000"/>
            <a:headEnd/>
            <a:tailEnd/>
          </a:ln>
        </p:spPr>
        <p:txBody>
          <a:bodyPr anchor="ctr"/>
          <a:lstStyle/>
          <a:p>
            <a:r>
              <a:rPr lang="zh-CN" altLang="en-US" sz="3200">
                <a:solidFill>
                  <a:schemeClr val="bg1"/>
                </a:solidFill>
              </a:rPr>
              <a:t>三、实训室产品服务</a:t>
            </a:r>
          </a:p>
        </p:txBody>
      </p:sp>
      <p:pic>
        <p:nvPicPr>
          <p:cNvPr id="49155" name="Picture 6" descr="DSC00131"/>
          <p:cNvPicPr>
            <a:picLocks noChangeAspect="1" noChangeArrowheads="1"/>
          </p:cNvPicPr>
          <p:nvPr/>
        </p:nvPicPr>
        <p:blipFill>
          <a:blip r:embed="rId2"/>
          <a:srcRect/>
          <a:stretch>
            <a:fillRect/>
          </a:stretch>
        </p:blipFill>
        <p:spPr bwMode="auto">
          <a:xfrm>
            <a:off x="1403350" y="1916113"/>
            <a:ext cx="6408738" cy="3178175"/>
          </a:xfrm>
          <a:prstGeom prst="rect">
            <a:avLst/>
          </a:prstGeom>
          <a:noFill/>
          <a:ln w="9525">
            <a:noFill/>
            <a:miter lim="800000"/>
            <a:headEnd/>
            <a:tailEnd/>
          </a:ln>
        </p:spPr>
      </p:pic>
      <p:sp>
        <p:nvSpPr>
          <p:cNvPr id="49156" name="Rectangle 7"/>
          <p:cNvSpPr>
            <a:spLocks noChangeArrowheads="1"/>
          </p:cNvSpPr>
          <p:nvPr/>
        </p:nvSpPr>
        <p:spPr bwMode="auto">
          <a:xfrm>
            <a:off x="900113" y="5229225"/>
            <a:ext cx="7604125" cy="457200"/>
          </a:xfrm>
          <a:prstGeom prst="rect">
            <a:avLst/>
          </a:prstGeom>
          <a:noFill/>
          <a:ln w="19050">
            <a:noFill/>
            <a:miter lim="800000"/>
            <a:headEnd/>
            <a:tailEnd/>
          </a:ln>
        </p:spPr>
        <p:txBody>
          <a:bodyPr wrap="none">
            <a:spAutoFit/>
          </a:bodyPr>
          <a:lstStyle/>
          <a:p>
            <a:pPr algn="l"/>
            <a:r>
              <a:rPr lang="en-US" altLang="zh-CN" sz="2400"/>
              <a:t>2008</a:t>
            </a:r>
            <a:r>
              <a:rPr lang="zh-CN" altLang="en-US" sz="2400"/>
              <a:t>年广东科学技术职业学院珠海校区图书馆大楼项目</a:t>
            </a:r>
          </a:p>
        </p:txBody>
      </p:sp>
      <p:sp>
        <p:nvSpPr>
          <p:cNvPr id="51207"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a:ln w="9525">
                  <a:solidFill>
                    <a:srgbClr val="FFFF00"/>
                  </a:solidFill>
                  <a:round/>
                  <a:headEnd/>
                  <a:tailEnd/>
                </a:ln>
                <a:solidFill>
                  <a:srgbClr val="FF3300"/>
                </a:solidFill>
                <a:latin typeface="隶书"/>
                <a:ea typeface="隶书"/>
              </a:rPr>
              <a:t> 工程项目实训</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从实训室延伸到实际工程项目</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5"/>
          <p:cNvSpPr>
            <a:spLocks noChangeArrowheads="1"/>
          </p:cNvSpPr>
          <p:nvPr/>
        </p:nvSpPr>
        <p:spPr bwMode="auto">
          <a:xfrm>
            <a:off x="1320800" y="-26988"/>
            <a:ext cx="8147050" cy="868363"/>
          </a:xfrm>
          <a:prstGeom prst="rect">
            <a:avLst/>
          </a:prstGeom>
          <a:noFill/>
          <a:ln w="9525">
            <a:noFill/>
            <a:miter lim="800000"/>
            <a:headEnd/>
            <a:tailEnd/>
          </a:ln>
        </p:spPr>
        <p:txBody>
          <a:bodyPr anchor="ctr"/>
          <a:lstStyle/>
          <a:p>
            <a:r>
              <a:rPr lang="zh-CN" altLang="en-US" sz="3200">
                <a:solidFill>
                  <a:schemeClr val="bg1"/>
                </a:solidFill>
              </a:rPr>
              <a:t>三、实训室产品服务</a:t>
            </a:r>
          </a:p>
        </p:txBody>
      </p:sp>
      <p:sp>
        <p:nvSpPr>
          <p:cNvPr id="50179" name="Rectangle 6"/>
          <p:cNvSpPr>
            <a:spLocks noChangeArrowheads="1"/>
          </p:cNvSpPr>
          <p:nvPr/>
        </p:nvSpPr>
        <p:spPr bwMode="auto">
          <a:xfrm>
            <a:off x="2987675" y="5445125"/>
            <a:ext cx="4248150" cy="1004888"/>
          </a:xfrm>
          <a:prstGeom prst="rect">
            <a:avLst/>
          </a:prstGeom>
          <a:noFill/>
          <a:ln w="19050">
            <a:noFill/>
            <a:miter lim="800000"/>
            <a:headEnd/>
            <a:tailEnd/>
          </a:ln>
        </p:spPr>
        <p:txBody>
          <a:bodyPr>
            <a:spAutoFit/>
          </a:bodyPr>
          <a:lstStyle/>
          <a:p>
            <a:pPr algn="l">
              <a:spcBef>
                <a:spcPct val="50000"/>
              </a:spcBef>
            </a:pPr>
            <a:r>
              <a:rPr lang="zh-CN" altLang="en-US" sz="2400"/>
              <a:t>图书馆项目组办公室成立</a:t>
            </a:r>
            <a:endParaRPr lang="zh-CN" altLang="en-US" sz="2400">
              <a:solidFill>
                <a:srgbClr val="FF0000"/>
              </a:solidFill>
            </a:endParaRPr>
          </a:p>
          <a:p>
            <a:pPr algn="l">
              <a:spcBef>
                <a:spcPct val="50000"/>
              </a:spcBef>
            </a:pPr>
            <a:endParaRPr lang="en-US" altLang="zh-CN" sz="2400"/>
          </a:p>
        </p:txBody>
      </p:sp>
      <p:pic>
        <p:nvPicPr>
          <p:cNvPr id="50180" name="Picture 7" descr="DSC00048"/>
          <p:cNvPicPr>
            <a:picLocks noChangeAspect="1" noChangeArrowheads="1"/>
          </p:cNvPicPr>
          <p:nvPr/>
        </p:nvPicPr>
        <p:blipFill>
          <a:blip r:embed="rId2"/>
          <a:srcRect/>
          <a:stretch>
            <a:fillRect/>
          </a:stretch>
        </p:blipFill>
        <p:spPr bwMode="auto">
          <a:xfrm>
            <a:off x="2124075" y="1700213"/>
            <a:ext cx="4824413" cy="3617912"/>
          </a:xfrm>
          <a:prstGeom prst="rect">
            <a:avLst/>
          </a:prstGeom>
          <a:noFill/>
          <a:ln w="9525">
            <a:noFill/>
            <a:miter lim="800000"/>
            <a:headEnd/>
            <a:tailEnd/>
          </a:ln>
        </p:spPr>
      </p:pic>
      <p:sp>
        <p:nvSpPr>
          <p:cNvPr id="52231"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a:ln w="9525">
                  <a:solidFill>
                    <a:srgbClr val="FFFF00"/>
                  </a:solidFill>
                  <a:round/>
                  <a:headEnd/>
                  <a:tailEnd/>
                </a:ln>
                <a:solidFill>
                  <a:srgbClr val="FF3300"/>
                </a:solidFill>
                <a:latin typeface="隶书"/>
                <a:ea typeface="隶书"/>
              </a:rPr>
              <a:t> 工程项目实训</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从实训室延伸到实际工程项目</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ChangeArrowheads="1"/>
          </p:cNvSpPr>
          <p:nvPr/>
        </p:nvSpPr>
        <p:spPr bwMode="auto">
          <a:xfrm>
            <a:off x="1320800" y="-26988"/>
            <a:ext cx="8147050" cy="868363"/>
          </a:xfrm>
          <a:prstGeom prst="rect">
            <a:avLst/>
          </a:prstGeom>
          <a:noFill/>
          <a:ln w="9525">
            <a:noFill/>
            <a:miter lim="800000"/>
            <a:headEnd/>
            <a:tailEnd/>
          </a:ln>
        </p:spPr>
        <p:txBody>
          <a:bodyPr anchor="ctr"/>
          <a:lstStyle/>
          <a:p>
            <a:r>
              <a:rPr lang="zh-CN" altLang="en-US" sz="3200">
                <a:solidFill>
                  <a:schemeClr val="bg1"/>
                </a:solidFill>
              </a:rPr>
              <a:t>三、实训室产品服务</a:t>
            </a:r>
          </a:p>
        </p:txBody>
      </p:sp>
      <p:pic>
        <p:nvPicPr>
          <p:cNvPr id="51203" name="Picture 6" descr="DSC00160"/>
          <p:cNvPicPr>
            <a:picLocks noChangeAspect="1" noChangeArrowheads="1"/>
          </p:cNvPicPr>
          <p:nvPr/>
        </p:nvPicPr>
        <p:blipFill>
          <a:blip r:embed="rId2"/>
          <a:srcRect/>
          <a:stretch>
            <a:fillRect/>
          </a:stretch>
        </p:blipFill>
        <p:spPr bwMode="auto">
          <a:xfrm>
            <a:off x="827088" y="2060575"/>
            <a:ext cx="3455987" cy="2881313"/>
          </a:xfrm>
          <a:prstGeom prst="rect">
            <a:avLst/>
          </a:prstGeom>
          <a:noFill/>
          <a:ln w="9525">
            <a:noFill/>
            <a:miter lim="800000"/>
            <a:headEnd/>
            <a:tailEnd/>
          </a:ln>
        </p:spPr>
      </p:pic>
      <p:pic>
        <p:nvPicPr>
          <p:cNvPr id="51204" name="Picture 7" descr="DSC00098"/>
          <p:cNvPicPr>
            <a:picLocks noChangeAspect="1" noChangeArrowheads="1"/>
          </p:cNvPicPr>
          <p:nvPr/>
        </p:nvPicPr>
        <p:blipFill>
          <a:blip r:embed="rId3"/>
          <a:srcRect/>
          <a:stretch>
            <a:fillRect/>
          </a:stretch>
        </p:blipFill>
        <p:spPr bwMode="auto">
          <a:xfrm>
            <a:off x="5199063" y="2070100"/>
            <a:ext cx="3365500" cy="2884488"/>
          </a:xfrm>
          <a:prstGeom prst="rect">
            <a:avLst/>
          </a:prstGeom>
          <a:noFill/>
          <a:ln w="9525">
            <a:noFill/>
            <a:miter lim="800000"/>
            <a:headEnd/>
            <a:tailEnd/>
          </a:ln>
        </p:spPr>
      </p:pic>
      <p:sp>
        <p:nvSpPr>
          <p:cNvPr id="51205" name="Text Box 8"/>
          <p:cNvSpPr txBox="1">
            <a:spLocks noChangeArrowheads="1"/>
          </p:cNvSpPr>
          <p:nvPr/>
        </p:nvSpPr>
        <p:spPr bwMode="auto">
          <a:xfrm>
            <a:off x="971550" y="5229225"/>
            <a:ext cx="3025775" cy="457200"/>
          </a:xfrm>
          <a:prstGeom prst="rect">
            <a:avLst/>
          </a:prstGeom>
          <a:noFill/>
          <a:ln w="19050">
            <a:noFill/>
            <a:miter lim="800000"/>
            <a:headEnd/>
            <a:tailEnd/>
          </a:ln>
        </p:spPr>
        <p:txBody>
          <a:bodyPr>
            <a:spAutoFit/>
          </a:bodyPr>
          <a:lstStyle/>
          <a:p>
            <a:pPr>
              <a:spcBef>
                <a:spcPct val="50000"/>
              </a:spcBef>
            </a:pPr>
            <a:r>
              <a:rPr lang="zh-CN" altLang="en-US" sz="2400"/>
              <a:t>项目组团队成员</a:t>
            </a:r>
            <a:endParaRPr lang="zh-CN" altLang="en-US" sz="2400">
              <a:solidFill>
                <a:srgbClr val="FF0000"/>
              </a:solidFill>
            </a:endParaRPr>
          </a:p>
        </p:txBody>
      </p:sp>
      <p:sp>
        <p:nvSpPr>
          <p:cNvPr id="51206" name="Text Box 9"/>
          <p:cNvSpPr txBox="1">
            <a:spLocks noChangeArrowheads="1"/>
          </p:cNvSpPr>
          <p:nvPr/>
        </p:nvSpPr>
        <p:spPr bwMode="auto">
          <a:xfrm>
            <a:off x="4643438" y="5229225"/>
            <a:ext cx="3906837" cy="457200"/>
          </a:xfrm>
          <a:prstGeom prst="rect">
            <a:avLst/>
          </a:prstGeom>
          <a:noFill/>
          <a:ln w="19050">
            <a:noFill/>
            <a:miter lim="800000"/>
            <a:headEnd/>
            <a:tailEnd/>
          </a:ln>
        </p:spPr>
        <p:txBody>
          <a:bodyPr>
            <a:spAutoFit/>
          </a:bodyPr>
          <a:lstStyle/>
          <a:p>
            <a:pPr>
              <a:spcBef>
                <a:spcPct val="50000"/>
              </a:spcBef>
            </a:pPr>
            <a:r>
              <a:rPr lang="en-US" altLang="zh-CN" sz="2400"/>
              <a:t>VCOM</a:t>
            </a:r>
            <a:r>
              <a:rPr lang="zh-CN" altLang="en-US" sz="2400"/>
              <a:t>工程师施工现场讲解</a:t>
            </a:r>
            <a:endParaRPr lang="zh-CN" altLang="en-US" sz="2400">
              <a:solidFill>
                <a:srgbClr val="FF0000"/>
              </a:solidFill>
            </a:endParaRPr>
          </a:p>
        </p:txBody>
      </p:sp>
      <p:sp>
        <p:nvSpPr>
          <p:cNvPr id="53257"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a:ln w="9525">
                  <a:solidFill>
                    <a:srgbClr val="FFFF00"/>
                  </a:solidFill>
                  <a:round/>
                  <a:headEnd/>
                  <a:tailEnd/>
                </a:ln>
                <a:solidFill>
                  <a:srgbClr val="FF3300"/>
                </a:solidFill>
                <a:latin typeface="隶书"/>
                <a:ea typeface="隶书"/>
              </a:rPr>
              <a:t> 工程项目实训</a:t>
            </a:r>
            <a:r>
              <a:rPr lang="en-US" altLang="zh-CN" sz="2800" kern="10">
                <a:ln w="9525">
                  <a:solidFill>
                    <a:srgbClr val="FFFF00"/>
                  </a:solidFill>
                  <a:round/>
                  <a:headEnd/>
                  <a:tailEnd/>
                </a:ln>
                <a:solidFill>
                  <a:srgbClr val="FF3300"/>
                </a:solidFill>
                <a:latin typeface="隶书"/>
                <a:ea typeface="隶书"/>
              </a:rPr>
              <a:t>—</a:t>
            </a:r>
            <a:r>
              <a:rPr lang="zh-CN" altLang="en-US" sz="2800" kern="10">
                <a:ln w="9525">
                  <a:solidFill>
                    <a:srgbClr val="FFFF00"/>
                  </a:solidFill>
                  <a:round/>
                  <a:headEnd/>
                  <a:tailEnd/>
                </a:ln>
                <a:solidFill>
                  <a:srgbClr val="FF3300"/>
                </a:solidFill>
                <a:latin typeface="隶书"/>
                <a:ea typeface="隶书"/>
              </a:rPr>
              <a:t>从实训室延伸到实际工程项目</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title" idx="4294967295"/>
          </p:nvPr>
        </p:nvSpPr>
        <p:spPr>
          <a:xfrm>
            <a:off x="2159000" y="-31750"/>
            <a:ext cx="6985000" cy="868363"/>
          </a:xfrm>
          <a:noFill/>
        </p:spPr>
        <p:txBody>
          <a:bodyPr/>
          <a:lstStyle/>
          <a:p>
            <a:pPr marL="1117600" indent="-1117600" eaLnBrk="1" hangingPunct="1"/>
            <a:r>
              <a:rPr lang="zh-CN" altLang="en-US" sz="2400" b="1" smtClean="0">
                <a:solidFill>
                  <a:schemeClr val="bg1"/>
                </a:solidFill>
              </a:rPr>
              <a:t>五、建设案例</a:t>
            </a:r>
          </a:p>
        </p:txBody>
      </p:sp>
      <p:sp>
        <p:nvSpPr>
          <p:cNvPr id="59398"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dirty="0">
                <a:ln w="9525">
                  <a:solidFill>
                    <a:srgbClr val="FFFF00"/>
                  </a:solidFill>
                  <a:round/>
                  <a:headEnd/>
                  <a:tailEnd/>
                </a:ln>
                <a:solidFill>
                  <a:srgbClr val="FF3300"/>
                </a:solidFill>
                <a:latin typeface="隶书"/>
                <a:ea typeface="隶书"/>
              </a:rPr>
              <a:t>已建</a:t>
            </a: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综合布线实训室院校</a:t>
            </a:r>
          </a:p>
        </p:txBody>
      </p:sp>
      <p:sp>
        <p:nvSpPr>
          <p:cNvPr id="52228" name="Rectangle 6"/>
          <p:cNvSpPr>
            <a:spLocks noChangeArrowheads="1"/>
          </p:cNvSpPr>
          <p:nvPr/>
        </p:nvSpPr>
        <p:spPr bwMode="auto">
          <a:xfrm>
            <a:off x="0" y="0"/>
            <a:ext cx="9144000" cy="457200"/>
          </a:xfrm>
          <a:prstGeom prst="rect">
            <a:avLst/>
          </a:prstGeom>
          <a:noFill/>
          <a:ln w="9525" algn="ctr">
            <a:noFill/>
            <a:miter lim="800000"/>
            <a:headEnd/>
            <a:tailEnd/>
          </a:ln>
        </p:spPr>
        <p:txBody>
          <a:bodyPr wrap="none" anchor="ctr">
            <a:spAutoFit/>
          </a:bodyPr>
          <a:lstStyle/>
          <a:p>
            <a:pPr indent="127000" eaLnBrk="0" hangingPunct="0"/>
            <a:endParaRPr lang="zh-CN" altLang="zh-CN"/>
          </a:p>
        </p:txBody>
      </p:sp>
      <p:graphicFrame>
        <p:nvGraphicFramePr>
          <p:cNvPr id="9" name="表格 8"/>
          <p:cNvGraphicFramePr>
            <a:graphicFrameLocks noGrp="1"/>
          </p:cNvGraphicFramePr>
          <p:nvPr/>
        </p:nvGraphicFramePr>
        <p:xfrm>
          <a:off x="1857375" y="1714500"/>
          <a:ext cx="5284172" cy="3970922"/>
        </p:xfrm>
        <a:graphic>
          <a:graphicData uri="http://schemas.openxmlformats.org/drawingml/2006/table">
            <a:tbl>
              <a:tblPr/>
              <a:tblGrid>
                <a:gridCol w="491551"/>
                <a:gridCol w="1294399"/>
                <a:gridCol w="426029"/>
                <a:gridCol w="1359921"/>
                <a:gridCol w="360507"/>
                <a:gridCol w="1351765"/>
              </a:tblGrid>
              <a:tr h="0">
                <a:tc>
                  <a:txBody>
                    <a:bodyPr/>
                    <a:lstStyle/>
                    <a:p>
                      <a:pPr indent="127000" algn="ctr">
                        <a:lnSpc>
                          <a:spcPct val="150000"/>
                        </a:lnSpc>
                        <a:spcAft>
                          <a:spcPts val="0"/>
                        </a:spcAft>
                      </a:pPr>
                      <a:r>
                        <a:rPr lang="zh-CN" sz="700" kern="0" dirty="0">
                          <a:solidFill>
                            <a:srgbClr val="000000"/>
                          </a:solidFill>
                          <a:latin typeface="Times New Roman"/>
                          <a:ea typeface="宋体"/>
                        </a:rPr>
                        <a:t>（</a:t>
                      </a:r>
                      <a:r>
                        <a:rPr lang="en-US" sz="700" kern="0" dirty="0">
                          <a:solidFill>
                            <a:srgbClr val="000000"/>
                          </a:solidFill>
                          <a:latin typeface="Times New Roman"/>
                          <a:ea typeface="宋体"/>
                        </a:rPr>
                        <a:t>1</a:t>
                      </a:r>
                      <a:r>
                        <a:rPr lang="zh-CN" sz="700" kern="0" dirty="0">
                          <a:solidFill>
                            <a:srgbClr val="000000"/>
                          </a:solidFill>
                          <a:latin typeface="Times New Roman"/>
                          <a:ea typeface="宋体"/>
                        </a:rPr>
                        <a:t>）</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北京市财经学校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石家庄邮电职业技术学院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89</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湖南第一师范学校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67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广西师范大学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云南开远职业高职学校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90</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巩义市第二职业中等专业学院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67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海南银行学校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47</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河南省平顶山市理工学院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91</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辽宁公安司法管理干部学院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1797">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广州市白云行知职业技术学院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48</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深圳市龙岗区中等专业学校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贵州省商业学校</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67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芜湖信息技术职业学院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49</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云南省财经学校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93</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珠海城市职业学院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67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海南经济学校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50</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佛山职业技术学院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94</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哈尔滨金融高等专科学校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黑龙江农业职业技术学院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51</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武汉船舶职业技术学院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武汉交通职业学院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陕西商贸学校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厦门技师学院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云南爱因森软件职业学院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江门第一职业技术学校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53</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云南省交通职业技术学院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97</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广州城市职业学院</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广州番禺职业技术学院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54</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黄河水利职业技术学院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98</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广州科技贸易职业学院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广东交通职业技术学院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山西运城职业技术学院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99</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深圳信息职业技术学院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广东科学技术职业学院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广州市冶金技师学院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100</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广东工贸职业技术学院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13</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广州南洋理工职业学院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57</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广州铁路职业技术学院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101</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广州航海高等专科学校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14</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江苏健雄职业技术学院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58</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云南玉溪第二职业中学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佛山市华材职业技术学校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381">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重庆商业职业学院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59</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广州番禺区新造职业技术学校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103</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广州市天河职业高级中学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韶关中等职业技术学院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60</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珠海市第三中等职业学校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104</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广州市电子信息学校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17</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广州工商职业技术学院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61</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顺德梁銶琚职业技术学校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广州市旅游商贸职业学校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18</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广州城建职业学院</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珠海技工学校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深圳市宝安职业技术学校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19</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四川成都财贸职业高级中学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63</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珠海市第一中等职业学校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107</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深圳市博伦职业技术学校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898">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20</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广东省林业职业技术学校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64</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中山高级技工学校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108</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深圳市宝安区沙井职高</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67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21</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斗门区第三中等职业学校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65</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雷州市职业高级中学</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109</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广州公用事业高级技工学校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67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22</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广州化工学校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66</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中山市中等专业学校</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110</a:t>
                      </a:r>
                      <a:r>
                        <a:rPr lang="zh-CN" sz="700" kern="0">
                          <a:solidFill>
                            <a:srgbClr val="000000"/>
                          </a:solidFill>
                          <a:latin typeface="Times New Roman"/>
                          <a:ea typeface="宋体"/>
                        </a:rPr>
                        <a:t>）</a:t>
                      </a:r>
                      <a:endParaRPr lang="zh-CN" sz="10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顺德区郑敬诒职业技术学校</a:t>
                      </a:r>
                      <a:endParaRPr lang="zh-CN" sz="10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3"/>
          <p:cNvSpPr>
            <a:spLocks noChangeArrowheads="1" noChangeShapeType="1" noTextEdit="1"/>
          </p:cNvSpPr>
          <p:nvPr/>
        </p:nvSpPr>
        <p:spPr bwMode="auto">
          <a:xfrm>
            <a:off x="2555875" y="1125538"/>
            <a:ext cx="3816350" cy="431800"/>
          </a:xfrm>
          <a:prstGeom prst="rect">
            <a:avLst/>
          </a:prstGeom>
        </p:spPr>
        <p:txBody>
          <a:bodyPr wrap="none" fromWordArt="1">
            <a:prstTxWarp prst="textPlain">
              <a:avLst>
                <a:gd name="adj" fmla="val 50000"/>
              </a:avLst>
            </a:prstTxWarp>
          </a:bodyPr>
          <a:lstStyle/>
          <a:p>
            <a:pPr>
              <a:defRPr/>
            </a:pPr>
            <a:r>
              <a:rPr lang="zh-CN" altLang="en-US" sz="2800" kern="10" dirty="0">
                <a:ln w="9525">
                  <a:solidFill>
                    <a:srgbClr val="FFFF00"/>
                  </a:solidFill>
                  <a:round/>
                  <a:headEnd/>
                  <a:tailEnd/>
                </a:ln>
                <a:solidFill>
                  <a:srgbClr val="FF3300"/>
                </a:solidFill>
                <a:latin typeface="隶书"/>
                <a:ea typeface="隶书"/>
              </a:rPr>
              <a:t>已建</a:t>
            </a: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综合布线实训室院校</a:t>
            </a:r>
          </a:p>
        </p:txBody>
      </p:sp>
      <p:graphicFrame>
        <p:nvGraphicFramePr>
          <p:cNvPr id="4" name="表格 3"/>
          <p:cNvGraphicFramePr>
            <a:graphicFrameLocks noGrp="1"/>
          </p:cNvGraphicFramePr>
          <p:nvPr/>
        </p:nvGraphicFramePr>
        <p:xfrm>
          <a:off x="1857375" y="1714500"/>
          <a:ext cx="5429289" cy="4090823"/>
        </p:xfrm>
        <a:graphic>
          <a:graphicData uri="http://schemas.openxmlformats.org/drawingml/2006/table">
            <a:tbl>
              <a:tblPr/>
              <a:tblGrid>
                <a:gridCol w="505050"/>
                <a:gridCol w="1262625"/>
                <a:gridCol w="505050"/>
                <a:gridCol w="1263678"/>
                <a:gridCol w="503997"/>
                <a:gridCol w="1388889"/>
              </a:tblGrid>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23</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清远清城区职业技术学校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67</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中山市东风镇理工学校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111</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顺德区胡宝星职业学校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24</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广州市轻工高级技工学校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68</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佛山顺德陈登职业技术学校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112</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深圳市育新学校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25</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深圳市第一职业技术学校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69</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顺德胡锦超职业技术学校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113</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广州市冶金高级技工学校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26</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广西职业技术学院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70</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北京市信息职业技术学院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114</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河南财政税务高等专科学校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27</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柳州运输职业技术学院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71</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海南省经济贸易技术学校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115</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河南职业技术学院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28</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广西石化学校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72</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河南淮阳职业技术学院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700" kern="0">
                          <a:solidFill>
                            <a:srgbClr val="000000"/>
                          </a:solidFill>
                          <a:latin typeface="宋体"/>
                          <a:ea typeface="宋体"/>
                        </a:rPr>
                        <a:t>  </a:t>
                      </a:r>
                      <a:r>
                        <a:rPr lang="zh-CN" sz="700" kern="0">
                          <a:solidFill>
                            <a:srgbClr val="000000"/>
                          </a:solidFill>
                          <a:latin typeface="Times New Roman"/>
                          <a:ea typeface="宋体"/>
                        </a:rPr>
                        <a:t>（</a:t>
                      </a:r>
                      <a:r>
                        <a:rPr lang="en-US" sz="700" kern="0">
                          <a:solidFill>
                            <a:srgbClr val="000000"/>
                          </a:solidFill>
                          <a:latin typeface="Times New Roman"/>
                          <a:ea typeface="宋体"/>
                        </a:rPr>
                        <a:t>116</a:t>
                      </a:r>
                      <a:r>
                        <a:rPr lang="zh-CN" sz="700" kern="0">
                          <a:solidFill>
                            <a:srgbClr val="000000"/>
                          </a:solidFill>
                          <a:latin typeface="Times New Roman"/>
                          <a:ea typeface="宋体"/>
                        </a:rPr>
                        <a:t>） </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呼和浩特职业技术学院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29</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广西机电工程学校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73</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贵州商业学校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117</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内蒙古化工学院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30</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山西机电职业技术学院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just">
                        <a:lnSpc>
                          <a:spcPct val="150000"/>
                        </a:lnSpc>
                        <a:spcAft>
                          <a:spcPts val="0"/>
                        </a:spcAft>
                      </a:pPr>
                      <a:r>
                        <a:rPr lang="en-US" sz="700" kern="0">
                          <a:solidFill>
                            <a:srgbClr val="000000"/>
                          </a:solidFill>
                          <a:latin typeface="宋体"/>
                          <a:ea typeface="宋体"/>
                        </a:rPr>
                        <a:t>  </a:t>
                      </a:r>
                      <a:r>
                        <a:rPr lang="zh-CN" sz="700" kern="0">
                          <a:solidFill>
                            <a:srgbClr val="000000"/>
                          </a:solidFill>
                          <a:latin typeface="Times New Roman"/>
                          <a:ea typeface="宋体"/>
                        </a:rPr>
                        <a:t>（</a:t>
                      </a:r>
                      <a:r>
                        <a:rPr lang="en-US" sz="700" kern="0">
                          <a:solidFill>
                            <a:srgbClr val="000000"/>
                          </a:solidFill>
                          <a:latin typeface="Times New Roman"/>
                          <a:ea typeface="宋体"/>
                        </a:rPr>
                        <a:t>74</a:t>
                      </a:r>
                      <a:r>
                        <a:rPr lang="zh-CN" sz="700" kern="0">
                          <a:solidFill>
                            <a:srgbClr val="000000"/>
                          </a:solidFill>
                          <a:latin typeface="Times New Roman"/>
                          <a:ea typeface="宋体"/>
                        </a:rPr>
                        <a:t>） </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辽宁机电职业技术学院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118</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吉林信息工程学校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31</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沈阳市金融学校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75</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内蒙古信息职业技术学院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119</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郑州铁路职业技术学院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32</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天津第一商业学校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76</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黑龙江机电工程学校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120</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安徽商贸职业技术学院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33</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安徽工业职业技术学院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77</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安徽电子信息职业技术学院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121</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安徽职业技术学院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34</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肥东职业教育中心</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78</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潜山县职业技术教育中心</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122</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漳州职业技术学院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35</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贵州交通职业技术学院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79</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苏州建设交通高等职业学校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123</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江苏技术师范学院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36</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常熟职业教育中心</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80</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太仓中等专业学校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124</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上海信息管理学校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37</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四川贸易职业中学</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81</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成都电子机械高等专科学校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125</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四川商贸职业技术学校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38</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南海信息技术学校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82</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肇庆职业学校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126</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上海信息技术学校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39</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上海电子信息职业技术学院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83</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宁波城市职业技术学院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127</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广元沧溪职业技术学校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655">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40</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绵阳职业技术学校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84</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新都职业技术学校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128</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浦江职业中学</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5634">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41</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成都商业服务学校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85</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泸州江阳职业中学</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129</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海南软件职业技术学院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311">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42</a:t>
                      </a:r>
                      <a:r>
                        <a:rPr lang="zh-CN" sz="700" kern="0">
                          <a:solidFill>
                            <a:srgbClr val="000000"/>
                          </a:solidFill>
                          <a:latin typeface="Times New Roman"/>
                          <a:ea typeface="宋体"/>
                        </a:rPr>
                        <a:t>）</a:t>
                      </a:r>
                      <a:endParaRPr lang="zh-CN" sz="900" kern="100">
                        <a:latin typeface="Times New Roman"/>
                        <a:ea typeface="宋体"/>
                      </a:endParaRPr>
                    </a:p>
                    <a:p>
                      <a:pPr indent="127000" algn="ctr">
                        <a:lnSpc>
                          <a:spcPct val="150000"/>
                        </a:lnSpc>
                        <a:spcAft>
                          <a:spcPts val="0"/>
                        </a:spcAft>
                      </a:pP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中山职业技术学院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86</a:t>
                      </a:r>
                      <a:r>
                        <a:rPr lang="zh-CN" sz="700" kern="0">
                          <a:solidFill>
                            <a:srgbClr val="000000"/>
                          </a:solidFill>
                          <a:latin typeface="Times New Roman"/>
                          <a:ea typeface="宋体"/>
                        </a:rPr>
                        <a:t>）</a:t>
                      </a:r>
                      <a:endParaRPr lang="zh-CN" sz="900" kern="100">
                        <a:latin typeface="Times New Roman"/>
                        <a:ea typeface="宋体"/>
                      </a:endParaRPr>
                    </a:p>
                    <a:p>
                      <a:pPr indent="127000" algn="ctr">
                        <a:lnSpc>
                          <a:spcPct val="150000"/>
                        </a:lnSpc>
                        <a:spcAft>
                          <a:spcPts val="0"/>
                        </a:spcAft>
                      </a:pP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顺德职业技术学院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130</a:t>
                      </a:r>
                      <a:r>
                        <a:rPr lang="zh-CN" sz="700" kern="0">
                          <a:solidFill>
                            <a:srgbClr val="000000"/>
                          </a:solidFill>
                          <a:latin typeface="Times New Roman"/>
                          <a:ea typeface="宋体"/>
                        </a:rPr>
                        <a:t>）</a:t>
                      </a:r>
                      <a:endParaRPr lang="zh-CN" sz="900" kern="100">
                        <a:latin typeface="Times New Roman"/>
                        <a:ea typeface="宋体"/>
                      </a:endParaRPr>
                    </a:p>
                    <a:p>
                      <a:pPr indent="127000" algn="ctr">
                        <a:lnSpc>
                          <a:spcPct val="150000"/>
                        </a:lnSpc>
                        <a:spcAft>
                          <a:spcPts val="0"/>
                        </a:spcAft>
                      </a:pP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罗定职业技术学院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311">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43</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广东省高级技工学校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87</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东莞市职业技术学校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131</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珠海市斗门区第三中等职业学校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9311">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44</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顺德区陈村职业技术学校</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88</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广州现代信息工程职业技术学院</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a:solidFill>
                            <a:srgbClr val="000000"/>
                          </a:solidFill>
                          <a:latin typeface="Times New Roman"/>
                          <a:ea typeface="宋体"/>
                        </a:rPr>
                        <a:t>（</a:t>
                      </a:r>
                      <a:r>
                        <a:rPr lang="en-US" sz="700" kern="0">
                          <a:solidFill>
                            <a:srgbClr val="000000"/>
                          </a:solidFill>
                          <a:latin typeface="Times New Roman"/>
                          <a:ea typeface="宋体"/>
                        </a:rPr>
                        <a:t>132</a:t>
                      </a:r>
                      <a:r>
                        <a:rPr lang="zh-CN" sz="700" kern="0">
                          <a:solidFill>
                            <a:srgbClr val="000000"/>
                          </a:solidFill>
                          <a:latin typeface="Times New Roman"/>
                          <a:ea typeface="宋体"/>
                        </a:rPr>
                        <a:t>）</a:t>
                      </a:r>
                      <a:endParaRPr lang="zh-CN" sz="900" kern="10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zh-CN" sz="700" kern="0" dirty="0">
                          <a:solidFill>
                            <a:srgbClr val="000000"/>
                          </a:solidFill>
                          <a:latin typeface="Times New Roman"/>
                          <a:ea typeface="宋体"/>
                        </a:rPr>
                        <a:t>高明职业技术学校</a:t>
                      </a:r>
                      <a:endParaRPr lang="zh-CN" sz="900" kern="100" dirty="0">
                        <a:latin typeface="Times New Roman"/>
                        <a:ea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4"/>
          <p:cNvSpPr txBox="1">
            <a:spLocks noChangeArrowheads="1"/>
          </p:cNvSpPr>
          <p:nvPr/>
        </p:nvSpPr>
        <p:spPr bwMode="auto">
          <a:xfrm>
            <a:off x="857250" y="1643063"/>
            <a:ext cx="5143500" cy="2586037"/>
          </a:xfrm>
          <a:prstGeom prst="rect">
            <a:avLst/>
          </a:prstGeom>
          <a:noFill/>
          <a:ln w="9525" algn="ctr">
            <a:noFill/>
            <a:miter lim="800000"/>
            <a:headEnd/>
            <a:tailEnd/>
          </a:ln>
        </p:spPr>
        <p:txBody>
          <a:bodyPr>
            <a:spAutoFit/>
          </a:bodyPr>
          <a:lstStyle/>
          <a:p>
            <a:pPr algn="l">
              <a:lnSpc>
                <a:spcPct val="150000"/>
              </a:lnSpc>
            </a:pPr>
            <a:r>
              <a:rPr lang="zh-CN" altLang="en-US" b="0">
                <a:solidFill>
                  <a:srgbClr val="000000"/>
                </a:solidFill>
                <a:latin typeface="宋体" pitchFamily="2" charset="-122"/>
              </a:rPr>
              <a:t>● </a:t>
            </a:r>
            <a:r>
              <a:rPr lang="en-US" altLang="zh-CN" b="0">
                <a:solidFill>
                  <a:srgbClr val="FF0000"/>
                </a:solidFill>
                <a:latin typeface="宋体" pitchFamily="2" charset="-122"/>
              </a:rPr>
              <a:t>2008 </a:t>
            </a:r>
            <a:r>
              <a:rPr lang="zh-CN" altLang="en-US" b="0">
                <a:solidFill>
                  <a:srgbClr val="000000"/>
                </a:solidFill>
                <a:latin typeface="宋体" pitchFamily="2" charset="-122"/>
              </a:rPr>
              <a:t>广州市属高职综合布线技能大赛</a:t>
            </a:r>
            <a:br>
              <a:rPr lang="zh-CN" altLang="en-US" b="0">
                <a:solidFill>
                  <a:srgbClr val="000000"/>
                </a:solidFill>
                <a:latin typeface="宋体" pitchFamily="2" charset="-122"/>
              </a:rPr>
            </a:br>
            <a:r>
              <a:rPr lang="zh-CN" altLang="en-US" b="0">
                <a:solidFill>
                  <a:srgbClr val="000000"/>
                </a:solidFill>
                <a:latin typeface="宋体" pitchFamily="2" charset="-122"/>
              </a:rPr>
              <a:t>●</a:t>
            </a:r>
            <a:r>
              <a:rPr lang="zh-CN" altLang="en-US" b="0">
                <a:solidFill>
                  <a:srgbClr val="000000"/>
                </a:solidFill>
              </a:rPr>
              <a:t> </a:t>
            </a:r>
            <a:r>
              <a:rPr lang="en-US" altLang="zh-CN" b="0">
                <a:solidFill>
                  <a:srgbClr val="FF0000"/>
                </a:solidFill>
                <a:latin typeface="宋体" pitchFamily="2" charset="-122"/>
              </a:rPr>
              <a:t>2009 </a:t>
            </a:r>
            <a:r>
              <a:rPr lang="zh-CN" altLang="en-US" b="0">
                <a:solidFill>
                  <a:srgbClr val="000000"/>
                </a:solidFill>
                <a:latin typeface="宋体" pitchFamily="2" charset="-122"/>
              </a:rPr>
              <a:t>全国中职综合布线技能大赛</a:t>
            </a:r>
            <a:br>
              <a:rPr lang="zh-CN" altLang="en-US" b="0">
                <a:solidFill>
                  <a:srgbClr val="000000"/>
                </a:solidFill>
                <a:latin typeface="宋体" pitchFamily="2" charset="-122"/>
              </a:rPr>
            </a:br>
            <a:r>
              <a:rPr lang="zh-CN" altLang="en-US" b="0">
                <a:solidFill>
                  <a:srgbClr val="000000"/>
                </a:solidFill>
                <a:latin typeface="宋体" pitchFamily="2" charset="-122"/>
              </a:rPr>
              <a:t>● </a:t>
            </a:r>
            <a:r>
              <a:rPr lang="en-US" altLang="zh-CN" b="0">
                <a:solidFill>
                  <a:srgbClr val="FF3300"/>
                </a:solidFill>
                <a:latin typeface="宋体" pitchFamily="2" charset="-122"/>
              </a:rPr>
              <a:t>2009</a:t>
            </a:r>
            <a:r>
              <a:rPr lang="en-US" altLang="zh-CN" b="0">
                <a:solidFill>
                  <a:srgbClr val="CC0000"/>
                </a:solidFill>
                <a:latin typeface="宋体" pitchFamily="2" charset="-122"/>
              </a:rPr>
              <a:t> </a:t>
            </a:r>
            <a:r>
              <a:rPr lang="zh-CN" altLang="en-US" b="0">
                <a:solidFill>
                  <a:srgbClr val="000000"/>
                </a:solidFill>
                <a:latin typeface="宋体" pitchFamily="2" charset="-122"/>
              </a:rPr>
              <a:t>广东省高校杯综合布线技能大赛</a:t>
            </a:r>
            <a:br>
              <a:rPr lang="zh-CN" altLang="en-US" b="0">
                <a:solidFill>
                  <a:srgbClr val="000000"/>
                </a:solidFill>
                <a:latin typeface="宋体" pitchFamily="2" charset="-122"/>
              </a:rPr>
            </a:br>
            <a:r>
              <a:rPr lang="zh-CN" altLang="en-US" b="0">
                <a:solidFill>
                  <a:srgbClr val="000000"/>
                </a:solidFill>
                <a:latin typeface="宋体" pitchFamily="2" charset="-122"/>
              </a:rPr>
              <a:t>● </a:t>
            </a:r>
            <a:r>
              <a:rPr lang="en-US" altLang="zh-CN" b="0">
                <a:solidFill>
                  <a:srgbClr val="FF0000"/>
                </a:solidFill>
                <a:latin typeface="宋体" pitchFamily="2" charset="-122"/>
              </a:rPr>
              <a:t>2009 </a:t>
            </a:r>
            <a:r>
              <a:rPr lang="zh-CN" altLang="en-US" b="0">
                <a:solidFill>
                  <a:srgbClr val="000000"/>
                </a:solidFill>
                <a:latin typeface="宋体" pitchFamily="2" charset="-122"/>
              </a:rPr>
              <a:t>广东省综合布线国赛选拔赛</a:t>
            </a:r>
            <a:r>
              <a:rPr lang="zh-CN" altLang="en-US" b="0">
                <a:solidFill>
                  <a:srgbClr val="FF0000"/>
                </a:solidFill>
                <a:latin typeface="宋体" pitchFamily="2" charset="-122"/>
              </a:rPr>
              <a:t/>
            </a:r>
            <a:br>
              <a:rPr lang="zh-CN" altLang="en-US" b="0">
                <a:solidFill>
                  <a:srgbClr val="FF0000"/>
                </a:solidFill>
                <a:latin typeface="宋体" pitchFamily="2" charset="-122"/>
              </a:rPr>
            </a:br>
            <a:r>
              <a:rPr lang="zh-CN" altLang="en-US" b="0">
                <a:solidFill>
                  <a:srgbClr val="000000"/>
                </a:solidFill>
                <a:latin typeface="宋体" pitchFamily="2" charset="-122"/>
              </a:rPr>
              <a:t>● </a:t>
            </a:r>
            <a:r>
              <a:rPr lang="en-US" altLang="zh-CN" b="0">
                <a:solidFill>
                  <a:srgbClr val="FF0000"/>
                </a:solidFill>
                <a:latin typeface="宋体" pitchFamily="2" charset="-122"/>
              </a:rPr>
              <a:t>2009 </a:t>
            </a:r>
            <a:r>
              <a:rPr lang="zh-CN" altLang="en-US" b="0">
                <a:solidFill>
                  <a:srgbClr val="000000"/>
                </a:solidFill>
                <a:latin typeface="宋体" pitchFamily="2" charset="-122"/>
              </a:rPr>
              <a:t>上海市中职综合布线国赛选拔赛</a:t>
            </a:r>
            <a:r>
              <a:rPr lang="zh-CN" altLang="en-US" b="0">
                <a:solidFill>
                  <a:srgbClr val="FF0000"/>
                </a:solidFill>
                <a:latin typeface="宋体" pitchFamily="2" charset="-122"/>
              </a:rPr>
              <a:t/>
            </a:r>
            <a:br>
              <a:rPr lang="zh-CN" altLang="en-US" b="0">
                <a:solidFill>
                  <a:srgbClr val="FF0000"/>
                </a:solidFill>
                <a:latin typeface="宋体" pitchFamily="2" charset="-122"/>
              </a:rPr>
            </a:br>
            <a:r>
              <a:rPr lang="zh-CN" altLang="en-US" b="0">
                <a:solidFill>
                  <a:srgbClr val="000000"/>
                </a:solidFill>
                <a:latin typeface="宋体" pitchFamily="2" charset="-122"/>
              </a:rPr>
              <a:t>● </a:t>
            </a:r>
            <a:r>
              <a:rPr lang="en-US" altLang="zh-CN" b="0">
                <a:solidFill>
                  <a:srgbClr val="FF0000"/>
                </a:solidFill>
                <a:latin typeface="宋体" pitchFamily="2" charset="-122"/>
              </a:rPr>
              <a:t>2009 </a:t>
            </a:r>
            <a:r>
              <a:rPr lang="zh-CN" altLang="en-US" b="0">
                <a:solidFill>
                  <a:srgbClr val="000000"/>
                </a:solidFill>
                <a:latin typeface="宋体" pitchFamily="2" charset="-122"/>
              </a:rPr>
              <a:t>重庆市中职综合布线国赛选拔赛</a:t>
            </a:r>
            <a:endParaRPr lang="zh-CN" altLang="en-US" b="0"/>
          </a:p>
        </p:txBody>
      </p:sp>
      <p:sp>
        <p:nvSpPr>
          <p:cNvPr id="60421" name="WordArt 3"/>
          <p:cNvSpPr>
            <a:spLocks noChangeArrowheads="1" noChangeShapeType="1" noTextEdit="1"/>
          </p:cNvSpPr>
          <p:nvPr/>
        </p:nvSpPr>
        <p:spPr bwMode="auto">
          <a:xfrm>
            <a:off x="2627313" y="1125538"/>
            <a:ext cx="3816350" cy="431800"/>
          </a:xfrm>
          <a:prstGeom prst="rect">
            <a:avLst/>
          </a:prstGeom>
        </p:spPr>
        <p:txBody>
          <a:bodyPr wrap="none" fromWordArt="1">
            <a:prstTxWarp prst="textPlain">
              <a:avLst>
                <a:gd name="adj" fmla="val 50000"/>
              </a:avLst>
            </a:prstTxWarp>
          </a:bodyPr>
          <a:lstStyle/>
          <a:p>
            <a:pPr>
              <a:defRPr/>
            </a:pPr>
            <a:r>
              <a:rPr lang="en-US" altLang="zh-CN" sz="2800" kern="10" dirty="0" err="1">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协办的综合布线大赛</a:t>
            </a:r>
          </a:p>
        </p:txBody>
      </p:sp>
      <p:pic>
        <p:nvPicPr>
          <p:cNvPr id="54276" name="Picture 5" descr="E:\D\资料\竞赛\2009年高校杯综合布线比赛\裁判赛前讨论.gif"/>
          <p:cNvPicPr>
            <a:picLocks noChangeAspect="1" noChangeArrowheads="1"/>
          </p:cNvPicPr>
          <p:nvPr/>
        </p:nvPicPr>
        <p:blipFill>
          <a:blip r:embed="rId2"/>
          <a:srcRect/>
          <a:stretch>
            <a:fillRect/>
          </a:stretch>
        </p:blipFill>
        <p:spPr bwMode="auto">
          <a:xfrm>
            <a:off x="6143625" y="4214813"/>
            <a:ext cx="2470150" cy="1643062"/>
          </a:xfrm>
          <a:prstGeom prst="rect">
            <a:avLst/>
          </a:prstGeom>
          <a:noFill/>
          <a:ln w="9525">
            <a:noFill/>
            <a:miter lim="800000"/>
            <a:headEnd/>
            <a:tailEnd/>
          </a:ln>
        </p:spPr>
      </p:pic>
      <p:pic>
        <p:nvPicPr>
          <p:cNvPr id="54277" name="Picture 6" descr="D:\客服部\广州市属竞赛.gif"/>
          <p:cNvPicPr>
            <a:picLocks noChangeAspect="1" noChangeArrowheads="1"/>
          </p:cNvPicPr>
          <p:nvPr/>
        </p:nvPicPr>
        <p:blipFill>
          <a:blip r:embed="rId3"/>
          <a:srcRect/>
          <a:stretch>
            <a:fillRect/>
          </a:stretch>
        </p:blipFill>
        <p:spPr bwMode="auto">
          <a:xfrm>
            <a:off x="6191250" y="1928813"/>
            <a:ext cx="2381250" cy="1785937"/>
          </a:xfrm>
          <a:prstGeom prst="rect">
            <a:avLst/>
          </a:prstGeom>
          <a:noFill/>
          <a:ln w="9525">
            <a:noFill/>
            <a:miter lim="800000"/>
            <a:headEnd/>
            <a:tailEnd/>
          </a:ln>
        </p:spPr>
      </p:pic>
      <p:pic>
        <p:nvPicPr>
          <p:cNvPr id="54278" name="Picture 7"/>
          <p:cNvPicPr>
            <a:picLocks noChangeAspect="1" noChangeArrowheads="1"/>
          </p:cNvPicPr>
          <p:nvPr/>
        </p:nvPicPr>
        <p:blipFill>
          <a:blip r:embed="rId4"/>
          <a:srcRect/>
          <a:stretch>
            <a:fillRect/>
          </a:stretch>
        </p:blipFill>
        <p:spPr bwMode="auto">
          <a:xfrm>
            <a:off x="779463" y="4249738"/>
            <a:ext cx="2139950" cy="1608137"/>
          </a:xfrm>
          <a:prstGeom prst="rect">
            <a:avLst/>
          </a:prstGeom>
          <a:noFill/>
          <a:ln w="9525">
            <a:noFill/>
            <a:miter lim="800000"/>
            <a:headEnd/>
            <a:tailEnd/>
          </a:ln>
        </p:spPr>
      </p:pic>
      <p:pic>
        <p:nvPicPr>
          <p:cNvPr id="54279" name="Picture 8" descr="D:\客服部\比赛现场.gif"/>
          <p:cNvPicPr>
            <a:picLocks noChangeAspect="1" noChangeArrowheads="1"/>
          </p:cNvPicPr>
          <p:nvPr/>
        </p:nvPicPr>
        <p:blipFill>
          <a:blip r:embed="rId5"/>
          <a:srcRect/>
          <a:stretch>
            <a:fillRect/>
          </a:stretch>
        </p:blipFill>
        <p:spPr bwMode="auto">
          <a:xfrm>
            <a:off x="3422650" y="4214813"/>
            <a:ext cx="2286000"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矩形 1"/>
          <p:cNvSpPr>
            <a:spLocks noChangeArrowheads="1"/>
          </p:cNvSpPr>
          <p:nvPr/>
        </p:nvSpPr>
        <p:spPr bwMode="auto">
          <a:xfrm>
            <a:off x="928688" y="1500188"/>
            <a:ext cx="5786437" cy="5908675"/>
          </a:xfrm>
          <a:prstGeom prst="rect">
            <a:avLst/>
          </a:prstGeom>
          <a:noFill/>
          <a:ln w="9525">
            <a:noFill/>
            <a:miter lim="800000"/>
            <a:headEnd/>
            <a:tailEnd/>
          </a:ln>
        </p:spPr>
        <p:txBody>
          <a:bodyPr>
            <a:spAutoFit/>
          </a:bodyPr>
          <a:lstStyle/>
          <a:p>
            <a:pPr algn="l">
              <a:lnSpc>
                <a:spcPct val="150000"/>
              </a:lnSpc>
            </a:pPr>
            <a:r>
              <a:rPr lang="zh-CN" altLang="en-US">
                <a:latin typeface="宋体" pitchFamily="2" charset="-122"/>
              </a:rPr>
              <a:t>●</a:t>
            </a:r>
            <a:r>
              <a:rPr lang="en-US" altLang="zh-CN">
                <a:solidFill>
                  <a:srgbClr val="FF0000"/>
                </a:solidFill>
                <a:latin typeface="宋体" pitchFamily="2" charset="-122"/>
              </a:rPr>
              <a:t> </a:t>
            </a:r>
            <a:r>
              <a:rPr lang="en-US" altLang="zh-CN" b="0">
                <a:solidFill>
                  <a:srgbClr val="FF0000"/>
                </a:solidFill>
                <a:latin typeface="宋体" pitchFamily="2" charset="-122"/>
              </a:rPr>
              <a:t>2010 </a:t>
            </a:r>
            <a:r>
              <a:rPr lang="zh-CN" altLang="en-US" b="0">
                <a:latin typeface="宋体" pitchFamily="2" charset="-122"/>
              </a:rPr>
              <a:t>内蒙古高职计算机网络组建与安全维护技大赛</a:t>
            </a:r>
            <a:endParaRPr lang="en-US" altLang="zh-CN" b="0">
              <a:latin typeface="宋体" pitchFamily="2" charset="-122"/>
            </a:endParaRPr>
          </a:p>
          <a:p>
            <a:pPr algn="l">
              <a:lnSpc>
                <a:spcPct val="150000"/>
              </a:lnSpc>
            </a:pPr>
            <a:r>
              <a:rPr lang="zh-CN" altLang="en-US" b="0">
                <a:latin typeface="宋体" pitchFamily="2" charset="-122"/>
              </a:rPr>
              <a:t>●</a:t>
            </a:r>
            <a:r>
              <a:rPr lang="en-US" altLang="zh-CN" b="0">
                <a:solidFill>
                  <a:srgbClr val="FF0000"/>
                </a:solidFill>
                <a:latin typeface="宋体" pitchFamily="2" charset="-122"/>
              </a:rPr>
              <a:t> 2010 </a:t>
            </a:r>
            <a:r>
              <a:rPr lang="zh-CN" altLang="en-US" b="0">
                <a:latin typeface="宋体" pitchFamily="2" charset="-122"/>
              </a:rPr>
              <a:t>湖南省职业院校春季技能竞赛</a:t>
            </a:r>
            <a:endParaRPr lang="en-US" altLang="zh-CN" b="0">
              <a:latin typeface="宋体" pitchFamily="2" charset="-122"/>
            </a:endParaRPr>
          </a:p>
          <a:p>
            <a:pPr algn="l">
              <a:lnSpc>
                <a:spcPct val="150000"/>
              </a:lnSpc>
            </a:pPr>
            <a:r>
              <a:rPr lang="zh-CN" altLang="en-US" b="0">
                <a:latin typeface="宋体" pitchFamily="2" charset="-122"/>
              </a:rPr>
              <a:t>●</a:t>
            </a:r>
            <a:r>
              <a:rPr lang="en-US" altLang="zh-CN" b="0">
                <a:solidFill>
                  <a:srgbClr val="FF0000"/>
                </a:solidFill>
                <a:latin typeface="宋体" pitchFamily="2" charset="-122"/>
              </a:rPr>
              <a:t> 2010 </a:t>
            </a:r>
            <a:r>
              <a:rPr lang="zh-CN" altLang="en-US" b="0">
                <a:latin typeface="宋体" pitchFamily="2" charset="-122"/>
              </a:rPr>
              <a:t>重庆市第三届中等职业学校职业技能竞赛</a:t>
            </a:r>
            <a:endParaRPr lang="en-US" altLang="zh-CN" b="0">
              <a:latin typeface="宋体" pitchFamily="2" charset="-122"/>
            </a:endParaRPr>
          </a:p>
          <a:p>
            <a:pPr algn="l">
              <a:lnSpc>
                <a:spcPct val="150000"/>
              </a:lnSpc>
            </a:pPr>
            <a:r>
              <a:rPr lang="zh-CN" altLang="en-US" b="0">
                <a:latin typeface="宋体" pitchFamily="2" charset="-122"/>
              </a:rPr>
              <a:t>● </a:t>
            </a:r>
            <a:r>
              <a:rPr lang="en-US" altLang="zh-CN" b="0">
                <a:solidFill>
                  <a:srgbClr val="FF0000"/>
                </a:solidFill>
                <a:latin typeface="宋体" pitchFamily="2" charset="-122"/>
              </a:rPr>
              <a:t>2010 </a:t>
            </a:r>
            <a:r>
              <a:rPr lang="zh-CN" altLang="en-US" b="0">
                <a:latin typeface="宋体" pitchFamily="2" charset="-122"/>
              </a:rPr>
              <a:t>四川省职业院校学生技能大赛</a:t>
            </a:r>
            <a:endParaRPr lang="en-US" altLang="zh-CN" b="0">
              <a:latin typeface="宋体" pitchFamily="2" charset="-122"/>
            </a:endParaRPr>
          </a:p>
          <a:p>
            <a:pPr algn="l">
              <a:lnSpc>
                <a:spcPct val="150000"/>
              </a:lnSpc>
            </a:pPr>
            <a:r>
              <a:rPr lang="zh-CN" altLang="en-US" b="0">
                <a:latin typeface="宋体" pitchFamily="2" charset="-122"/>
              </a:rPr>
              <a:t>● </a:t>
            </a:r>
            <a:r>
              <a:rPr lang="en-US" altLang="zh-CN" b="0">
                <a:solidFill>
                  <a:srgbClr val="FF0000"/>
                </a:solidFill>
                <a:latin typeface="宋体" pitchFamily="2" charset="-122"/>
              </a:rPr>
              <a:t>2010 </a:t>
            </a:r>
            <a:r>
              <a:rPr lang="zh-CN" altLang="en-US" b="0">
                <a:latin typeface="宋体" pitchFamily="2" charset="-122"/>
              </a:rPr>
              <a:t>云南省职业院校学生技能大赛</a:t>
            </a:r>
            <a:endParaRPr lang="en-US" altLang="zh-CN" b="0">
              <a:latin typeface="宋体" pitchFamily="2" charset="-122"/>
            </a:endParaRPr>
          </a:p>
          <a:p>
            <a:pPr algn="l">
              <a:lnSpc>
                <a:spcPct val="150000"/>
              </a:lnSpc>
            </a:pPr>
            <a:r>
              <a:rPr lang="zh-CN" altLang="en-US" b="0">
                <a:latin typeface="宋体" pitchFamily="2" charset="-122"/>
              </a:rPr>
              <a:t>● </a:t>
            </a:r>
            <a:r>
              <a:rPr lang="en-US" altLang="zh-CN" b="0">
                <a:solidFill>
                  <a:srgbClr val="FF0000"/>
                </a:solidFill>
                <a:latin typeface="宋体" pitchFamily="2" charset="-122"/>
              </a:rPr>
              <a:t>2010 </a:t>
            </a:r>
            <a:r>
              <a:rPr lang="zh-CN" altLang="en-US" b="0">
                <a:latin typeface="宋体" pitchFamily="2" charset="-122"/>
              </a:rPr>
              <a:t>新疆自治区职业院校学生技能大赛</a:t>
            </a:r>
            <a:endParaRPr lang="en-US" altLang="zh-CN" b="0">
              <a:latin typeface="宋体" pitchFamily="2" charset="-122"/>
            </a:endParaRPr>
          </a:p>
          <a:p>
            <a:pPr algn="l">
              <a:lnSpc>
                <a:spcPct val="150000"/>
              </a:lnSpc>
            </a:pPr>
            <a:r>
              <a:rPr lang="zh-CN" altLang="en-US" b="0">
                <a:latin typeface="宋体" pitchFamily="2" charset="-122"/>
              </a:rPr>
              <a:t>● </a:t>
            </a:r>
            <a:r>
              <a:rPr lang="en-US" altLang="zh-CN" b="0">
                <a:solidFill>
                  <a:srgbClr val="FF0000"/>
                </a:solidFill>
                <a:latin typeface="宋体" pitchFamily="2" charset="-122"/>
              </a:rPr>
              <a:t>2010 </a:t>
            </a:r>
            <a:r>
              <a:rPr lang="zh-CN" altLang="en-US" b="0">
                <a:latin typeface="宋体" pitchFamily="2" charset="-122"/>
              </a:rPr>
              <a:t>吉林省职业院校学生技能大赛</a:t>
            </a:r>
            <a:endParaRPr lang="en-US" altLang="zh-CN" b="0">
              <a:latin typeface="宋体" pitchFamily="2" charset="-122"/>
            </a:endParaRPr>
          </a:p>
          <a:p>
            <a:pPr algn="l">
              <a:lnSpc>
                <a:spcPct val="150000"/>
              </a:lnSpc>
            </a:pPr>
            <a:r>
              <a:rPr lang="zh-CN" altLang="en-US">
                <a:latin typeface="宋体" pitchFamily="2" charset="-122"/>
              </a:rPr>
              <a:t>● </a:t>
            </a:r>
            <a:r>
              <a:rPr lang="en-US" altLang="zh-CN">
                <a:solidFill>
                  <a:srgbClr val="FF0000"/>
                </a:solidFill>
                <a:latin typeface="宋体" pitchFamily="2" charset="-122"/>
              </a:rPr>
              <a:t>2010 </a:t>
            </a:r>
            <a:r>
              <a:rPr lang="zh-CN" altLang="en-US">
                <a:solidFill>
                  <a:srgbClr val="C00000"/>
                </a:solidFill>
                <a:latin typeface="宋体" pitchFamily="2" charset="-122"/>
              </a:rPr>
              <a:t>黑龙江</a:t>
            </a:r>
            <a:r>
              <a:rPr lang="zh-CN" altLang="en-US">
                <a:latin typeface="宋体" pitchFamily="2" charset="-122"/>
              </a:rPr>
              <a:t>省职业院校学生技能大赛</a:t>
            </a:r>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endParaRPr lang="en-US" altLang="zh-CN">
              <a:latin typeface="宋体" pitchFamily="2" charset="-122"/>
            </a:endParaRPr>
          </a:p>
          <a:p>
            <a:r>
              <a:rPr lang="zh-CN" altLang="en-US">
                <a:solidFill>
                  <a:srgbClr val="FF0000"/>
                </a:solidFill>
                <a:latin typeface="宋体" pitchFamily="2" charset="-122"/>
              </a:rPr>
              <a:t/>
            </a:r>
            <a:br>
              <a:rPr lang="zh-CN" altLang="en-US">
                <a:solidFill>
                  <a:srgbClr val="FF0000"/>
                </a:solidFill>
                <a:latin typeface="宋体" pitchFamily="2" charset="-122"/>
              </a:rPr>
            </a:br>
            <a:endParaRPr lang="zh-CN" altLang="en-US"/>
          </a:p>
        </p:txBody>
      </p:sp>
      <p:sp>
        <p:nvSpPr>
          <p:cNvPr id="4" name="WordArt 3"/>
          <p:cNvSpPr>
            <a:spLocks noChangeArrowheads="1" noChangeShapeType="1" noTextEdit="1"/>
          </p:cNvSpPr>
          <p:nvPr/>
        </p:nvSpPr>
        <p:spPr bwMode="auto">
          <a:xfrm>
            <a:off x="2643174" y="1071546"/>
            <a:ext cx="3816350" cy="431800"/>
          </a:xfrm>
          <a:prstGeom prst="rect">
            <a:avLst/>
          </a:prstGeom>
        </p:spPr>
        <p:txBody>
          <a:bodyPr wrap="none" fromWordArt="1">
            <a:prstTxWarp prst="textPlain">
              <a:avLst>
                <a:gd name="adj" fmla="val 50000"/>
              </a:avLst>
            </a:prstTxWarp>
          </a:bodyPr>
          <a:lstStyle/>
          <a:p>
            <a:pPr>
              <a:defRPr/>
            </a:pPr>
            <a:r>
              <a:rPr lang="en-US" altLang="zh-CN" sz="2800" kern="10" dirty="0" err="1">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协办的综合布线大赛</a:t>
            </a:r>
          </a:p>
        </p:txBody>
      </p:sp>
      <p:pic>
        <p:nvPicPr>
          <p:cNvPr id="55300" name="Picture 4" descr="吉林中职竞赛"/>
          <p:cNvPicPr>
            <a:picLocks noChangeAspect="1" noChangeArrowheads="1"/>
          </p:cNvPicPr>
          <p:nvPr/>
        </p:nvPicPr>
        <p:blipFill>
          <a:blip r:embed="rId2"/>
          <a:srcRect/>
          <a:stretch>
            <a:fillRect/>
          </a:stretch>
        </p:blipFill>
        <p:spPr bwMode="auto">
          <a:xfrm>
            <a:off x="4714875" y="4429125"/>
            <a:ext cx="2005013" cy="1428750"/>
          </a:xfrm>
          <a:prstGeom prst="rect">
            <a:avLst/>
          </a:prstGeom>
          <a:noFill/>
          <a:ln w="9525">
            <a:noFill/>
            <a:miter lim="800000"/>
            <a:headEnd/>
            <a:tailEnd/>
          </a:ln>
        </p:spPr>
      </p:pic>
      <p:pic>
        <p:nvPicPr>
          <p:cNvPr id="55301" name="Picture 5" descr="D:\客服部\四川高职.gif"/>
          <p:cNvPicPr>
            <a:picLocks noChangeAspect="1" noChangeArrowheads="1"/>
          </p:cNvPicPr>
          <p:nvPr/>
        </p:nvPicPr>
        <p:blipFill>
          <a:blip r:embed="rId3"/>
          <a:srcRect/>
          <a:stretch>
            <a:fillRect/>
          </a:stretch>
        </p:blipFill>
        <p:spPr bwMode="auto">
          <a:xfrm>
            <a:off x="2714625" y="4429125"/>
            <a:ext cx="1928813" cy="1446213"/>
          </a:xfrm>
          <a:prstGeom prst="rect">
            <a:avLst/>
          </a:prstGeom>
          <a:noFill/>
          <a:ln w="9525">
            <a:noFill/>
            <a:miter lim="800000"/>
            <a:headEnd/>
            <a:tailEnd/>
          </a:ln>
        </p:spPr>
      </p:pic>
      <p:pic>
        <p:nvPicPr>
          <p:cNvPr id="55302" name="Picture 8"/>
          <p:cNvPicPr>
            <a:picLocks noChangeAspect="1" noChangeArrowheads="1"/>
          </p:cNvPicPr>
          <p:nvPr/>
        </p:nvPicPr>
        <p:blipFill>
          <a:blip r:embed="rId4"/>
          <a:srcRect/>
          <a:stretch>
            <a:fillRect/>
          </a:stretch>
        </p:blipFill>
        <p:spPr bwMode="auto">
          <a:xfrm>
            <a:off x="738188" y="4429125"/>
            <a:ext cx="1905000" cy="1428750"/>
          </a:xfrm>
          <a:prstGeom prst="rect">
            <a:avLst/>
          </a:prstGeom>
          <a:noFill/>
          <a:ln w="9525" algn="ctr">
            <a:noFill/>
            <a:miter lim="800000"/>
            <a:headEnd/>
            <a:tailEnd/>
          </a:ln>
        </p:spPr>
      </p:pic>
      <p:pic>
        <p:nvPicPr>
          <p:cNvPr id="55303" name="Picture 9"/>
          <p:cNvPicPr>
            <a:picLocks noChangeAspect="1" noChangeArrowheads="1"/>
          </p:cNvPicPr>
          <p:nvPr/>
        </p:nvPicPr>
        <p:blipFill>
          <a:blip r:embed="rId5"/>
          <a:srcRect/>
          <a:stretch>
            <a:fillRect/>
          </a:stretch>
        </p:blipFill>
        <p:spPr bwMode="auto">
          <a:xfrm>
            <a:off x="6786563" y="4483100"/>
            <a:ext cx="1833562" cy="1374775"/>
          </a:xfrm>
          <a:prstGeom prst="rect">
            <a:avLst/>
          </a:prstGeom>
          <a:noFill/>
          <a:ln w="9525" algn="ctr">
            <a:noFill/>
            <a:miter lim="800000"/>
            <a:headEnd/>
            <a:tailEnd/>
          </a:ln>
        </p:spPr>
      </p:pic>
      <p:pic>
        <p:nvPicPr>
          <p:cNvPr id="55304" name="Picture 8" descr="D:\客服部\DSC03141.jpg"/>
          <p:cNvPicPr>
            <a:picLocks noChangeAspect="1" noChangeArrowheads="1"/>
          </p:cNvPicPr>
          <p:nvPr/>
        </p:nvPicPr>
        <p:blipFill>
          <a:blip r:embed="rId6"/>
          <a:srcRect/>
          <a:stretch>
            <a:fillRect/>
          </a:stretch>
        </p:blipFill>
        <p:spPr bwMode="auto">
          <a:xfrm>
            <a:off x="6215063" y="2357438"/>
            <a:ext cx="2540000" cy="1905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500063" y="1643063"/>
            <a:ext cx="7921625" cy="3600450"/>
          </a:xfrm>
          <a:prstGeom prst="rect">
            <a:avLst/>
          </a:prstGeom>
          <a:noFill/>
          <a:ln w="9525" algn="ctr">
            <a:noFill/>
            <a:miter lim="800000"/>
            <a:headEnd/>
            <a:tailEnd/>
          </a:ln>
        </p:spPr>
        <p:txBody>
          <a:bodyPr>
            <a:spAutoFit/>
          </a:bodyPr>
          <a:lstStyle/>
          <a:p>
            <a:pPr marL="342900" indent="-342900" algn="l">
              <a:defRPr/>
            </a:pPr>
            <a:r>
              <a:rPr lang="en-US" altLang="zh-CN" sz="2400" dirty="0">
                <a:latin typeface="+mn-ea"/>
                <a:ea typeface="+mn-ea"/>
              </a:rPr>
              <a:t>VCOM</a:t>
            </a:r>
            <a:r>
              <a:rPr lang="zh-CN" altLang="en-US" sz="2400" dirty="0">
                <a:latin typeface="+mn-ea"/>
                <a:ea typeface="+mn-ea"/>
              </a:rPr>
              <a:t>综合布线实训室组成</a:t>
            </a:r>
          </a:p>
          <a:p>
            <a:pPr marL="342900" indent="-342900" algn="l">
              <a:defRPr/>
            </a:pPr>
            <a:endParaRPr lang="zh-CN" altLang="en-US" sz="2400" b="0" dirty="0">
              <a:solidFill>
                <a:srgbClr val="FF0000"/>
              </a:solidFill>
            </a:endParaRPr>
          </a:p>
          <a:p>
            <a:pPr marL="342900" indent="-342900" algn="l">
              <a:buFontTx/>
              <a:buAutoNum type="arabicPeriod"/>
              <a:defRPr/>
            </a:pPr>
            <a:r>
              <a:rPr lang="zh-CN" altLang="en-US" sz="2000" dirty="0">
                <a:solidFill>
                  <a:srgbClr val="FF0000"/>
                </a:solidFill>
              </a:rPr>
              <a:t>展示模块</a:t>
            </a:r>
          </a:p>
          <a:p>
            <a:pPr marL="342900" indent="-342900" algn="l">
              <a:buFontTx/>
              <a:buAutoNum type="arabicPeriod"/>
              <a:defRPr/>
            </a:pPr>
            <a:endParaRPr lang="zh-CN" altLang="en-US" sz="2000" dirty="0">
              <a:solidFill>
                <a:srgbClr val="FF0000"/>
              </a:solidFill>
            </a:endParaRPr>
          </a:p>
          <a:p>
            <a:pPr marL="342900" indent="-342900" algn="l">
              <a:buFontTx/>
              <a:buAutoNum type="arabicPeriod"/>
              <a:defRPr/>
            </a:pPr>
            <a:r>
              <a:rPr lang="zh-CN" altLang="en-US" sz="2000" dirty="0">
                <a:solidFill>
                  <a:srgbClr val="FF0000"/>
                </a:solidFill>
              </a:rPr>
              <a:t>基本技能训练模块</a:t>
            </a:r>
          </a:p>
          <a:p>
            <a:pPr marL="342900" indent="-342900" algn="l">
              <a:buFontTx/>
              <a:buAutoNum type="arabicPeriod"/>
              <a:defRPr/>
            </a:pPr>
            <a:endParaRPr lang="zh-CN" altLang="en-US" sz="2000" dirty="0">
              <a:solidFill>
                <a:srgbClr val="FF0000"/>
              </a:solidFill>
            </a:endParaRPr>
          </a:p>
          <a:p>
            <a:pPr marL="342900" indent="-342900" algn="l">
              <a:buFontTx/>
              <a:buAutoNum type="arabicPeriod"/>
              <a:defRPr/>
            </a:pPr>
            <a:r>
              <a:rPr lang="zh-CN" altLang="en-US" sz="2000" dirty="0">
                <a:solidFill>
                  <a:srgbClr val="FF0000"/>
                </a:solidFill>
              </a:rPr>
              <a:t>工程项目实训模块</a:t>
            </a:r>
            <a:endParaRPr lang="en-US" altLang="zh-CN" sz="2000" dirty="0">
              <a:solidFill>
                <a:srgbClr val="FF0000"/>
              </a:solidFill>
            </a:endParaRPr>
          </a:p>
          <a:p>
            <a:pPr marL="342900" indent="-342900" algn="l">
              <a:buFontTx/>
              <a:buAutoNum type="arabicPeriod"/>
              <a:defRPr/>
            </a:pPr>
            <a:endParaRPr lang="en-US" altLang="zh-CN" sz="2000" dirty="0">
              <a:solidFill>
                <a:srgbClr val="FF0000"/>
              </a:solidFill>
            </a:endParaRPr>
          </a:p>
          <a:p>
            <a:pPr marL="342900" indent="-342900" algn="l">
              <a:buFontTx/>
              <a:buAutoNum type="arabicPeriod"/>
              <a:defRPr/>
            </a:pPr>
            <a:r>
              <a:rPr lang="zh-CN" altLang="en-US" sz="2000" dirty="0">
                <a:solidFill>
                  <a:srgbClr val="FF0000"/>
                </a:solidFill>
              </a:rPr>
              <a:t>配套工具</a:t>
            </a:r>
            <a:endParaRPr lang="en-US" altLang="zh-CN" sz="2000" dirty="0">
              <a:solidFill>
                <a:srgbClr val="FF0000"/>
              </a:solidFill>
            </a:endParaRPr>
          </a:p>
          <a:p>
            <a:pPr marL="342900" indent="-342900" algn="l">
              <a:buFontTx/>
              <a:buAutoNum type="arabicPeriod"/>
              <a:defRPr/>
            </a:pPr>
            <a:endParaRPr lang="en-US" altLang="zh-CN" sz="2000" dirty="0">
              <a:solidFill>
                <a:srgbClr val="FF0000"/>
              </a:solidFill>
            </a:endParaRPr>
          </a:p>
          <a:p>
            <a:pPr marL="342900" indent="-342900" algn="l">
              <a:buFontTx/>
              <a:buAutoNum type="arabicPeriod"/>
              <a:defRPr/>
            </a:pPr>
            <a:r>
              <a:rPr lang="zh-CN" altLang="en-US" sz="2000" dirty="0">
                <a:solidFill>
                  <a:srgbClr val="FF0000"/>
                </a:solidFill>
              </a:rPr>
              <a:t>配套耗材</a:t>
            </a:r>
          </a:p>
        </p:txBody>
      </p:sp>
      <p:sp>
        <p:nvSpPr>
          <p:cNvPr id="84995" name="WordArt 3"/>
          <p:cNvSpPr>
            <a:spLocks noChangeArrowheads="1" noChangeShapeType="1" noTextEdit="1"/>
          </p:cNvSpPr>
          <p:nvPr/>
        </p:nvSpPr>
        <p:spPr bwMode="auto">
          <a:xfrm>
            <a:off x="2390775" y="1125538"/>
            <a:ext cx="4197350"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13316" name="Picture 6"/>
          <p:cNvPicPr>
            <a:picLocks noChangeAspect="1" noChangeArrowheads="1"/>
          </p:cNvPicPr>
          <p:nvPr/>
        </p:nvPicPr>
        <p:blipFill>
          <a:blip r:embed="rId2"/>
          <a:srcRect/>
          <a:stretch>
            <a:fillRect/>
          </a:stretch>
        </p:blipFill>
        <p:spPr bwMode="auto">
          <a:xfrm>
            <a:off x="3643313" y="2214563"/>
            <a:ext cx="4541837" cy="34067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2"/>
          <p:cNvSpPr txBox="1">
            <a:spLocks/>
          </p:cNvSpPr>
          <p:nvPr/>
        </p:nvSpPr>
        <p:spPr>
          <a:xfrm>
            <a:off x="714375" y="1071563"/>
            <a:ext cx="5357813" cy="2441575"/>
          </a:xfrm>
          <a:prstGeom prst="rect">
            <a:avLst/>
          </a:prstGeom>
        </p:spPr>
        <p:txBody>
          <a:bodyPr/>
          <a:lstStyle/>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a:t>
            </a:r>
            <a:r>
              <a:rPr lang="zh-CN" altLang="en-US" sz="1600" kern="0" dirty="0">
                <a:solidFill>
                  <a:srgbClr val="FF0000"/>
                </a:solidFill>
                <a:latin typeface="宋体" pitchFamily="2" charset="-122"/>
                <a:ea typeface="+mn-ea"/>
              </a:rPr>
              <a:t> </a:t>
            </a:r>
            <a:r>
              <a:rPr lang="zh-CN" sz="1600" b="0" kern="0" dirty="0">
                <a:latin typeface="+mn-lt"/>
                <a:ea typeface="+mn-ea"/>
              </a:rPr>
              <a:t>年部分省市中等职业学校综合布线竞赛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a:t>
            </a:r>
            <a:r>
              <a:rPr lang="zh-CN" altLang="en-US" sz="1600" kern="0" dirty="0">
                <a:solidFill>
                  <a:srgbClr val="FF0000"/>
                </a:solidFill>
                <a:latin typeface="宋体" pitchFamily="2" charset="-122"/>
                <a:ea typeface="+mn-ea"/>
              </a:rPr>
              <a:t> </a:t>
            </a:r>
            <a:r>
              <a:rPr lang="zh-CN" altLang="en-US" sz="1600" b="0" kern="0" dirty="0">
                <a:solidFill>
                  <a:srgbClr val="000000"/>
                </a:solidFill>
                <a:latin typeface="宋体" pitchFamily="2" charset="-122"/>
                <a:ea typeface="+mn-ea"/>
              </a:rPr>
              <a:t>广西自治区职业院校学生技能大赛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 </a:t>
            </a:r>
            <a:r>
              <a:rPr lang="zh-CN" altLang="en-US" sz="1600" b="0" kern="0" dirty="0">
                <a:solidFill>
                  <a:srgbClr val="000000"/>
                </a:solidFill>
                <a:latin typeface="宋体" pitchFamily="2" charset="-122"/>
                <a:ea typeface="+mn-ea"/>
              </a:rPr>
              <a:t>贵州省职业院校学生技能大赛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 </a:t>
            </a:r>
            <a:r>
              <a:rPr lang="en-US" altLang="zh-CN" sz="1600" kern="0" dirty="0">
                <a:solidFill>
                  <a:srgbClr val="FF0000"/>
                </a:solidFill>
                <a:latin typeface="宋体" pitchFamily="2" charset="-122"/>
                <a:ea typeface="+mn-ea"/>
              </a:rPr>
              <a:t>2010 </a:t>
            </a:r>
            <a:r>
              <a:rPr lang="zh-CN" altLang="en-US" sz="1600" b="0" kern="0" dirty="0">
                <a:solidFill>
                  <a:srgbClr val="000000"/>
                </a:solidFill>
                <a:latin typeface="宋体" pitchFamily="2" charset="-122"/>
                <a:ea typeface="+mn-ea"/>
              </a:rPr>
              <a:t>湖北省职业院校学生技能大赛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 </a:t>
            </a:r>
            <a:r>
              <a:rPr lang="zh-CN" altLang="en-US" sz="1600" b="0" kern="0" dirty="0">
                <a:solidFill>
                  <a:srgbClr val="000000"/>
                </a:solidFill>
                <a:latin typeface="宋体" pitchFamily="2" charset="-122"/>
                <a:ea typeface="+mn-ea"/>
              </a:rPr>
              <a:t>广东省职业院校学生技能大赛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 </a:t>
            </a:r>
            <a:r>
              <a:rPr lang="en-US" altLang="zh-CN" sz="1600" kern="0" dirty="0">
                <a:solidFill>
                  <a:srgbClr val="FF0000"/>
                </a:solidFill>
                <a:latin typeface="宋体" pitchFamily="2" charset="-122"/>
                <a:ea typeface="+mn-ea"/>
              </a:rPr>
              <a:t>2010</a:t>
            </a:r>
            <a:r>
              <a:rPr lang="en-US" altLang="zh-CN" sz="1600" kern="0" dirty="0">
                <a:solidFill>
                  <a:srgbClr val="000000"/>
                </a:solidFill>
                <a:latin typeface="宋体" pitchFamily="2" charset="-122"/>
                <a:ea typeface="+mn-ea"/>
              </a:rPr>
              <a:t> </a:t>
            </a:r>
            <a:r>
              <a:rPr lang="zh-CN" altLang="en-US" sz="1600" b="0" kern="0" dirty="0">
                <a:solidFill>
                  <a:srgbClr val="000000"/>
                </a:solidFill>
                <a:latin typeface="宋体" pitchFamily="2" charset="-122"/>
                <a:ea typeface="+mn-ea"/>
              </a:rPr>
              <a:t>昆明市职业院校技能竞赛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a:t>
            </a:r>
            <a:r>
              <a:rPr lang="zh-CN" altLang="en-US" sz="1600" kern="0" dirty="0">
                <a:solidFill>
                  <a:srgbClr val="FF0000"/>
                </a:solidFill>
                <a:latin typeface="宋体" pitchFamily="2" charset="-122"/>
                <a:ea typeface="+mn-ea"/>
              </a:rPr>
              <a:t> </a:t>
            </a:r>
            <a:r>
              <a:rPr lang="zh-CN" altLang="en-US" sz="1600" b="0" kern="0" dirty="0">
                <a:solidFill>
                  <a:srgbClr val="000000"/>
                </a:solidFill>
                <a:latin typeface="宋体" pitchFamily="2" charset="-122"/>
                <a:ea typeface="+mn-ea"/>
              </a:rPr>
              <a:t>运城市职业院校技能竞赛</a:t>
            </a:r>
            <a:endParaRPr lang="en-US" altLang="zh-CN" sz="1600" b="0" kern="0" dirty="0">
              <a:solidFill>
                <a:srgbClr val="000000"/>
              </a:solidFill>
              <a:latin typeface="宋体" pitchFamily="2" charset="-122"/>
              <a:ea typeface="+mn-ea"/>
            </a:endParaRPr>
          </a:p>
          <a:p>
            <a:pPr marL="342900" indent="-342900" algn="l">
              <a:lnSpc>
                <a:spcPct val="150000"/>
              </a:lnSpc>
              <a:spcBef>
                <a:spcPct val="20000"/>
              </a:spcBef>
              <a:defRPr/>
            </a:pPr>
            <a:r>
              <a:rPr lang="zh-CN" altLang="en-US" sz="1600" b="0" kern="0" dirty="0">
                <a:solidFill>
                  <a:srgbClr val="000000"/>
                </a:solidFill>
                <a:latin typeface="宋体" pitchFamily="2" charset="-122"/>
                <a:ea typeface="+mn-ea"/>
              </a:rPr>
              <a:t>●</a:t>
            </a:r>
            <a:r>
              <a:rPr lang="en-US" altLang="zh-CN" sz="1600" kern="0" dirty="0">
                <a:solidFill>
                  <a:srgbClr val="FF0000"/>
                </a:solidFill>
                <a:latin typeface="宋体" pitchFamily="2" charset="-122"/>
                <a:ea typeface="+mn-ea"/>
              </a:rPr>
              <a:t> 2010 </a:t>
            </a:r>
            <a:r>
              <a:rPr lang="zh-CN" altLang="en-US" sz="1600" b="0" kern="0" dirty="0">
                <a:solidFill>
                  <a:srgbClr val="000000"/>
                </a:solidFill>
                <a:latin typeface="宋体" pitchFamily="2" charset="-122"/>
                <a:ea typeface="+mn-ea"/>
              </a:rPr>
              <a:t>全国职业院校学生技能大赛</a:t>
            </a:r>
            <a:endParaRPr lang="en-US" altLang="zh-CN" sz="1600" b="0" kern="0" dirty="0">
              <a:solidFill>
                <a:srgbClr val="000000"/>
              </a:solidFill>
              <a:latin typeface="宋体" pitchFamily="2" charset="-122"/>
              <a:ea typeface="+mn-ea"/>
            </a:endParaRPr>
          </a:p>
          <a:p>
            <a:pPr marL="342900" indent="-342900" algn="l">
              <a:spcBef>
                <a:spcPct val="20000"/>
              </a:spcBef>
              <a:buFontTx/>
              <a:buChar char="•"/>
              <a:defRPr/>
            </a:pPr>
            <a:endParaRPr lang="zh-CN" altLang="en-US" sz="3200" b="0" kern="0" dirty="0">
              <a:latin typeface="+mn-lt"/>
              <a:ea typeface="+mn-ea"/>
            </a:endParaRPr>
          </a:p>
        </p:txBody>
      </p:sp>
      <p:pic>
        <p:nvPicPr>
          <p:cNvPr id="56323" name="Picture 4" descr="D:\客服部\广西.gif"/>
          <p:cNvPicPr>
            <a:picLocks noChangeAspect="1" noChangeArrowheads="1"/>
          </p:cNvPicPr>
          <p:nvPr/>
        </p:nvPicPr>
        <p:blipFill>
          <a:blip r:embed="rId2"/>
          <a:srcRect/>
          <a:stretch>
            <a:fillRect/>
          </a:stretch>
        </p:blipFill>
        <p:spPr bwMode="auto">
          <a:xfrm>
            <a:off x="5857875" y="1500188"/>
            <a:ext cx="2500313" cy="1649412"/>
          </a:xfrm>
          <a:prstGeom prst="rect">
            <a:avLst/>
          </a:prstGeom>
          <a:noFill/>
          <a:ln w="9525">
            <a:noFill/>
            <a:miter lim="800000"/>
            <a:headEnd/>
            <a:tailEnd/>
          </a:ln>
        </p:spPr>
      </p:pic>
      <p:pic>
        <p:nvPicPr>
          <p:cNvPr id="56324" name="Picture 5" descr="2010年1月9日部分省市竞赛"/>
          <p:cNvPicPr>
            <a:picLocks noChangeAspect="1" noChangeArrowheads="1"/>
          </p:cNvPicPr>
          <p:nvPr/>
        </p:nvPicPr>
        <p:blipFill>
          <a:blip r:embed="rId3"/>
          <a:srcRect/>
          <a:stretch>
            <a:fillRect/>
          </a:stretch>
        </p:blipFill>
        <p:spPr bwMode="auto">
          <a:xfrm>
            <a:off x="3429000" y="4429125"/>
            <a:ext cx="2184400" cy="1538288"/>
          </a:xfrm>
          <a:prstGeom prst="rect">
            <a:avLst/>
          </a:prstGeom>
          <a:noFill/>
          <a:ln w="9525">
            <a:noFill/>
            <a:miter lim="800000"/>
            <a:headEnd/>
            <a:tailEnd/>
          </a:ln>
        </p:spPr>
      </p:pic>
      <p:pic>
        <p:nvPicPr>
          <p:cNvPr id="56325" name="Picture 6" descr="IMG_7849"/>
          <p:cNvPicPr>
            <a:picLocks noChangeAspect="1" noChangeArrowheads="1"/>
          </p:cNvPicPr>
          <p:nvPr/>
        </p:nvPicPr>
        <p:blipFill>
          <a:blip r:embed="rId4"/>
          <a:srcRect/>
          <a:stretch>
            <a:fillRect/>
          </a:stretch>
        </p:blipFill>
        <p:spPr bwMode="auto">
          <a:xfrm>
            <a:off x="571500" y="4429125"/>
            <a:ext cx="2324100" cy="1508125"/>
          </a:xfrm>
          <a:prstGeom prst="rect">
            <a:avLst/>
          </a:prstGeom>
          <a:noFill/>
          <a:ln w="9525">
            <a:noFill/>
            <a:miter lim="800000"/>
            <a:headEnd/>
            <a:tailEnd/>
          </a:ln>
        </p:spPr>
      </p:pic>
      <p:pic>
        <p:nvPicPr>
          <p:cNvPr id="56326" name="Picture 7" descr="IMG_8246d"/>
          <p:cNvPicPr>
            <a:picLocks noChangeAspect="1" noChangeArrowheads="1"/>
          </p:cNvPicPr>
          <p:nvPr/>
        </p:nvPicPr>
        <p:blipFill>
          <a:blip r:embed="rId5"/>
          <a:srcRect/>
          <a:stretch>
            <a:fillRect/>
          </a:stretch>
        </p:blipFill>
        <p:spPr bwMode="auto">
          <a:xfrm>
            <a:off x="5857875" y="3357563"/>
            <a:ext cx="2500313" cy="1662112"/>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WordArt 2"/>
          <p:cNvSpPr>
            <a:spLocks noChangeArrowheads="1" noChangeShapeType="1" noTextEdit="1"/>
          </p:cNvSpPr>
          <p:nvPr/>
        </p:nvSpPr>
        <p:spPr bwMode="auto">
          <a:xfrm>
            <a:off x="3276600" y="2997200"/>
            <a:ext cx="2449513" cy="576263"/>
          </a:xfrm>
          <a:prstGeom prst="rect">
            <a:avLst/>
          </a:prstGeom>
        </p:spPr>
        <p:txBody>
          <a:bodyPr wrap="none" fromWordArt="1">
            <a:prstTxWarp prst="textPlain">
              <a:avLst>
                <a:gd name="adj" fmla="val 50000"/>
              </a:avLst>
            </a:prstTxWarp>
          </a:bodyPr>
          <a:lstStyle/>
          <a:p>
            <a:r>
              <a:rPr lang="zh-CN" altLang="en-US" sz="2800" kern="10">
                <a:ln w="9525">
                  <a:solidFill>
                    <a:srgbClr val="FFFF00"/>
                  </a:solidFill>
                  <a:round/>
                  <a:headEnd/>
                  <a:tailEnd/>
                </a:ln>
                <a:solidFill>
                  <a:srgbClr val="FF3300"/>
                </a:solidFill>
                <a:latin typeface="宋体"/>
                <a:ea typeface="宋体"/>
              </a:rPr>
              <a:t>谢谢！</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71500" y="1643063"/>
            <a:ext cx="7921625" cy="731837"/>
          </a:xfrm>
          <a:prstGeom prst="rect">
            <a:avLst/>
          </a:prstGeom>
          <a:noFill/>
          <a:ln w="9525" algn="ctr">
            <a:noFill/>
            <a:miter lim="800000"/>
            <a:headEnd/>
            <a:tailEnd/>
          </a:ln>
        </p:spPr>
        <p:txBody>
          <a:bodyPr>
            <a:spAutoFit/>
          </a:bodyPr>
          <a:lstStyle/>
          <a:p>
            <a:pPr marL="342900" indent="-342900" algn="l"/>
            <a:r>
              <a:rPr lang="en-US" altLang="zh-CN" sz="2400"/>
              <a:t>1</a:t>
            </a:r>
            <a:r>
              <a:rPr lang="zh-CN" altLang="en-US" sz="2400"/>
              <a:t>、展示模块</a:t>
            </a:r>
          </a:p>
          <a:p>
            <a:pPr marL="342900" indent="-342900" algn="l"/>
            <a:r>
              <a:rPr lang="zh-CN" altLang="en-US">
                <a:solidFill>
                  <a:srgbClr val="FF0000"/>
                </a:solidFill>
              </a:rPr>
              <a:t>         </a:t>
            </a:r>
            <a:r>
              <a:rPr lang="en-US" altLang="zh-CN">
                <a:solidFill>
                  <a:srgbClr val="FF0000"/>
                </a:solidFill>
              </a:rPr>
              <a:t>1、</a:t>
            </a:r>
            <a:r>
              <a:rPr lang="zh-CN" altLang="en-US">
                <a:solidFill>
                  <a:srgbClr val="FF0000"/>
                </a:solidFill>
              </a:rPr>
              <a:t> 综合布线产品展示柜：布线产品及工具</a:t>
            </a:r>
            <a:r>
              <a:rPr lang="en-US" altLang="zh-CN">
                <a:solidFill>
                  <a:srgbClr val="FF0000"/>
                </a:solidFill>
              </a:rPr>
              <a:t>70</a:t>
            </a:r>
            <a:r>
              <a:rPr lang="zh-CN" altLang="en-US">
                <a:solidFill>
                  <a:srgbClr val="FF0000"/>
                </a:solidFill>
              </a:rPr>
              <a:t>种</a:t>
            </a:r>
          </a:p>
        </p:txBody>
      </p:sp>
      <p:sp>
        <p:nvSpPr>
          <p:cNvPr id="86019" name="WordArt 3"/>
          <p:cNvSpPr>
            <a:spLocks noChangeArrowheads="1" noChangeShapeType="1" noTextEdit="1"/>
          </p:cNvSpPr>
          <p:nvPr/>
        </p:nvSpPr>
        <p:spPr bwMode="auto">
          <a:xfrm>
            <a:off x="2390775" y="1125538"/>
            <a:ext cx="4197350"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14340" name="Picture 9" descr="展示柜"/>
          <p:cNvPicPr>
            <a:picLocks noChangeAspect="1" noChangeArrowheads="1"/>
          </p:cNvPicPr>
          <p:nvPr/>
        </p:nvPicPr>
        <p:blipFill>
          <a:blip r:embed="rId2"/>
          <a:srcRect/>
          <a:stretch>
            <a:fillRect/>
          </a:stretch>
        </p:blipFill>
        <p:spPr bwMode="auto">
          <a:xfrm>
            <a:off x="642938" y="2571750"/>
            <a:ext cx="4257675" cy="2482850"/>
          </a:xfrm>
          <a:prstGeom prst="rect">
            <a:avLst/>
          </a:prstGeom>
          <a:noFill/>
          <a:ln w="9525">
            <a:noFill/>
            <a:miter lim="800000"/>
            <a:headEnd/>
            <a:tailEnd/>
          </a:ln>
        </p:spPr>
      </p:pic>
      <p:pic>
        <p:nvPicPr>
          <p:cNvPr id="14341" name="Picture 10" descr="布线产品展示柜01"/>
          <p:cNvPicPr>
            <a:picLocks noChangeAspect="1" noChangeArrowheads="1"/>
          </p:cNvPicPr>
          <p:nvPr/>
        </p:nvPicPr>
        <p:blipFill>
          <a:blip r:embed="rId3"/>
          <a:srcRect/>
          <a:stretch>
            <a:fillRect/>
          </a:stretch>
        </p:blipFill>
        <p:spPr bwMode="auto">
          <a:xfrm>
            <a:off x="5143500" y="2786063"/>
            <a:ext cx="3214688" cy="2400300"/>
          </a:xfrm>
          <a:prstGeom prst="rect">
            <a:avLst/>
          </a:prstGeom>
          <a:noFill/>
          <a:ln w="9525">
            <a:noFill/>
            <a:miter lim="800000"/>
            <a:headEnd/>
            <a:tailEnd/>
          </a:ln>
        </p:spPr>
      </p:pic>
      <p:sp>
        <p:nvSpPr>
          <p:cNvPr id="14342" name="TextBox 5"/>
          <p:cNvSpPr txBox="1">
            <a:spLocks noChangeArrowheads="1"/>
          </p:cNvSpPr>
          <p:nvPr/>
        </p:nvSpPr>
        <p:spPr bwMode="auto">
          <a:xfrm>
            <a:off x="2214563" y="5357813"/>
            <a:ext cx="1285875" cy="369887"/>
          </a:xfrm>
          <a:prstGeom prst="rect">
            <a:avLst/>
          </a:prstGeom>
          <a:noFill/>
          <a:ln w="9525">
            <a:noFill/>
            <a:miter lim="800000"/>
            <a:headEnd/>
            <a:tailEnd/>
          </a:ln>
        </p:spPr>
        <p:txBody>
          <a:bodyPr>
            <a:spAutoFit/>
          </a:bodyPr>
          <a:lstStyle/>
          <a:p>
            <a:r>
              <a:rPr lang="zh-CN" altLang="en-US"/>
              <a:t>木质结构</a:t>
            </a:r>
          </a:p>
        </p:txBody>
      </p:sp>
      <p:sp>
        <p:nvSpPr>
          <p:cNvPr id="14343" name="TextBox 6"/>
          <p:cNvSpPr txBox="1">
            <a:spLocks noChangeArrowheads="1"/>
          </p:cNvSpPr>
          <p:nvPr/>
        </p:nvSpPr>
        <p:spPr bwMode="auto">
          <a:xfrm>
            <a:off x="6215063" y="5429250"/>
            <a:ext cx="1428750" cy="369888"/>
          </a:xfrm>
          <a:prstGeom prst="rect">
            <a:avLst/>
          </a:prstGeom>
          <a:noFill/>
          <a:ln w="9525">
            <a:noFill/>
            <a:miter lim="800000"/>
            <a:headEnd/>
            <a:tailEnd/>
          </a:ln>
        </p:spPr>
        <p:txBody>
          <a:bodyPr>
            <a:spAutoFit/>
          </a:bodyPr>
          <a:lstStyle/>
          <a:p>
            <a:r>
              <a:rPr lang="zh-CN" altLang="en-US"/>
              <a:t>铝合金结构</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0901"/>
          <p:cNvPicPr>
            <a:picLocks noChangeAspect="1" noChangeArrowheads="1"/>
          </p:cNvPicPr>
          <p:nvPr/>
        </p:nvPicPr>
        <p:blipFill>
          <a:blip r:embed="rId2"/>
          <a:srcRect/>
          <a:stretch>
            <a:fillRect/>
          </a:stretch>
        </p:blipFill>
        <p:spPr bwMode="auto">
          <a:xfrm>
            <a:off x="1571625" y="2286000"/>
            <a:ext cx="5943600" cy="2886075"/>
          </a:xfrm>
          <a:prstGeom prst="rect">
            <a:avLst/>
          </a:prstGeom>
          <a:noFill/>
          <a:ln w="9525">
            <a:noFill/>
            <a:miter lim="800000"/>
            <a:headEnd/>
            <a:tailEnd/>
          </a:ln>
        </p:spPr>
      </p:pic>
      <p:sp>
        <p:nvSpPr>
          <p:cNvPr id="3" name="矩形 2"/>
          <p:cNvSpPr/>
          <p:nvPr/>
        </p:nvSpPr>
        <p:spPr>
          <a:xfrm>
            <a:off x="1071563" y="1143000"/>
            <a:ext cx="7572375" cy="1200150"/>
          </a:xfrm>
          <a:prstGeom prst="rect">
            <a:avLst/>
          </a:prstGeom>
        </p:spPr>
        <p:txBody>
          <a:bodyPr>
            <a:spAutoFit/>
          </a:bodyPr>
          <a:lstStyle/>
          <a:p>
            <a:pPr marL="342900" indent="-342900" algn="l">
              <a:defRPr/>
            </a:pPr>
            <a:r>
              <a:rPr lang="en-US" altLang="zh-CN" dirty="0">
                <a:latin typeface="+mn-ea"/>
                <a:ea typeface="+mn-ea"/>
              </a:rPr>
              <a:t>1、</a:t>
            </a:r>
            <a:r>
              <a:rPr lang="zh-CN" altLang="en-US" dirty="0">
                <a:latin typeface="+mn-ea"/>
                <a:ea typeface="+mn-ea"/>
              </a:rPr>
              <a:t>展示模块</a:t>
            </a:r>
            <a:endParaRPr lang="en-US" altLang="zh-CN" dirty="0">
              <a:latin typeface="+mn-ea"/>
              <a:ea typeface="+mn-ea"/>
            </a:endParaRPr>
          </a:p>
          <a:p>
            <a:pPr marL="342900" indent="-342900" algn="l">
              <a:defRPr/>
            </a:pPr>
            <a:r>
              <a:rPr lang="zh-CN" altLang="en-US" dirty="0">
                <a:latin typeface="+mn-ea"/>
                <a:ea typeface="+mn-ea"/>
              </a:rPr>
              <a:t>     </a:t>
            </a:r>
            <a:r>
              <a:rPr lang="zh-CN" altLang="en-US" dirty="0">
                <a:solidFill>
                  <a:srgbClr val="FF0000"/>
                </a:solidFill>
                <a:latin typeface="+mn-ea"/>
                <a:ea typeface="+mn-ea"/>
              </a:rPr>
              <a:t>分为四个展柜，分别有光纤产品展示，</a:t>
            </a:r>
            <a:r>
              <a:rPr lang="en-US" altLang="zh-CN" dirty="0">
                <a:solidFill>
                  <a:srgbClr val="FF0000"/>
                </a:solidFill>
                <a:latin typeface="+mn-ea"/>
                <a:ea typeface="+mn-ea"/>
              </a:rPr>
              <a:t>PVC</a:t>
            </a:r>
            <a:r>
              <a:rPr lang="zh-CN" altLang="en-US" dirty="0">
                <a:solidFill>
                  <a:srgbClr val="FF0000"/>
                </a:solidFill>
                <a:latin typeface="+mn-ea"/>
                <a:ea typeface="+mn-ea"/>
              </a:rPr>
              <a:t>管槽展示，铜缆产品展示，常用工具展示。</a:t>
            </a:r>
            <a:endParaRPr lang="en-US" altLang="zh-CN" dirty="0">
              <a:solidFill>
                <a:srgbClr val="FF0000"/>
              </a:solidFill>
              <a:latin typeface="+mn-ea"/>
              <a:ea typeface="+mn-ea"/>
            </a:endParaRPr>
          </a:p>
          <a:p>
            <a:pPr marL="342900" indent="-342900" algn="l">
              <a:defRPr/>
            </a:pPr>
            <a:r>
              <a:rPr lang="en-US" altLang="zh-CN" dirty="0"/>
              <a:t>  </a:t>
            </a:r>
            <a:r>
              <a:rPr lang="zh-CN" altLang="en-US" dirty="0"/>
              <a:t>  </a:t>
            </a:r>
            <a:endParaRPr lang="en-US" altLang="zh-C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500063" y="1285875"/>
            <a:ext cx="7921625" cy="1016000"/>
          </a:xfrm>
          <a:prstGeom prst="rect">
            <a:avLst/>
          </a:prstGeom>
          <a:noFill/>
          <a:ln w="9525" algn="ctr">
            <a:noFill/>
            <a:miter lim="800000"/>
            <a:headEnd/>
            <a:tailEnd/>
          </a:ln>
        </p:spPr>
        <p:txBody>
          <a:bodyPr>
            <a:spAutoFit/>
          </a:bodyPr>
          <a:lstStyle/>
          <a:p>
            <a:pPr marL="342900" indent="-342900" algn="l"/>
            <a:r>
              <a:rPr lang="en-US" altLang="zh-CN" sz="2400"/>
              <a:t>1、</a:t>
            </a:r>
            <a:r>
              <a:rPr lang="zh-CN" altLang="en-US" sz="2400"/>
              <a:t>展示模块</a:t>
            </a:r>
          </a:p>
          <a:p>
            <a:pPr marL="342900" indent="-342900" algn="l"/>
            <a:r>
              <a:rPr lang="zh-CN" altLang="en-US">
                <a:latin typeface="宋体" pitchFamily="2" charset="-122"/>
              </a:rPr>
              <a:t>     </a:t>
            </a:r>
            <a:r>
              <a:rPr lang="zh-CN" altLang="en-US">
                <a:solidFill>
                  <a:srgbClr val="FF0000"/>
                </a:solidFill>
                <a:latin typeface="宋体" pitchFamily="2" charset="-122"/>
              </a:rPr>
              <a:t>教学展板</a:t>
            </a:r>
            <a:r>
              <a:rPr lang="zh-CN" altLang="en-US">
                <a:latin typeface="宋体" pitchFamily="2" charset="-122"/>
              </a:rPr>
              <a:t>：由</a:t>
            </a:r>
            <a:r>
              <a:rPr lang="en-US" altLang="zh-CN">
                <a:latin typeface="宋体" pitchFamily="2" charset="-122"/>
              </a:rPr>
              <a:t>6</a:t>
            </a:r>
            <a:r>
              <a:rPr lang="zh-CN" altLang="en-US">
                <a:latin typeface="宋体" pitchFamily="2" charset="-122"/>
              </a:rPr>
              <a:t>块展板组成，包含了安装技术、链路模型、测试技术等内容。</a:t>
            </a:r>
          </a:p>
        </p:txBody>
      </p:sp>
      <p:sp>
        <p:nvSpPr>
          <p:cNvPr id="89091" name="WordArt 3"/>
          <p:cNvSpPr>
            <a:spLocks noChangeArrowheads="1" noChangeShapeType="1" noTextEdit="1"/>
          </p:cNvSpPr>
          <p:nvPr/>
        </p:nvSpPr>
        <p:spPr bwMode="auto">
          <a:xfrm>
            <a:off x="2357422" y="1000108"/>
            <a:ext cx="4197350"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16388" name="Picture 9" descr="教学展板02"/>
          <p:cNvPicPr>
            <a:picLocks noChangeAspect="1" noChangeArrowheads="1"/>
          </p:cNvPicPr>
          <p:nvPr/>
        </p:nvPicPr>
        <p:blipFill>
          <a:blip r:embed="rId2"/>
          <a:srcRect/>
          <a:stretch>
            <a:fillRect/>
          </a:stretch>
        </p:blipFill>
        <p:spPr bwMode="auto">
          <a:xfrm>
            <a:off x="2286000" y="2143125"/>
            <a:ext cx="3451225" cy="3765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642938" y="1714500"/>
            <a:ext cx="3960812" cy="3232150"/>
          </a:xfrm>
          <a:prstGeom prst="rect">
            <a:avLst/>
          </a:prstGeom>
          <a:noFill/>
          <a:ln w="9525" algn="ctr">
            <a:noFill/>
            <a:miter lim="800000"/>
            <a:headEnd/>
            <a:tailEnd/>
          </a:ln>
        </p:spPr>
        <p:txBody>
          <a:bodyPr>
            <a:spAutoFit/>
          </a:bodyPr>
          <a:lstStyle/>
          <a:p>
            <a:pPr marL="342900" indent="-342900" algn="l"/>
            <a:r>
              <a:rPr lang="en-US" altLang="zh-CN" sz="2400"/>
              <a:t>1、</a:t>
            </a:r>
            <a:r>
              <a:rPr lang="zh-CN" altLang="en-US" sz="2400"/>
              <a:t>展示模块</a:t>
            </a:r>
            <a:endParaRPr lang="zh-CN" altLang="en-US">
              <a:latin typeface="宋体" pitchFamily="2" charset="-122"/>
            </a:endParaRPr>
          </a:p>
          <a:p>
            <a:pPr marL="342900" indent="-342900" algn="l"/>
            <a:r>
              <a:rPr lang="zh-CN" altLang="en-US">
                <a:latin typeface="宋体" pitchFamily="2" charset="-122"/>
              </a:rPr>
              <a:t>      </a:t>
            </a:r>
            <a:r>
              <a:rPr lang="zh-CN" altLang="en-US">
                <a:solidFill>
                  <a:srgbClr val="FF0000"/>
                </a:solidFill>
                <a:latin typeface="宋体" pitchFamily="2" charset="-122"/>
              </a:rPr>
              <a:t>链路模型展示装置</a:t>
            </a:r>
            <a:r>
              <a:rPr lang="zh-CN" altLang="en-US">
                <a:latin typeface="宋体" pitchFamily="2" charset="-122"/>
              </a:rPr>
              <a:t>：由综合布线各种配线设备、网络中心交换设备、路由器、语音交换机、光电收发器组成。</a:t>
            </a:r>
            <a:endParaRPr lang="en-US" altLang="zh-CN">
              <a:latin typeface="宋体" pitchFamily="2" charset="-122"/>
            </a:endParaRPr>
          </a:p>
          <a:p>
            <a:pPr marL="342900" indent="-342900" algn="l"/>
            <a:r>
              <a:rPr lang="zh-CN" altLang="en-US">
                <a:latin typeface="宋体" pitchFamily="2" charset="-122"/>
              </a:rPr>
              <a:t>      </a:t>
            </a:r>
            <a:r>
              <a:rPr lang="zh-CN" altLang="en-US">
                <a:solidFill>
                  <a:srgbClr val="FF0000"/>
                </a:solidFill>
                <a:latin typeface="宋体" pitchFamily="2" charset="-122"/>
              </a:rPr>
              <a:t>链路模型展示装置</a:t>
            </a:r>
            <a:r>
              <a:rPr lang="zh-CN" altLang="en-US">
                <a:latin typeface="宋体" pitchFamily="2" charset="-122"/>
              </a:rPr>
              <a:t>位于实训室教学区，属于综合布线设备间子系统，上连接校园网语音及网络系统，下连接至多功能实训操作台（管理间），提供整个实训室的配线和交换的功能</a:t>
            </a:r>
            <a:r>
              <a:rPr lang="zh-CN" altLang="en-US"/>
              <a:t>。</a:t>
            </a:r>
            <a:endParaRPr lang="zh-CN" altLang="en-US">
              <a:latin typeface="宋体" pitchFamily="2" charset="-122"/>
            </a:endParaRPr>
          </a:p>
        </p:txBody>
      </p:sp>
      <p:sp>
        <p:nvSpPr>
          <p:cNvPr id="90115" name="WordArt 3"/>
          <p:cNvSpPr>
            <a:spLocks noChangeArrowheads="1" noChangeShapeType="1" noTextEdit="1"/>
          </p:cNvSpPr>
          <p:nvPr/>
        </p:nvSpPr>
        <p:spPr bwMode="auto">
          <a:xfrm>
            <a:off x="2390775" y="1125538"/>
            <a:ext cx="4197350" cy="352425"/>
          </a:xfrm>
          <a:prstGeom prst="rect">
            <a:avLst/>
          </a:prstGeom>
        </p:spPr>
        <p:txBody>
          <a:bodyPr wrap="none" fromWordArt="1">
            <a:prstTxWarp prst="textPlain">
              <a:avLst>
                <a:gd name="adj" fmla="val 50000"/>
              </a:avLst>
            </a:prstTxWarp>
          </a:bodyPr>
          <a:lstStyle/>
          <a:p>
            <a:pPr>
              <a:defRPr/>
            </a:pPr>
            <a:r>
              <a:rPr lang="en-US" altLang="zh-CN" sz="2800" kern="10" dirty="0">
                <a:ln w="9525">
                  <a:solidFill>
                    <a:srgbClr val="FFFF00"/>
                  </a:solidFill>
                  <a:round/>
                  <a:headEnd/>
                  <a:tailEnd/>
                </a:ln>
                <a:solidFill>
                  <a:srgbClr val="FF3300"/>
                </a:solidFill>
                <a:latin typeface="隶书"/>
                <a:ea typeface="隶书"/>
              </a:rPr>
              <a:t>VCOM</a:t>
            </a:r>
            <a:r>
              <a:rPr lang="zh-CN" altLang="en-US" sz="2800" kern="10" dirty="0">
                <a:ln w="9525">
                  <a:solidFill>
                    <a:srgbClr val="FFFF00"/>
                  </a:solidFill>
                  <a:round/>
                  <a:headEnd/>
                  <a:tailEnd/>
                </a:ln>
                <a:solidFill>
                  <a:srgbClr val="FF3300"/>
                </a:solidFill>
                <a:latin typeface="隶书"/>
                <a:ea typeface="隶书"/>
              </a:rPr>
              <a:t>综合布线实训室</a:t>
            </a:r>
          </a:p>
        </p:txBody>
      </p:sp>
      <p:pic>
        <p:nvPicPr>
          <p:cNvPr id="17412" name="Picture 6" descr="照片 007副本"/>
          <p:cNvPicPr>
            <a:picLocks noChangeAspect="1" noChangeArrowheads="1"/>
          </p:cNvPicPr>
          <p:nvPr/>
        </p:nvPicPr>
        <p:blipFill>
          <a:blip r:embed="rId2"/>
          <a:srcRect/>
          <a:stretch>
            <a:fillRect/>
          </a:stretch>
        </p:blipFill>
        <p:spPr bwMode="auto">
          <a:xfrm>
            <a:off x="5500688" y="1857375"/>
            <a:ext cx="2011362" cy="3595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员工手册培训">
  <a:themeElements>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员工手册培训">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员工手册培训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员工手册培训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员工手册培训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员工手册培训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员工手册培训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员工手册培训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员工手册培训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员工手册培训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员工手册培训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员工手册培训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员工手册培训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员工手册培训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vcom模板">
  <a:themeElements>
    <a:clrScheme name="vcom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com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vcom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com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com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com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com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com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com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com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com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com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com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com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员工手册培训</Template>
  <TotalTime>3543</TotalTime>
  <Words>3732</Words>
  <Application>Microsoft Office PowerPoint</Application>
  <PresentationFormat>全屏显示(4:3)</PresentationFormat>
  <Paragraphs>545</Paragraphs>
  <Slides>51</Slides>
  <Notes>0</Notes>
  <HiddenSlides>2</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51</vt:i4>
      </vt:variant>
    </vt:vector>
  </HeadingPairs>
  <TitlesOfParts>
    <vt:vector size="55" baseType="lpstr">
      <vt:lpstr>自定义设计方案</vt:lpstr>
      <vt:lpstr>2_员工手册培训</vt:lpstr>
      <vt:lpstr>vcom模板</vt:lpstr>
      <vt:lpstr>Visio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VCOM综合布线实训室</vt:lpstr>
      <vt:lpstr>PowerPoint 演示文稿</vt:lpstr>
      <vt:lpstr>PowerPoint 演示文稿</vt:lpstr>
      <vt:lpstr>三、实训室产品介绍</vt:lpstr>
      <vt:lpstr>PowerPoint 演示文稿</vt:lpstr>
      <vt:lpstr>三、实训室产品介绍</vt:lpstr>
      <vt:lpstr>PowerPoint 演示文稿</vt:lpstr>
      <vt:lpstr>PowerPoint 演示文稿</vt:lpstr>
      <vt:lpstr>PowerPoint 演示文稿</vt:lpstr>
      <vt:lpstr>PowerPoint 演示文稿</vt:lpstr>
      <vt:lpstr>PowerPoint 演示文稿</vt:lpstr>
      <vt:lpstr>PowerPoint 演示文稿</vt:lpstr>
      <vt:lpstr>三、实训室产品服务</vt:lpstr>
      <vt:lpstr>三、实训室产品介绍</vt:lpstr>
      <vt:lpstr>三、实训室产品介绍</vt:lpstr>
      <vt:lpstr>三、实训室产品介绍</vt:lpstr>
      <vt:lpstr>三、实训室产品介绍</vt:lpstr>
      <vt:lpstr>三、实训室产品服务</vt:lpstr>
      <vt:lpstr>PowerPoint 演示文稿</vt:lpstr>
      <vt:lpstr>三、实训室产品服务</vt:lpstr>
      <vt:lpstr>三、实训室产品服务</vt:lpstr>
      <vt:lpstr>三、实训室产品服务</vt:lpstr>
      <vt:lpstr>三、实训室产品服务</vt:lpstr>
      <vt:lpstr>PowerPoint 演示文稿</vt:lpstr>
      <vt:lpstr>PowerPoint 演示文稿</vt:lpstr>
      <vt:lpstr>PowerPoint 演示文稿</vt:lpstr>
      <vt:lpstr>PowerPoint 演示文稿</vt:lpstr>
      <vt:lpstr>PowerPoint 演示文稿</vt:lpstr>
      <vt:lpstr>五、建设案例</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vincent</cp:lastModifiedBy>
  <cp:revision>195</cp:revision>
  <dcterms:created xsi:type="dcterms:W3CDTF">2009-02-18T02:21:50Z</dcterms:created>
  <dcterms:modified xsi:type="dcterms:W3CDTF">2016-07-18T09:14:03Z</dcterms:modified>
</cp:coreProperties>
</file>