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5"/>
  </p:notesMasterIdLst>
  <p:sldIdLst>
    <p:sldId id="290" r:id="rId2"/>
    <p:sldId id="501" r:id="rId3"/>
    <p:sldId id="505" r:id="rId4"/>
    <p:sldId id="506" r:id="rId5"/>
    <p:sldId id="504" r:id="rId6"/>
    <p:sldId id="502" r:id="rId7"/>
    <p:sldId id="507" r:id="rId8"/>
    <p:sldId id="464" r:id="rId9"/>
    <p:sldId id="466" r:id="rId10"/>
    <p:sldId id="510" r:id="rId11"/>
    <p:sldId id="508" r:id="rId12"/>
    <p:sldId id="467" r:id="rId13"/>
    <p:sldId id="468" r:id="rId14"/>
    <p:sldId id="469" r:id="rId15"/>
    <p:sldId id="476" r:id="rId16"/>
    <p:sldId id="515" r:id="rId17"/>
    <p:sldId id="477" r:id="rId18"/>
    <p:sldId id="516" r:id="rId19"/>
    <p:sldId id="514" r:id="rId20"/>
    <p:sldId id="511" r:id="rId21"/>
    <p:sldId id="512" r:id="rId22"/>
    <p:sldId id="513" r:id="rId23"/>
    <p:sldId id="478" r:id="rId24"/>
    <p:sldId id="517" r:id="rId25"/>
    <p:sldId id="520" r:id="rId26"/>
    <p:sldId id="518" r:id="rId27"/>
    <p:sldId id="519" r:id="rId28"/>
    <p:sldId id="521" r:id="rId29"/>
    <p:sldId id="522" r:id="rId30"/>
    <p:sldId id="479" r:id="rId31"/>
    <p:sldId id="523" r:id="rId32"/>
    <p:sldId id="480" r:id="rId33"/>
    <p:sldId id="488" r:id="rId34"/>
    <p:sldId id="489" r:id="rId35"/>
    <p:sldId id="472" r:id="rId36"/>
    <p:sldId id="490" r:id="rId37"/>
    <p:sldId id="500" r:id="rId38"/>
    <p:sldId id="482" r:id="rId39"/>
    <p:sldId id="493" r:id="rId40"/>
    <p:sldId id="385" r:id="rId41"/>
    <p:sldId id="373" r:id="rId42"/>
    <p:sldId id="374" r:id="rId43"/>
    <p:sldId id="495" r:id="rId44"/>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0000"/>
    <a:srgbClr val="FF0000"/>
    <a:srgbClr val="0000FF"/>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5" autoAdjust="0"/>
    <p:restoredTop sz="94652" autoAdjust="0"/>
  </p:normalViewPr>
  <p:slideViewPr>
    <p:cSldViewPr>
      <p:cViewPr>
        <p:scale>
          <a:sx n="90" d="100"/>
          <a:sy n="90" d="100"/>
        </p:scale>
        <p:origin x="-2424" y="-4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image" Target="../media/image5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ltLang="zh-CN"/>
          </a:p>
        </p:txBody>
      </p:sp>
      <p:sp>
        <p:nvSpPr>
          <p:cNvPr id="144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zh-CN"/>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4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44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ltLang="zh-CN"/>
          </a:p>
        </p:txBody>
      </p:sp>
      <p:sp>
        <p:nvSpPr>
          <p:cNvPr id="144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D548D34E-C709-4357-ACF5-6850C9974EA8}" type="slidenum">
              <a:rPr lang="en-US" altLang="zh-CN"/>
              <a:pPr>
                <a:defRPr/>
              </a:pPr>
              <a:t>‹#›</a:t>
            </a:fld>
            <a:endParaRPr lang="en-US" altLang="zh-CN"/>
          </a:p>
        </p:txBody>
      </p:sp>
    </p:spTree>
    <p:extLst>
      <p:ext uri="{BB962C8B-B14F-4D97-AF65-F5344CB8AC3E}">
        <p14:creationId xmlns:p14="http://schemas.microsoft.com/office/powerpoint/2010/main" val="1683545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3C54F4D-0F8B-4867-8150-3271594BCD2D}" type="slidenum">
              <a:rPr lang="en-US" altLang="zh-CN" smtClean="0">
                <a:latin typeface="Arial" pitchFamily="34" charset="0"/>
              </a:rPr>
              <a:pPr/>
              <a:t>1</a:t>
            </a:fld>
            <a:endParaRPr lang="en-US" altLang="zh-CN" smtClean="0">
              <a:latin typeface="Arial"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zh-CN" altLang="zh-CN"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4" descr="基础部分1"/>
          <p:cNvPicPr>
            <a:picLocks noChangeAspect="1" noChangeArrowheads="1"/>
          </p:cNvPicPr>
          <p:nvPr/>
        </p:nvPicPr>
        <p:blipFill>
          <a:blip r:embed="rId2"/>
          <a:srcRect/>
          <a:stretch>
            <a:fillRect/>
          </a:stretch>
        </p:blipFill>
        <p:spPr bwMode="auto">
          <a:xfrm>
            <a:off x="396875" y="225425"/>
            <a:ext cx="8207375" cy="755650"/>
          </a:xfrm>
          <a:prstGeom prst="rect">
            <a:avLst/>
          </a:prstGeom>
          <a:noFill/>
          <a:ln w="9525">
            <a:noFill/>
            <a:miter lim="800000"/>
            <a:headEnd/>
            <a:tailEnd/>
          </a:ln>
        </p:spPr>
      </p:pic>
      <p:pic>
        <p:nvPicPr>
          <p:cNvPr id="5" name="Picture 5" descr="基础部分2"/>
          <p:cNvPicPr>
            <a:picLocks noChangeAspect="1" noChangeArrowheads="1"/>
          </p:cNvPicPr>
          <p:nvPr/>
        </p:nvPicPr>
        <p:blipFill>
          <a:blip r:embed="rId3"/>
          <a:srcRect/>
          <a:stretch>
            <a:fillRect/>
          </a:stretch>
        </p:blipFill>
        <p:spPr bwMode="auto">
          <a:xfrm>
            <a:off x="468313" y="5876925"/>
            <a:ext cx="8207375" cy="714375"/>
          </a:xfrm>
          <a:prstGeom prst="rect">
            <a:avLst/>
          </a:prstGeom>
          <a:noFill/>
          <a:ln w="9525">
            <a:noFill/>
            <a:miter lim="800000"/>
            <a:headEnd/>
            <a:tailEnd/>
          </a:ln>
        </p:spPr>
      </p:pic>
      <p:sp>
        <p:nvSpPr>
          <p:cNvPr id="23554" name="Rectangle 2"/>
          <p:cNvSpPr>
            <a:spLocks noGrp="1" noChangeArrowheads="1"/>
          </p:cNvSpPr>
          <p:nvPr>
            <p:ph type="ctrTitle"/>
          </p:nvPr>
        </p:nvSpPr>
        <p:spPr>
          <a:xfrm>
            <a:off x="685800" y="2130425"/>
            <a:ext cx="7772400" cy="1470025"/>
          </a:xfrm>
        </p:spPr>
        <p:txBody>
          <a:bodyPr/>
          <a:lstStyle>
            <a:lvl1pPr>
              <a:defRPr/>
            </a:lvl1pPr>
          </a:lstStyle>
          <a:p>
            <a:r>
              <a:rPr lang="zh-CN" altLang="en-US"/>
              <a:t>单击此处编辑母版标题样式</a:t>
            </a:r>
          </a:p>
        </p:txBody>
      </p:sp>
      <p:sp>
        <p:nvSpPr>
          <p:cNvPr id="235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5750" y="1052513"/>
            <a:ext cx="2062163" cy="48244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46088" y="1052513"/>
            <a:ext cx="6037262" cy="48244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46088" y="1052513"/>
            <a:ext cx="8229600" cy="725487"/>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8313" y="1916113"/>
            <a:ext cx="4038600" cy="39608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9313" y="1916113"/>
            <a:ext cx="4038600" cy="39608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46088" y="1052513"/>
            <a:ext cx="8251825" cy="48244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46088" y="1052513"/>
            <a:ext cx="8229600" cy="725487"/>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68313" y="1916113"/>
            <a:ext cx="8229600" cy="3960812"/>
          </a:xfrm>
        </p:spPr>
        <p:txBody>
          <a:bodyPr/>
          <a:lstStyle/>
          <a:p>
            <a:pPr lvl="0"/>
            <a:endParaRPr lang="zh-CN" altLang="en-US" noProof="0"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916113"/>
            <a:ext cx="4038600"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9313" y="1916113"/>
            <a:ext cx="4038600"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bwMode="auto">
          <a:xfrm>
            <a:off x="446088" y="1052513"/>
            <a:ext cx="8229600" cy="7254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5123" name="Rectangle 5"/>
          <p:cNvSpPr>
            <a:spLocks noGrp="1" noChangeArrowheads="1"/>
          </p:cNvSpPr>
          <p:nvPr>
            <p:ph type="body" idx="1"/>
          </p:nvPr>
        </p:nvSpPr>
        <p:spPr bwMode="auto">
          <a:xfrm>
            <a:off x="468313" y="1916113"/>
            <a:ext cx="8229600" cy="3960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pic>
        <p:nvPicPr>
          <p:cNvPr id="5124" name="Picture 7" descr="基础部分1"/>
          <p:cNvPicPr>
            <a:picLocks noChangeAspect="1" noChangeArrowheads="1"/>
          </p:cNvPicPr>
          <p:nvPr/>
        </p:nvPicPr>
        <p:blipFill>
          <a:blip r:embed="rId17"/>
          <a:srcRect/>
          <a:stretch>
            <a:fillRect/>
          </a:stretch>
        </p:blipFill>
        <p:spPr bwMode="auto">
          <a:xfrm>
            <a:off x="396875" y="225425"/>
            <a:ext cx="8207375" cy="755650"/>
          </a:xfrm>
          <a:prstGeom prst="rect">
            <a:avLst/>
          </a:prstGeom>
          <a:noFill/>
          <a:ln w="9525">
            <a:noFill/>
            <a:miter lim="800000"/>
            <a:headEnd/>
            <a:tailEnd/>
          </a:ln>
        </p:spPr>
      </p:pic>
      <p:pic>
        <p:nvPicPr>
          <p:cNvPr id="5125" name="Picture 8" descr="基础部分2"/>
          <p:cNvPicPr>
            <a:picLocks noChangeAspect="1" noChangeArrowheads="1"/>
          </p:cNvPicPr>
          <p:nvPr/>
        </p:nvPicPr>
        <p:blipFill>
          <a:blip r:embed="rId18"/>
          <a:srcRect/>
          <a:stretch>
            <a:fillRect/>
          </a:stretch>
        </p:blipFill>
        <p:spPr bwMode="auto">
          <a:xfrm>
            <a:off x="468313" y="5876925"/>
            <a:ext cx="8207375" cy="714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3"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1.xml"/><Relationship Id="rId7"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3.png"/><Relationship Id="rId4" Type="http://schemas.openxmlformats.org/officeDocument/2006/relationships/image" Target="../media/image4.jpeg"/><Relationship Id="rId9"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image" Target="../media/image31.wmf"/><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tiff"/></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4.jpe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tiff"/><Relationship Id="rId2" Type="http://schemas.openxmlformats.org/officeDocument/2006/relationships/image" Target="../media/image49.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oleObject" Target="../embeddings/oleObject3.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4.tiff"/><Relationship Id="rId5" Type="http://schemas.openxmlformats.org/officeDocument/2006/relationships/image" Target="../media/image53.jpe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 Id="rId9" Type="http://schemas.openxmlformats.org/officeDocument/2006/relationships/image" Target="../media/image71.jpeg"/></Relationships>
</file>

<file path=ppt/slides/_rels/slide32.xml.rels><?xml version="1.0" encoding="UTF-8" standalone="yes"?>
<Relationships xmlns="http://schemas.openxmlformats.org/package/2006/relationships"><Relationship Id="rId3" Type="http://schemas.openxmlformats.org/officeDocument/2006/relationships/image" Target="../media/image72.jpeg"/><Relationship Id="rId7" Type="http://schemas.openxmlformats.org/officeDocument/2006/relationships/image" Target="../media/image75.jpeg"/><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0.jpeg"/></Relationships>
</file>

<file path=ppt/slides/_rels/slide3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jpe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image" Target="../media/image21.tiff"/><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jpeg"/><Relationship Id="rId11" Type="http://schemas.openxmlformats.org/officeDocument/2006/relationships/image" Target="../media/image20.tiff"/><Relationship Id="rId5" Type="http://schemas.openxmlformats.org/officeDocument/2006/relationships/image" Target="../media/image14.jpeg"/><Relationship Id="rId10" Type="http://schemas.openxmlformats.org/officeDocument/2006/relationships/image" Target="../media/image19.tiff"/><Relationship Id="rId4" Type="http://schemas.openxmlformats.org/officeDocument/2006/relationships/image" Target="../media/image13.jpeg"/><Relationship Id="rId9" Type="http://schemas.openxmlformats.org/officeDocument/2006/relationships/image" Target="../media/image18.tiff"/></Relationships>
</file>

<file path=ppt/slides/_rels/slide4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jpe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4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WordArt 3"/>
          <p:cNvSpPr>
            <a:spLocks noChangeArrowheads="1" noChangeShapeType="1" noTextEdit="1"/>
          </p:cNvSpPr>
          <p:nvPr/>
        </p:nvSpPr>
        <p:spPr bwMode="auto">
          <a:xfrm>
            <a:off x="1643042" y="2143116"/>
            <a:ext cx="5929336" cy="857256"/>
          </a:xfrm>
          <a:prstGeom prst="rect">
            <a:avLst/>
          </a:prstGeom>
        </p:spPr>
        <p:txBody>
          <a:bodyPr wrap="none" fromWordArt="1">
            <a:prstTxWarp prst="textPlain">
              <a:avLst>
                <a:gd name="adj" fmla="val 50000"/>
              </a:avLst>
            </a:prstTxWarp>
          </a:bodyPr>
          <a:lstStyle/>
          <a:p>
            <a:pPr algn="ctr"/>
            <a:r>
              <a:rPr lang="zh-CN" altLang="en-US" sz="4000" b="1" kern="10" dirty="0" smtClean="0">
                <a:ln w="3175">
                  <a:solidFill>
                    <a:srgbClr val="FFFF00"/>
                  </a:solidFill>
                  <a:round/>
                  <a:headEnd/>
                  <a:tailEnd/>
                </a:ln>
                <a:solidFill>
                  <a:srgbClr val="FF3300"/>
                </a:solidFill>
                <a:latin typeface="隶书" pitchFamily="49" charset="-122"/>
                <a:ea typeface="隶书" pitchFamily="49" charset="-122"/>
              </a:rPr>
              <a:t>六类屏蔽布线系统与光纤解决方案</a:t>
            </a:r>
            <a:endParaRPr lang="en-US" altLang="zh-CN" sz="4000" b="1" kern="10" dirty="0" smtClean="0">
              <a:ln w="3175">
                <a:solidFill>
                  <a:srgbClr val="FFFF00"/>
                </a:solidFill>
                <a:round/>
                <a:headEnd/>
                <a:tailEnd/>
              </a:ln>
              <a:solidFill>
                <a:srgbClr val="FF3300"/>
              </a:solidFill>
              <a:latin typeface="隶书" pitchFamily="49" charset="-122"/>
              <a:ea typeface="隶书" pitchFamily="49" charset="-122"/>
            </a:endParaRPr>
          </a:p>
          <a:p>
            <a:pPr algn="ctr"/>
            <a:r>
              <a:rPr lang="en-US" altLang="zh-CN" sz="4000" b="1" kern="10" dirty="0" smtClean="0">
                <a:ln w="3175">
                  <a:solidFill>
                    <a:srgbClr val="FFFF00"/>
                  </a:solidFill>
                  <a:round/>
                  <a:headEnd/>
                  <a:tailEnd/>
                </a:ln>
                <a:solidFill>
                  <a:srgbClr val="FF3300"/>
                </a:solidFill>
                <a:latin typeface="隶书" pitchFamily="49" charset="-122"/>
                <a:ea typeface="隶书" pitchFamily="49" charset="-122"/>
              </a:rPr>
              <a:t>——</a:t>
            </a:r>
            <a:r>
              <a:rPr lang="zh-CN" altLang="en-US" sz="4000" b="1" kern="10" dirty="0" smtClean="0">
                <a:ln w="3175">
                  <a:solidFill>
                    <a:srgbClr val="FFFF00"/>
                  </a:solidFill>
                  <a:round/>
                  <a:headEnd/>
                  <a:tailEnd/>
                </a:ln>
                <a:solidFill>
                  <a:srgbClr val="003399"/>
                </a:solidFill>
                <a:latin typeface="隶书" pitchFamily="49" charset="-122"/>
                <a:ea typeface="隶书" pitchFamily="49" charset="-122"/>
              </a:rPr>
              <a:t>构建优越产品平台</a:t>
            </a:r>
            <a:endParaRPr lang="zh-CN" altLang="en-US" sz="4000" b="1" kern="10" dirty="0">
              <a:ln w="3175">
                <a:solidFill>
                  <a:srgbClr val="FFFF00"/>
                </a:solidFill>
                <a:round/>
                <a:headEnd/>
                <a:tailEnd/>
              </a:ln>
              <a:solidFill>
                <a:srgbClr val="003399"/>
              </a:solidFill>
              <a:latin typeface="隶书" pitchFamily="49" charset="-122"/>
              <a:ea typeface="隶书" pitchFamily="49" charset="-122"/>
            </a:endParaRPr>
          </a:p>
        </p:txBody>
      </p:sp>
      <p:pic>
        <p:nvPicPr>
          <p:cNvPr id="1029" name="Picture 77" descr="楼顶接收器"/>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358082" y="4786322"/>
            <a:ext cx="1246188" cy="1155700"/>
          </a:xfrm>
          <a:prstGeom prst="rect">
            <a:avLst/>
          </a:prstGeom>
          <a:noFill/>
          <a:ln w="9525">
            <a:noFill/>
            <a:miter lim="800000"/>
            <a:headEnd/>
            <a:tailEnd/>
          </a:ln>
        </p:spPr>
      </p:pic>
      <p:grpSp>
        <p:nvGrpSpPr>
          <p:cNvPr id="1030" name="Group 198"/>
          <p:cNvGrpSpPr>
            <a:grpSpLocks/>
          </p:cNvGrpSpPr>
          <p:nvPr/>
        </p:nvGrpSpPr>
        <p:grpSpPr bwMode="auto">
          <a:xfrm>
            <a:off x="500034" y="5214950"/>
            <a:ext cx="1600200" cy="695326"/>
            <a:chOff x="2132" y="672"/>
            <a:chExt cx="1008" cy="348"/>
          </a:xfrm>
        </p:grpSpPr>
        <p:pic>
          <p:nvPicPr>
            <p:cNvPr id="1032" name="Picture 29" descr="003"/>
            <p:cNvPicPr>
              <a:picLocks noChangeAspect="1" noChangeArrowheads="1"/>
            </p:cNvPicPr>
            <p:nvPr/>
          </p:nvPicPr>
          <p:blipFill>
            <a:blip r:embed="rId5">
              <a:clrChange>
                <a:clrFrom>
                  <a:srgbClr val="FFFFFF"/>
                </a:clrFrom>
                <a:clrTo>
                  <a:srgbClr val="FFFFFF">
                    <a:alpha val="0"/>
                  </a:srgbClr>
                </a:clrTo>
              </a:clrChange>
              <a:lum bright="-12000"/>
            </a:blip>
            <a:srcRect/>
            <a:stretch>
              <a:fillRect/>
            </a:stretch>
          </p:blipFill>
          <p:spPr bwMode="auto">
            <a:xfrm>
              <a:off x="2132" y="768"/>
              <a:ext cx="1008" cy="252"/>
            </a:xfrm>
            <a:prstGeom prst="rect">
              <a:avLst/>
            </a:prstGeom>
            <a:noFill/>
            <a:ln w="9525">
              <a:noFill/>
              <a:miter lim="800000"/>
              <a:headEnd/>
              <a:tailEnd/>
            </a:ln>
          </p:spPr>
        </p:pic>
        <p:sp>
          <p:nvSpPr>
            <p:cNvPr id="1033" name="Line 19"/>
            <p:cNvSpPr>
              <a:spLocks noChangeShapeType="1"/>
            </p:cNvSpPr>
            <p:nvPr/>
          </p:nvSpPr>
          <p:spPr bwMode="auto">
            <a:xfrm flipH="1">
              <a:off x="2382" y="828"/>
              <a:ext cx="353" cy="0"/>
            </a:xfrm>
            <a:prstGeom prst="line">
              <a:avLst/>
            </a:prstGeom>
            <a:noFill/>
            <a:ln w="9525">
              <a:solidFill>
                <a:schemeClr val="tx1"/>
              </a:solidFill>
              <a:round/>
              <a:headEnd/>
              <a:tailEnd/>
            </a:ln>
          </p:spPr>
          <p:txBody>
            <a:bodyPr/>
            <a:lstStyle/>
            <a:p>
              <a:endParaRPr lang="zh-CN" altLang="en-US"/>
            </a:p>
          </p:txBody>
        </p:sp>
        <p:sp>
          <p:nvSpPr>
            <p:cNvPr id="1034" name="Line 20"/>
            <p:cNvSpPr>
              <a:spLocks noChangeShapeType="1"/>
            </p:cNvSpPr>
            <p:nvPr/>
          </p:nvSpPr>
          <p:spPr bwMode="auto">
            <a:xfrm flipV="1">
              <a:off x="2465" y="761"/>
              <a:ext cx="0" cy="67"/>
            </a:xfrm>
            <a:prstGeom prst="line">
              <a:avLst/>
            </a:prstGeom>
            <a:noFill/>
            <a:ln w="9525">
              <a:solidFill>
                <a:schemeClr val="tx1"/>
              </a:solidFill>
              <a:round/>
              <a:headEnd/>
              <a:tailEnd/>
            </a:ln>
          </p:spPr>
          <p:txBody>
            <a:bodyPr/>
            <a:lstStyle/>
            <a:p>
              <a:endParaRPr lang="zh-CN" altLang="en-US"/>
            </a:p>
          </p:txBody>
        </p:sp>
        <p:sp>
          <p:nvSpPr>
            <p:cNvPr id="1035" name="Line 21"/>
            <p:cNvSpPr>
              <a:spLocks noChangeShapeType="1"/>
            </p:cNvSpPr>
            <p:nvPr/>
          </p:nvSpPr>
          <p:spPr bwMode="auto">
            <a:xfrm flipV="1">
              <a:off x="2619" y="739"/>
              <a:ext cx="0" cy="89"/>
            </a:xfrm>
            <a:prstGeom prst="line">
              <a:avLst/>
            </a:prstGeom>
            <a:noFill/>
            <a:ln w="9525">
              <a:solidFill>
                <a:schemeClr val="tx1"/>
              </a:solidFill>
              <a:round/>
              <a:headEnd/>
              <a:tailEnd/>
            </a:ln>
          </p:spPr>
          <p:txBody>
            <a:bodyPr/>
            <a:lstStyle/>
            <a:p>
              <a:endParaRPr lang="zh-CN" altLang="en-US"/>
            </a:p>
          </p:txBody>
        </p:sp>
        <p:sp>
          <p:nvSpPr>
            <p:cNvPr id="1036" name="Line 22"/>
            <p:cNvSpPr>
              <a:spLocks noChangeShapeType="1"/>
            </p:cNvSpPr>
            <p:nvPr/>
          </p:nvSpPr>
          <p:spPr bwMode="auto">
            <a:xfrm>
              <a:off x="2530" y="828"/>
              <a:ext cx="0" cy="89"/>
            </a:xfrm>
            <a:prstGeom prst="line">
              <a:avLst/>
            </a:prstGeom>
            <a:noFill/>
            <a:ln w="9525">
              <a:solidFill>
                <a:schemeClr val="tx1"/>
              </a:solidFill>
              <a:round/>
              <a:headEnd/>
              <a:tailEnd/>
            </a:ln>
          </p:spPr>
          <p:txBody>
            <a:bodyPr/>
            <a:lstStyle/>
            <a:p>
              <a:endParaRPr lang="zh-CN" altLang="en-US"/>
            </a:p>
          </p:txBody>
        </p:sp>
        <p:pic>
          <p:nvPicPr>
            <p:cNvPr id="1037" name="Picture 23" descr="PC Blue"/>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576" y="678"/>
              <a:ext cx="112" cy="111"/>
            </a:xfrm>
            <a:prstGeom prst="rect">
              <a:avLst/>
            </a:prstGeom>
            <a:noFill/>
            <a:ln w="9525">
              <a:noFill/>
              <a:miter lim="800000"/>
              <a:headEnd/>
              <a:tailEnd/>
            </a:ln>
          </p:spPr>
        </p:pic>
        <p:grpSp>
          <p:nvGrpSpPr>
            <p:cNvPr id="1038" name="Group 194"/>
            <p:cNvGrpSpPr>
              <a:grpSpLocks/>
            </p:cNvGrpSpPr>
            <p:nvPr/>
          </p:nvGrpSpPr>
          <p:grpSpPr bwMode="auto">
            <a:xfrm>
              <a:off x="2688" y="672"/>
              <a:ext cx="291" cy="307"/>
              <a:chOff x="2256" y="2419"/>
              <a:chExt cx="336" cy="355"/>
            </a:xfrm>
          </p:grpSpPr>
          <p:pic>
            <p:nvPicPr>
              <p:cNvPr id="1041" name="Picture 193" descr="fuwuqi"/>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352" y="2419"/>
                <a:ext cx="240" cy="317"/>
              </a:xfrm>
              <a:prstGeom prst="rect">
                <a:avLst/>
              </a:prstGeom>
              <a:noFill/>
              <a:ln w="9525">
                <a:noFill/>
                <a:miter lim="800000"/>
                <a:headEnd/>
                <a:tailEnd/>
              </a:ln>
            </p:spPr>
          </p:pic>
          <p:grpSp>
            <p:nvGrpSpPr>
              <p:cNvPr id="1042" name="Group 25"/>
              <p:cNvGrpSpPr>
                <a:grpSpLocks/>
              </p:cNvGrpSpPr>
              <p:nvPr/>
            </p:nvGrpSpPr>
            <p:grpSpPr bwMode="auto">
              <a:xfrm>
                <a:off x="2256" y="2544"/>
                <a:ext cx="211" cy="230"/>
                <a:chOff x="4896" y="1968"/>
                <a:chExt cx="672" cy="651"/>
              </a:xfrm>
            </p:grpSpPr>
            <p:pic>
              <p:nvPicPr>
                <p:cNvPr id="1043" name="Picture 26" descr="整套电脑-2"/>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896" y="1968"/>
                  <a:ext cx="672" cy="651"/>
                </a:xfrm>
                <a:prstGeom prst="rect">
                  <a:avLst/>
                </a:prstGeom>
                <a:noFill/>
                <a:ln w="9525">
                  <a:noFill/>
                  <a:miter lim="800000"/>
                  <a:headEnd/>
                  <a:tailEnd/>
                </a:ln>
              </p:spPr>
            </p:pic>
            <p:graphicFrame>
              <p:nvGraphicFramePr>
                <p:cNvPr id="1026" name="Object 1"/>
                <p:cNvGraphicFramePr>
                  <a:graphicFrameLocks noChangeAspect="1"/>
                </p:cNvGraphicFramePr>
                <p:nvPr/>
              </p:nvGraphicFramePr>
              <p:xfrm>
                <a:off x="5056" y="2070"/>
                <a:ext cx="328" cy="236"/>
              </p:xfrm>
              <a:graphic>
                <a:graphicData uri="http://schemas.openxmlformats.org/presentationml/2006/ole">
                  <mc:AlternateContent xmlns:mc="http://schemas.openxmlformats.org/markup-compatibility/2006">
                    <mc:Choice xmlns:v="urn:schemas-microsoft-com:vml" Requires="v">
                      <p:oleObj spid="_x0000_s1027" name="BMP 图象" r:id="rId9" imgW="5714286" imgH="3933333" progId="PBrush">
                        <p:embed/>
                      </p:oleObj>
                    </mc:Choice>
                    <mc:Fallback>
                      <p:oleObj name="BMP 图象" r:id="rId9" imgW="5714286" imgH="3933333" progId="PBrush">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56" y="2070"/>
                              <a:ext cx="328" cy="236"/>
                            </a:xfrm>
                            <a:prstGeom prst="rect">
                              <a:avLst/>
                            </a:prstGeom>
                            <a:solidFill>
                              <a:schemeClr val="bg1"/>
                            </a:solidFill>
                            <a:ln>
                              <a:noFill/>
                            </a:ln>
                            <a:extLst>
                              <a:ext uri="{91240B29-F687-4F45-9708-019B960494DF}">
                                <a14:hiddenLine xmlns:a14="http://schemas.microsoft.com/office/drawing/2010/main" w="12700">
                                  <a:solidFill>
                                    <a:srgbClr val="FF00FF"/>
                                  </a:solidFill>
                                  <a:miter lim="800000"/>
                                  <a:headEnd/>
                                  <a:tailEnd/>
                                </a14:hiddenLine>
                              </a:ext>
                            </a:extLst>
                          </p:spPr>
                        </p:pic>
                      </p:oleObj>
                    </mc:Fallback>
                  </mc:AlternateContent>
                </a:graphicData>
              </a:graphic>
            </p:graphicFrame>
          </p:grpSp>
        </p:grpSp>
        <p:pic>
          <p:nvPicPr>
            <p:cNvPr id="1039" name="Picture 195" descr="PC Blue"/>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416" y="672"/>
              <a:ext cx="112" cy="111"/>
            </a:xfrm>
            <a:prstGeom prst="rect">
              <a:avLst/>
            </a:prstGeom>
            <a:noFill/>
            <a:ln w="9525">
              <a:noFill/>
              <a:miter lim="800000"/>
              <a:headEnd/>
              <a:tailEnd/>
            </a:ln>
          </p:spPr>
        </p:pic>
        <p:pic>
          <p:nvPicPr>
            <p:cNvPr id="1040" name="Picture 197" descr="PC Blue"/>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468" y="864"/>
              <a:ext cx="112" cy="111"/>
            </a:xfrm>
            <a:prstGeom prst="rect">
              <a:avLst/>
            </a:prstGeom>
            <a:noFill/>
            <a:ln w="9525">
              <a:noFill/>
              <a:miter lim="800000"/>
              <a:headEnd/>
              <a:tailEnd/>
            </a:ln>
          </p:spPr>
        </p:pic>
      </p:grpSp>
      <p:sp>
        <p:nvSpPr>
          <p:cNvPr id="20" name="TextBox 19"/>
          <p:cNvSpPr txBox="1"/>
          <p:nvPr/>
        </p:nvSpPr>
        <p:spPr>
          <a:xfrm>
            <a:off x="1785918" y="4929198"/>
            <a:ext cx="5591595" cy="523220"/>
          </a:xfrm>
          <a:prstGeom prst="rect">
            <a:avLst/>
          </a:prstGeom>
          <a:noFill/>
        </p:spPr>
        <p:txBody>
          <a:bodyPr wrap="none">
            <a:spAutoFit/>
          </a:bodyPr>
          <a:lstStyle/>
          <a:p>
            <a:pPr algn="ctr">
              <a:defRPr/>
            </a:pPr>
            <a:r>
              <a:rPr lang="en-US" altLang="zh-CN" sz="2800" b="1" kern="10" dirty="0">
                <a:ln w="3175">
                  <a:solidFill>
                    <a:srgbClr val="FFFF00"/>
                  </a:solidFill>
                  <a:round/>
                  <a:headEnd/>
                  <a:tailEnd/>
                </a:ln>
                <a:solidFill>
                  <a:srgbClr val="FF3300"/>
                </a:solidFill>
                <a:latin typeface="隶书" pitchFamily="49" charset="-122"/>
                <a:ea typeface="隶书" pitchFamily="49" charset="-122"/>
              </a:rPr>
              <a:t>——</a:t>
            </a:r>
            <a:r>
              <a:rPr lang="zh-CN" altLang="en-US" sz="2800" b="1" kern="10" dirty="0">
                <a:ln w="3175">
                  <a:solidFill>
                    <a:srgbClr val="FFFF00"/>
                  </a:solidFill>
                  <a:round/>
                  <a:headEnd/>
                  <a:tailEnd/>
                </a:ln>
                <a:solidFill>
                  <a:srgbClr val="FF3300"/>
                </a:solidFill>
                <a:latin typeface="隶书" pitchFamily="49" charset="-122"/>
                <a:ea typeface="隶书" pitchFamily="49" charset="-122"/>
              </a:rPr>
              <a:t>智能楼宇综合布线专业提供商</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714348" y="1052513"/>
            <a:ext cx="2071702" cy="447661"/>
          </a:xfrm>
        </p:spPr>
        <p:txBody>
          <a:bodyPr/>
          <a:lstStyle/>
          <a:p>
            <a:pPr algn="l"/>
            <a:r>
              <a:rPr lang="zh-CN" altLang="en-US" sz="2400" b="1" dirty="0" smtClean="0">
                <a:solidFill>
                  <a:srgbClr val="003399"/>
                </a:solidFill>
                <a:latin typeface="华文行楷" pitchFamily="2" charset="-122"/>
                <a:ea typeface="华文行楷" pitchFamily="2" charset="-122"/>
              </a:rPr>
              <a:t>水平子系统</a:t>
            </a:r>
            <a:endParaRPr lang="zh-CN" altLang="en-US" sz="2400" dirty="0">
              <a:solidFill>
                <a:srgbClr val="003399"/>
              </a:solidFill>
              <a:latin typeface="华文行楷" pitchFamily="2" charset="-122"/>
              <a:ea typeface="华文行楷" pitchFamily="2" charset="-122"/>
            </a:endParaRPr>
          </a:p>
        </p:txBody>
      </p:sp>
      <p:pic>
        <p:nvPicPr>
          <p:cNvPr id="5" name="图片 4" descr="链路.JPG"/>
          <p:cNvPicPr/>
          <p:nvPr/>
        </p:nvPicPr>
        <p:blipFill>
          <a:blip r:embed="rId2"/>
          <a:srcRect t="1990" r="4979"/>
          <a:stretch>
            <a:fillRect/>
          </a:stretch>
        </p:blipFill>
        <p:spPr>
          <a:xfrm>
            <a:off x="2071670" y="1714488"/>
            <a:ext cx="5061003" cy="3042458"/>
          </a:xfrm>
          <a:prstGeom prst="rect">
            <a:avLst/>
          </a:prstGeom>
        </p:spPr>
      </p:pic>
      <p:sp>
        <p:nvSpPr>
          <p:cNvPr id="6" name="内容占位符 2"/>
          <p:cNvSpPr>
            <a:spLocks noGrp="1"/>
          </p:cNvSpPr>
          <p:nvPr>
            <p:ph idx="1"/>
          </p:nvPr>
        </p:nvSpPr>
        <p:spPr>
          <a:xfrm>
            <a:off x="785786" y="5000636"/>
            <a:ext cx="7643866" cy="785818"/>
          </a:xfrm>
          <a:gradFill>
            <a:gsLst>
              <a:gs pos="0">
                <a:srgbClr val="03D4A8"/>
              </a:gs>
              <a:gs pos="25000">
                <a:srgbClr val="21D6E0"/>
              </a:gs>
              <a:gs pos="75000">
                <a:srgbClr val="0087E6"/>
              </a:gs>
              <a:gs pos="100000">
                <a:srgbClr val="005CBF"/>
              </a:gs>
            </a:gsLst>
            <a:lin ang="5400000" scaled="0"/>
          </a:gradFill>
        </p:spPr>
        <p:txBody>
          <a:bodyPr/>
          <a:lstStyle/>
          <a:p>
            <a:pPr>
              <a:buNone/>
            </a:pPr>
            <a:r>
              <a:rPr lang="zh-CN" altLang="en-US" sz="1800" b="1" dirty="0" smtClean="0"/>
              <a:t>系统材料选型</a:t>
            </a:r>
            <a:r>
              <a:rPr lang="zh-CN" altLang="en-US" sz="1800" dirty="0" smtClean="0"/>
              <a:t>：水平链路和中间配线设备（</a:t>
            </a:r>
            <a:r>
              <a:rPr lang="en-US" altLang="zh-CN" sz="1800" dirty="0" smtClean="0"/>
              <a:t>CP</a:t>
            </a:r>
            <a:r>
              <a:rPr lang="zh-CN" altLang="en-US" sz="1800" dirty="0" smtClean="0"/>
              <a:t>点）。电缆推荐六类屏蔽双  </a:t>
            </a:r>
            <a:endParaRPr lang="en-US" altLang="zh-CN" sz="1800" dirty="0" smtClean="0"/>
          </a:p>
          <a:p>
            <a:pPr>
              <a:buNone/>
            </a:pPr>
            <a:r>
              <a:rPr lang="en-US" altLang="zh-CN" sz="1800" dirty="0" smtClean="0"/>
              <a:t>                          </a:t>
            </a:r>
            <a:r>
              <a:rPr lang="zh-CN" altLang="en-US" sz="1800" dirty="0" smtClean="0"/>
              <a:t>绞线或者</a:t>
            </a:r>
            <a:r>
              <a:rPr lang="zh-CN" altLang="en-US" sz="1800" b="1" dirty="0" smtClean="0">
                <a:solidFill>
                  <a:srgbClr val="FF0000"/>
                </a:solidFill>
              </a:rPr>
              <a:t>光缆</a:t>
            </a:r>
            <a:r>
              <a:rPr lang="zh-CN" altLang="en-US" sz="1800" dirty="0" smtClean="0"/>
              <a:t>（单模</a:t>
            </a:r>
            <a:r>
              <a:rPr lang="en-US" altLang="zh-CN" sz="1800" dirty="0" smtClean="0"/>
              <a:t> </a:t>
            </a:r>
            <a:r>
              <a:rPr lang="zh-CN" altLang="en-US" sz="1800" dirty="0" smtClean="0"/>
              <a:t>、多模）。</a:t>
            </a:r>
            <a:endParaRPr lang="zh-CN" altLang="en-US"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42910" y="3286124"/>
            <a:ext cx="8001056" cy="2643206"/>
          </a:xfrm>
          <a:gradFill>
            <a:gsLst>
              <a:gs pos="0">
                <a:srgbClr val="03D4A8"/>
              </a:gs>
              <a:gs pos="25000">
                <a:srgbClr val="21D6E0"/>
              </a:gs>
              <a:gs pos="75000">
                <a:srgbClr val="0087E6"/>
              </a:gs>
              <a:gs pos="100000">
                <a:srgbClr val="005CBF"/>
              </a:gs>
            </a:gsLst>
            <a:lin ang="5400000" scaled="0"/>
          </a:gradFill>
        </p:spPr>
        <p:txBody>
          <a:bodyPr/>
          <a:lstStyle/>
          <a:p>
            <a:pPr>
              <a:buNone/>
            </a:pPr>
            <a:r>
              <a:rPr lang="zh-CN" altLang="en-US" sz="1800" dirty="0" smtClean="0"/>
              <a:t> </a:t>
            </a:r>
            <a:r>
              <a:rPr lang="en-US" altLang="zh-CN" sz="1800" b="1" dirty="0" smtClean="0">
                <a:solidFill>
                  <a:srgbClr val="FF0000"/>
                </a:solidFill>
              </a:rPr>
              <a:t>VCOM</a:t>
            </a:r>
            <a:r>
              <a:rPr lang="zh-CN" altLang="en-US" sz="1800" dirty="0" smtClean="0"/>
              <a:t>六类屏蔽电缆直径增加到了</a:t>
            </a:r>
            <a:r>
              <a:rPr lang="en-US" sz="1800" dirty="0" smtClean="0"/>
              <a:t>23AWG</a:t>
            </a:r>
            <a:r>
              <a:rPr lang="zh-CN" altLang="en-US" sz="1800" dirty="0" smtClean="0"/>
              <a:t>（线径为</a:t>
            </a:r>
            <a:r>
              <a:rPr lang="en-US" altLang="zh-CN" sz="1800" dirty="0" smtClean="0"/>
              <a:t>0.58</a:t>
            </a:r>
            <a:r>
              <a:rPr lang="zh-CN" altLang="en-US" sz="1800" dirty="0" smtClean="0"/>
              <a:t>），降低了信号衰减</a:t>
            </a:r>
            <a:endParaRPr lang="en-US" altLang="zh-CN" sz="1800" dirty="0" smtClean="0"/>
          </a:p>
          <a:p>
            <a:pPr>
              <a:buNone/>
            </a:pPr>
            <a:r>
              <a:rPr lang="zh-CN" altLang="en-US" sz="1800" dirty="0" smtClean="0"/>
              <a:t>；双绞线采用精确纽绞技术、独特的十字型塑料骨架，材料为高密度聚乙烯；</a:t>
            </a:r>
            <a:endParaRPr lang="en-US" altLang="zh-CN" sz="1800" dirty="0" smtClean="0"/>
          </a:p>
          <a:p>
            <a:pPr>
              <a:buNone/>
            </a:pPr>
            <a:r>
              <a:rPr lang="zh-CN" altLang="en-US" sz="1800" dirty="0" smtClean="0"/>
              <a:t>保持电缆结构的稳定性的同时更好的改善线对间的信号串扰</a:t>
            </a:r>
            <a:r>
              <a:rPr lang="en-US" altLang="zh-CN" sz="1800" dirty="0" smtClean="0"/>
              <a:t>(NEXT)</a:t>
            </a:r>
            <a:r>
              <a:rPr lang="en-US" sz="1800" dirty="0" smtClean="0"/>
              <a:t>;6</a:t>
            </a:r>
            <a:r>
              <a:rPr lang="zh-CN" altLang="en-US" sz="1800" dirty="0" smtClean="0"/>
              <a:t>类双绞线</a:t>
            </a:r>
            <a:endParaRPr lang="en-US" altLang="zh-CN" sz="1800" dirty="0" smtClean="0"/>
          </a:p>
          <a:p>
            <a:pPr>
              <a:buNone/>
            </a:pPr>
            <a:r>
              <a:rPr lang="zh-CN" altLang="en-US" sz="1800" dirty="0" smtClean="0"/>
              <a:t>单位长度的扭绞密度比超</a:t>
            </a:r>
            <a:r>
              <a:rPr lang="en-US" sz="1800" dirty="0" smtClean="0"/>
              <a:t>5</a:t>
            </a:r>
            <a:r>
              <a:rPr lang="zh-CN" altLang="en-US" sz="1800" dirty="0" smtClean="0"/>
              <a:t>类更为紧密，使近端串扰和抗干扰性能得到改善；</a:t>
            </a:r>
            <a:endParaRPr lang="en-US" altLang="zh-CN" sz="1800" dirty="0" smtClean="0"/>
          </a:p>
          <a:p>
            <a:pPr>
              <a:buNone/>
            </a:pPr>
            <a:r>
              <a:rPr lang="zh-CN" altLang="en-US" sz="1800" dirty="0" smtClean="0"/>
              <a:t>此外，</a:t>
            </a:r>
            <a:r>
              <a:rPr lang="zh-CN" altLang="en-US" sz="1800" b="1" dirty="0" smtClean="0">
                <a:solidFill>
                  <a:srgbClr val="FF0000"/>
                </a:solidFill>
              </a:rPr>
              <a:t>电缆</a:t>
            </a:r>
            <a:r>
              <a:rPr lang="zh-CN" altLang="en-US" sz="1800" dirty="0" smtClean="0"/>
              <a:t>的铜导体外具有</a:t>
            </a:r>
            <a:r>
              <a:rPr lang="en-US" sz="1800" dirty="0" smtClean="0"/>
              <a:t>HD-PE</a:t>
            </a:r>
            <a:r>
              <a:rPr lang="zh-CN" altLang="en-US" sz="1800" dirty="0" smtClean="0"/>
              <a:t>材料被覆绝缘、单面铝箔屏蔽层和</a:t>
            </a:r>
            <a:r>
              <a:rPr lang="en-US" sz="1800" dirty="0" smtClean="0"/>
              <a:t>PVC</a:t>
            </a:r>
            <a:r>
              <a:rPr lang="zh-CN" altLang="en-US" sz="1800" dirty="0" smtClean="0"/>
              <a:t>护套</a:t>
            </a:r>
            <a:endParaRPr lang="en-US" altLang="zh-CN" sz="1800" dirty="0" smtClean="0"/>
          </a:p>
          <a:p>
            <a:pPr>
              <a:buNone/>
            </a:pPr>
            <a:r>
              <a:rPr lang="zh-CN" altLang="en-US" sz="1800" dirty="0" smtClean="0"/>
              <a:t>组成，可支持现有及往后更高带宽的网络应用性能要求。根据用户要求不同，</a:t>
            </a:r>
            <a:endParaRPr lang="en-US" altLang="zh-CN" sz="1800" dirty="0" smtClean="0"/>
          </a:p>
          <a:p>
            <a:pPr>
              <a:buNone/>
            </a:pPr>
            <a:r>
              <a:rPr lang="en-US" altLang="zh-CN" sz="1800" dirty="0" smtClean="0"/>
              <a:t>VCOM</a:t>
            </a:r>
            <a:r>
              <a:rPr lang="zh-CN" altLang="en-US" sz="1800" dirty="0" smtClean="0"/>
              <a:t>可以提供以</a:t>
            </a:r>
            <a:r>
              <a:rPr lang="en-US" sz="1800" dirty="0" smtClean="0"/>
              <a:t>FTP</a:t>
            </a:r>
            <a:r>
              <a:rPr lang="zh-CN" altLang="en-US" sz="1800" dirty="0" smtClean="0"/>
              <a:t>和</a:t>
            </a:r>
            <a:r>
              <a:rPr lang="en-US" sz="1800" dirty="0" smtClean="0"/>
              <a:t>S-FTP</a:t>
            </a:r>
            <a:r>
              <a:rPr lang="zh-CN" altLang="en-US" sz="1800" dirty="0" smtClean="0"/>
              <a:t>二种不同方式屏蔽的电缆。可提供符合</a:t>
            </a:r>
            <a:r>
              <a:rPr lang="en-US" altLang="zh-CN" sz="1800" dirty="0" smtClean="0"/>
              <a:t>UL</a:t>
            </a:r>
            <a:r>
              <a:rPr lang="zh-CN" altLang="en-US" sz="1800" dirty="0" smtClean="0"/>
              <a:t>认证</a:t>
            </a:r>
            <a:endParaRPr lang="en-US" altLang="zh-CN" sz="1800" dirty="0" smtClean="0"/>
          </a:p>
          <a:p>
            <a:pPr>
              <a:buNone/>
            </a:pPr>
            <a:r>
              <a:rPr lang="zh-CN" altLang="en-US" sz="1800" dirty="0" smtClean="0"/>
              <a:t>的</a:t>
            </a:r>
            <a:r>
              <a:rPr lang="en-US" altLang="zh-CN" sz="1800" dirty="0" smtClean="0"/>
              <a:t>CM,CMR,CMP </a:t>
            </a:r>
            <a:r>
              <a:rPr lang="zh-CN" altLang="en-US" sz="1800" dirty="0" smtClean="0"/>
              <a:t>外皮线缆，可提供环保的</a:t>
            </a:r>
            <a:r>
              <a:rPr lang="en-US" altLang="zh-CN" sz="1800" dirty="0" smtClean="0"/>
              <a:t>LSZH</a:t>
            </a:r>
            <a:r>
              <a:rPr lang="zh-CN" altLang="en-US" sz="1800" dirty="0" smtClean="0"/>
              <a:t>材料外皮。</a:t>
            </a:r>
          </a:p>
          <a:p>
            <a:endParaRPr lang="zh-CN" altLang="en-US" dirty="0"/>
          </a:p>
        </p:txBody>
      </p:sp>
      <p:pic>
        <p:nvPicPr>
          <p:cNvPr id="4" name="Picture 7" descr="cat6 拷贝"/>
          <p:cNvPicPr>
            <a:picLocks noChangeAspect="1" noChangeArrowheads="1"/>
          </p:cNvPicPr>
          <p:nvPr/>
        </p:nvPicPr>
        <p:blipFill>
          <a:blip r:embed="rId2"/>
          <a:srcRect l="7937" t="5040" r="18516" b="19372"/>
          <a:stretch>
            <a:fillRect/>
          </a:stretch>
        </p:blipFill>
        <p:spPr bwMode="auto">
          <a:xfrm>
            <a:off x="928662" y="1071546"/>
            <a:ext cx="2857520" cy="2000264"/>
          </a:xfrm>
          <a:prstGeom prst="rect">
            <a:avLst/>
          </a:prstGeom>
          <a:noFill/>
          <a:ln w="9525">
            <a:noFill/>
            <a:miter lim="800000"/>
            <a:headEnd/>
            <a:tailEnd/>
          </a:ln>
        </p:spPr>
      </p:pic>
      <p:pic>
        <p:nvPicPr>
          <p:cNvPr id="5" name="Picture 8" descr="屏蔽电缆"/>
          <p:cNvPicPr>
            <a:picLocks noChangeAspect="1" noChangeArrowheads="1"/>
          </p:cNvPicPr>
          <p:nvPr/>
        </p:nvPicPr>
        <p:blipFill>
          <a:blip r:embed="rId3"/>
          <a:srcRect l="10538" t="5118" r="8665" b="2731"/>
          <a:stretch>
            <a:fillRect/>
          </a:stretch>
        </p:blipFill>
        <p:spPr bwMode="auto">
          <a:xfrm>
            <a:off x="5500694" y="1071546"/>
            <a:ext cx="2857520" cy="2000264"/>
          </a:xfrm>
          <a:prstGeom prst="rect">
            <a:avLst/>
          </a:prstGeom>
          <a:noFill/>
          <a:ln w="9525">
            <a:noFill/>
            <a:miter lim="800000"/>
            <a:headEnd/>
            <a:tailEnd/>
          </a:ln>
        </p:spPr>
      </p:pic>
      <p:pic>
        <p:nvPicPr>
          <p:cNvPr id="6" name="图片 5" descr="六类FTP.JPG"/>
          <p:cNvPicPr>
            <a:picLocks noChangeAspect="1"/>
          </p:cNvPicPr>
          <p:nvPr/>
        </p:nvPicPr>
        <p:blipFill>
          <a:blip r:embed="rId4"/>
          <a:stretch>
            <a:fillRect/>
          </a:stretch>
        </p:blipFill>
        <p:spPr>
          <a:xfrm>
            <a:off x="3857620" y="1071546"/>
            <a:ext cx="1552575" cy="1981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446088" y="1052513"/>
            <a:ext cx="5268920" cy="447661"/>
          </a:xfrm>
        </p:spPr>
        <p:txBody>
          <a:bodyPr/>
          <a:lstStyle/>
          <a:p>
            <a:pPr algn="l"/>
            <a:r>
              <a:rPr lang="zh-CN" altLang="en-US" sz="2800" b="1" dirty="0" smtClean="0">
                <a:solidFill>
                  <a:srgbClr val="0070C0"/>
                </a:solidFill>
                <a:latin typeface="华文行楷" pitchFamily="2" charset="-122"/>
                <a:ea typeface="华文行楷" pitchFamily="2" charset="-122"/>
              </a:rPr>
              <a:t>六类屏蔽布线系统成功案例之一</a:t>
            </a:r>
            <a:endParaRPr lang="zh-CN" altLang="en-US" sz="2800" dirty="0"/>
          </a:p>
        </p:txBody>
      </p:sp>
      <p:sp>
        <p:nvSpPr>
          <p:cNvPr id="7" name="内容占位符 2"/>
          <p:cNvSpPr txBox="1">
            <a:spLocks/>
          </p:cNvSpPr>
          <p:nvPr/>
        </p:nvSpPr>
        <p:spPr bwMode="auto">
          <a:xfrm>
            <a:off x="2285984" y="1643050"/>
            <a:ext cx="4786346" cy="4286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zh-CN" altLang="en-US" sz="2400" b="1" dirty="0" smtClean="0">
                <a:solidFill>
                  <a:srgbClr val="FF0000"/>
                </a:solidFill>
                <a:latin typeface="华文行楷" pitchFamily="2" charset="-122"/>
                <a:ea typeface="华文行楷" pitchFamily="2" charset="-122"/>
              </a:rPr>
              <a:t>广州市天河招商银行广州分行大厦</a:t>
            </a:r>
            <a:endParaRPr kumimoji="0" lang="zh-CN" altLang="en-US"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altLang="zh-CN"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altLang="zh-CN" sz="1800" b="1" i="0" u="none" strike="noStrike" kern="0" cap="none" spc="0" normalizeH="0" baseline="0" noProof="0" dirty="0" smtClean="0">
                <a:ln>
                  <a:noFill/>
                </a:ln>
                <a:solidFill>
                  <a:schemeClr val="tx1"/>
                </a:solidFill>
                <a:effectLst/>
                <a:uLnTx/>
                <a:uFillTx/>
                <a:latin typeface="+mn-lt"/>
                <a:ea typeface="+mn-ea"/>
                <a:cs typeface="+mn-cs"/>
              </a:rPr>
              <a:t>      </a:t>
            </a:r>
            <a:endParaRPr kumimoji="0" lang="zh-CN" altLang="en-US" sz="1800" b="1" i="0" u="none" strike="noStrike" kern="0" cap="none" spc="0" normalizeH="0" baseline="0" noProof="0" dirty="0">
              <a:ln>
                <a:noFill/>
              </a:ln>
              <a:solidFill>
                <a:schemeClr val="tx1"/>
              </a:solidFill>
              <a:effectLst/>
              <a:uLnTx/>
              <a:uFillTx/>
              <a:latin typeface="+mn-lt"/>
              <a:ea typeface="+mn-ea"/>
              <a:cs typeface="+mn-cs"/>
            </a:endParaRPr>
          </a:p>
        </p:txBody>
      </p:sp>
      <p:pic>
        <p:nvPicPr>
          <p:cNvPr id="10" name="Picture 12" descr="图片1"/>
          <p:cNvPicPr>
            <a:picLocks noChangeAspect="1" noChangeArrowheads="1"/>
          </p:cNvPicPr>
          <p:nvPr/>
        </p:nvPicPr>
        <p:blipFill>
          <a:blip r:embed="rId2"/>
          <a:srcRect/>
          <a:stretch>
            <a:fillRect/>
          </a:stretch>
        </p:blipFill>
        <p:spPr bwMode="auto">
          <a:xfrm>
            <a:off x="3786182" y="2214554"/>
            <a:ext cx="4956301" cy="3716699"/>
          </a:xfrm>
          <a:prstGeom prst="rect">
            <a:avLst/>
          </a:prstGeom>
          <a:noFill/>
          <a:ln w="9525">
            <a:noFill/>
            <a:miter lim="800000"/>
            <a:headEnd/>
            <a:tailEnd/>
          </a:ln>
        </p:spPr>
      </p:pic>
      <p:sp>
        <p:nvSpPr>
          <p:cNvPr id="11" name="内容占位符 2"/>
          <p:cNvSpPr txBox="1">
            <a:spLocks/>
          </p:cNvSpPr>
          <p:nvPr/>
        </p:nvSpPr>
        <p:spPr bwMode="auto">
          <a:xfrm>
            <a:off x="357158" y="2357430"/>
            <a:ext cx="3000396" cy="357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kumimoji="0" lang="zh-CN" altLang="en-US"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altLang="zh-CN"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altLang="zh-CN" sz="1800" b="1" i="0" u="none" strike="noStrike" kern="0" cap="none" spc="0" normalizeH="0" baseline="0" noProof="0" dirty="0" smtClean="0">
                <a:ln>
                  <a:noFill/>
                </a:ln>
                <a:solidFill>
                  <a:schemeClr val="tx1"/>
                </a:solidFill>
                <a:effectLst/>
                <a:uLnTx/>
                <a:uFillTx/>
                <a:latin typeface="+mn-lt"/>
                <a:ea typeface="+mn-ea"/>
                <a:cs typeface="+mn-cs"/>
              </a:rPr>
              <a:t>      </a:t>
            </a:r>
            <a:endParaRPr kumimoji="0" lang="zh-CN" altLang="en-US" sz="1800" b="1" i="0" u="none" strike="noStrike" kern="0" cap="none" spc="0" normalizeH="0" baseline="0" noProof="0" dirty="0">
              <a:ln>
                <a:noFill/>
              </a:ln>
              <a:solidFill>
                <a:schemeClr val="tx1"/>
              </a:solidFill>
              <a:effectLst/>
              <a:uLnTx/>
              <a:uFillTx/>
              <a:latin typeface="+mn-lt"/>
              <a:ea typeface="+mn-ea"/>
              <a:cs typeface="+mn-cs"/>
            </a:endParaRPr>
          </a:p>
        </p:txBody>
      </p:sp>
      <p:sp>
        <p:nvSpPr>
          <p:cNvPr id="13" name="Rectangle 7"/>
          <p:cNvSpPr>
            <a:spLocks noChangeArrowheads="1"/>
          </p:cNvSpPr>
          <p:nvPr/>
        </p:nvSpPr>
        <p:spPr bwMode="auto">
          <a:xfrm>
            <a:off x="571472" y="2500306"/>
            <a:ext cx="2786081" cy="3354765"/>
          </a:xfrm>
          <a:prstGeom prst="rect">
            <a:avLst/>
          </a:prstGeom>
          <a:noFill/>
          <a:ln w="9525" algn="ctr">
            <a:noFill/>
            <a:miter lim="800000"/>
            <a:headEnd/>
            <a:tailEnd/>
          </a:ln>
        </p:spPr>
        <p:txBody>
          <a:bodyPr wrap="square">
            <a:spAutoFit/>
          </a:bodyPr>
          <a:lstStyle/>
          <a:p>
            <a:pPr eaLnBrk="1" hangingPunct="1"/>
            <a:r>
              <a:rPr lang="zh-CN" altLang="en-US" b="1" dirty="0">
                <a:latin typeface="+mn-ea"/>
                <a:ea typeface="+mn-ea"/>
              </a:rPr>
              <a:t>主要描述</a:t>
            </a:r>
          </a:p>
          <a:p>
            <a:pPr eaLnBrk="1" hangingPunct="1"/>
            <a:endParaRPr lang="zh-CN" altLang="en-US" b="1" dirty="0">
              <a:latin typeface="+mn-ea"/>
              <a:ea typeface="+mn-ea"/>
            </a:endParaRPr>
          </a:p>
          <a:p>
            <a:pPr eaLnBrk="1" hangingPunct="1">
              <a:buClr>
                <a:srgbClr val="00CC66"/>
              </a:buClr>
              <a:buFont typeface="Wingdings" pitchFamily="2" charset="2"/>
              <a:buChar char="n"/>
            </a:pPr>
            <a:r>
              <a:rPr lang="zh-CN" altLang="en-US" b="1" dirty="0">
                <a:latin typeface="+mn-ea"/>
                <a:ea typeface="+mn-ea"/>
              </a:rPr>
              <a:t>智能化、综合布线</a:t>
            </a:r>
            <a:r>
              <a:rPr lang="zh-CN" altLang="en-US" b="1" dirty="0" smtClean="0">
                <a:latin typeface="+mn-ea"/>
                <a:ea typeface="+mn-ea"/>
              </a:rPr>
              <a:t>系统</a:t>
            </a:r>
            <a:endParaRPr lang="en-US" altLang="zh-CN" b="1" dirty="0" smtClean="0">
              <a:latin typeface="+mn-ea"/>
              <a:ea typeface="+mn-ea"/>
            </a:endParaRPr>
          </a:p>
          <a:p>
            <a:pPr eaLnBrk="1" hangingPunct="1">
              <a:buClr>
                <a:srgbClr val="00CC66"/>
              </a:buClr>
              <a:buFont typeface="Wingdings" pitchFamily="2" charset="2"/>
              <a:buChar char="n"/>
            </a:pPr>
            <a:endParaRPr lang="en-US" altLang="zh-CN" b="1" dirty="0">
              <a:latin typeface="+mn-ea"/>
              <a:ea typeface="+mn-ea"/>
            </a:endParaRPr>
          </a:p>
          <a:p>
            <a:pPr eaLnBrk="1" hangingPunct="1">
              <a:buClr>
                <a:srgbClr val="00CC66"/>
              </a:buClr>
              <a:buFont typeface="Wingdings" pitchFamily="2" charset="2"/>
              <a:buChar char="n"/>
            </a:pPr>
            <a:r>
              <a:rPr lang="zh-CN" altLang="en-US" b="1" dirty="0">
                <a:latin typeface="+mn-ea"/>
                <a:ea typeface="+mn-ea"/>
              </a:rPr>
              <a:t>六类系统</a:t>
            </a:r>
            <a:r>
              <a:rPr lang="en-US" altLang="zh-CN" b="1" dirty="0">
                <a:latin typeface="+mn-ea"/>
                <a:ea typeface="+mn-ea"/>
              </a:rPr>
              <a:t>2500</a:t>
            </a:r>
            <a:r>
              <a:rPr lang="zh-CN" altLang="en-US" b="1" dirty="0">
                <a:latin typeface="+mn-ea"/>
                <a:ea typeface="+mn-ea"/>
              </a:rPr>
              <a:t>点</a:t>
            </a:r>
            <a:r>
              <a:rPr lang="zh-CN" altLang="en-US" b="1" dirty="0" smtClean="0">
                <a:latin typeface="+mn-ea"/>
                <a:ea typeface="+mn-ea"/>
              </a:rPr>
              <a:t>项目</a:t>
            </a:r>
            <a:endParaRPr lang="en-US" altLang="zh-CN" b="1" dirty="0" smtClean="0">
              <a:latin typeface="+mn-ea"/>
              <a:ea typeface="+mn-ea"/>
            </a:endParaRPr>
          </a:p>
          <a:p>
            <a:pPr eaLnBrk="1" hangingPunct="1">
              <a:buClr>
                <a:srgbClr val="00CC66"/>
              </a:buClr>
              <a:buFont typeface="Wingdings" pitchFamily="2" charset="2"/>
              <a:buChar char="n"/>
            </a:pPr>
            <a:endParaRPr lang="zh-CN" altLang="en-US" b="1" dirty="0">
              <a:latin typeface="+mn-ea"/>
              <a:ea typeface="+mn-ea"/>
            </a:endParaRPr>
          </a:p>
          <a:p>
            <a:pPr eaLnBrk="1" hangingPunct="1">
              <a:buClr>
                <a:srgbClr val="00CC66"/>
              </a:buClr>
              <a:buFont typeface="Wingdings" pitchFamily="2" charset="2"/>
              <a:buChar char="n"/>
            </a:pPr>
            <a:r>
              <a:rPr lang="zh-CN" altLang="en-US" b="1" dirty="0">
                <a:latin typeface="+mn-ea"/>
                <a:ea typeface="+mn-ea"/>
              </a:rPr>
              <a:t>万兆光纤</a:t>
            </a:r>
            <a:r>
              <a:rPr lang="zh-CN" altLang="en-US" b="1" dirty="0" smtClean="0">
                <a:latin typeface="+mn-ea"/>
                <a:ea typeface="+mn-ea"/>
              </a:rPr>
              <a:t>链路。</a:t>
            </a:r>
            <a:endParaRPr lang="en-US" altLang="zh-CN" b="1" dirty="0" smtClean="0">
              <a:latin typeface="+mn-ea"/>
              <a:ea typeface="+mn-ea"/>
            </a:endParaRPr>
          </a:p>
          <a:p>
            <a:pPr eaLnBrk="1" hangingPunct="1">
              <a:buClr>
                <a:srgbClr val="00CC66"/>
              </a:buClr>
              <a:buFont typeface="Wingdings" pitchFamily="2" charset="2"/>
              <a:buChar char="n"/>
            </a:pPr>
            <a:endParaRPr lang="zh-CN" altLang="en-US" b="1" dirty="0">
              <a:latin typeface="+mn-ea"/>
              <a:ea typeface="+mn-ea"/>
            </a:endParaRPr>
          </a:p>
          <a:p>
            <a:pPr eaLnBrk="1" hangingPunct="1">
              <a:buClr>
                <a:srgbClr val="00CC66"/>
              </a:buClr>
              <a:buFont typeface="Wingdings" pitchFamily="2" charset="2"/>
              <a:buChar char="n"/>
            </a:pPr>
            <a:r>
              <a:rPr lang="zh-CN" altLang="en-US" b="1" dirty="0">
                <a:latin typeface="+mn-ea"/>
                <a:ea typeface="+mn-ea"/>
              </a:rPr>
              <a:t>银行、商业</a:t>
            </a:r>
            <a:r>
              <a:rPr lang="zh-CN" altLang="en-US" b="1" dirty="0" smtClean="0">
                <a:latin typeface="+mn-ea"/>
                <a:ea typeface="+mn-ea"/>
              </a:rPr>
              <a:t>。</a:t>
            </a:r>
            <a:endParaRPr lang="en-US" altLang="zh-CN" b="1" dirty="0" smtClean="0">
              <a:latin typeface="+mn-ea"/>
              <a:ea typeface="+mn-ea"/>
            </a:endParaRPr>
          </a:p>
          <a:p>
            <a:pPr eaLnBrk="1" hangingPunct="1">
              <a:buClr>
                <a:srgbClr val="00CC66"/>
              </a:buClr>
              <a:buFont typeface="Wingdings" pitchFamily="2" charset="2"/>
              <a:buChar char="n"/>
            </a:pPr>
            <a:endParaRPr lang="zh-CN" altLang="en-US" b="1" dirty="0">
              <a:latin typeface="+mn-ea"/>
              <a:ea typeface="+mn-ea"/>
            </a:endParaRPr>
          </a:p>
          <a:p>
            <a:pPr eaLnBrk="1" hangingPunct="1">
              <a:buClr>
                <a:srgbClr val="00CC66"/>
              </a:buClr>
              <a:buFont typeface="Wingdings" pitchFamily="2" charset="2"/>
              <a:buChar char="n"/>
            </a:pPr>
            <a:r>
              <a:rPr lang="zh-CN" altLang="en-US" b="1" dirty="0">
                <a:latin typeface="+mn-ea"/>
                <a:ea typeface="+mn-ea"/>
              </a:rPr>
              <a:t>超高层</a:t>
            </a:r>
          </a:p>
          <a:p>
            <a:pPr eaLnBrk="1" hangingPunct="1">
              <a:buClr>
                <a:srgbClr val="00CC66"/>
              </a:buClr>
              <a:buFont typeface="Wingdings" pitchFamily="2" charset="2"/>
              <a:buNone/>
            </a:pPr>
            <a:endParaRPr lang="zh-CN" altLang="en-US" sz="1400" b="1" dirty="0">
              <a:ea typeface="黑体" pitchFamily="49"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142844" y="1000108"/>
            <a:ext cx="8429684" cy="1214446"/>
          </a:xfrm>
        </p:spPr>
        <p:txBody>
          <a:bodyPr/>
          <a:lstStyle/>
          <a:p>
            <a:pPr marL="342900" indent="-342900" algn="l" eaLnBrk="1" hangingPunct="1">
              <a:defRPr/>
            </a:pPr>
            <a:r>
              <a:rPr lang="zh-CN" altLang="en-US" sz="2400" dirty="0" smtClean="0"/>
              <a:t>     </a:t>
            </a:r>
            <a:r>
              <a:rPr lang="zh-CN" altLang="en-US" sz="2400" b="1" dirty="0" smtClean="0">
                <a:solidFill>
                  <a:srgbClr val="003399"/>
                </a:solidFill>
                <a:latin typeface="华文行楷" pitchFamily="2" charset="-122"/>
                <a:ea typeface="华文行楷" pitchFamily="2" charset="-122"/>
              </a:rPr>
              <a:t>银行和证卷交易所</a:t>
            </a:r>
            <a:r>
              <a:rPr lang="en-US" altLang="zh-CN" sz="2400" b="1" dirty="0" smtClean="0">
                <a:solidFill>
                  <a:srgbClr val="003399"/>
                </a:solidFill>
                <a:latin typeface="华文行楷" pitchFamily="2" charset="-122"/>
                <a:ea typeface="华文行楷" pitchFamily="2" charset="-122"/>
              </a:rPr>
              <a:t>:</a:t>
            </a:r>
            <a:r>
              <a:rPr lang="en-US" altLang="zh-CN" sz="1800" dirty="0" smtClean="0"/>
              <a:t/>
            </a:r>
            <a:br>
              <a:rPr lang="en-US" altLang="zh-CN" sz="1800" dirty="0" smtClean="0"/>
            </a:br>
            <a:r>
              <a:rPr lang="en-US" altLang="zh-CN" sz="1800" dirty="0" smtClean="0"/>
              <a:t>      </a:t>
            </a:r>
            <a:r>
              <a:rPr lang="zh-CN" altLang="en-US" sz="1800" dirty="0" smtClean="0"/>
              <a:t>系统在正常动作中，主要是利用专业软件系统作为操作平台，各个终端通过口令认证进入平台，靠网络来给各个接入终端提供原始信息，进行数据信息共享，并且快速更新。要求综合布线系统提供高度的数据安全性的环境。</a:t>
            </a:r>
            <a:endParaRPr lang="zh-CN" altLang="en-US" sz="1800" b="1" dirty="0">
              <a:solidFill>
                <a:srgbClr val="FF0000"/>
              </a:solidFill>
            </a:endParaRPr>
          </a:p>
        </p:txBody>
      </p:sp>
      <p:pic>
        <p:nvPicPr>
          <p:cNvPr id="8" name="Picture 3" descr="中8"/>
          <p:cNvPicPr>
            <a:picLocks noGrp="1" noChangeAspect="1" noChangeArrowheads="1"/>
          </p:cNvPicPr>
          <p:nvPr>
            <p:ph idx="1"/>
          </p:nvPr>
        </p:nvPicPr>
        <p:blipFill>
          <a:blip r:embed="rId2" cstate="print"/>
          <a:srcRect/>
          <a:stretch>
            <a:fillRect/>
          </a:stretch>
        </p:blipFill>
        <p:spPr>
          <a:xfrm>
            <a:off x="500034" y="2634436"/>
            <a:ext cx="5072098" cy="3366332"/>
          </a:xfrm>
          <a:noFill/>
        </p:spPr>
      </p:pic>
      <p:sp>
        <p:nvSpPr>
          <p:cNvPr id="9" name="标题 1"/>
          <p:cNvSpPr txBox="1">
            <a:spLocks/>
          </p:cNvSpPr>
          <p:nvPr/>
        </p:nvSpPr>
        <p:spPr bwMode="auto">
          <a:xfrm>
            <a:off x="5572132" y="2571744"/>
            <a:ext cx="3071834" cy="3214710"/>
          </a:xfrm>
          <a:prstGeom prst="rect">
            <a:avLst/>
          </a:prstGeom>
          <a:gradFill>
            <a:gsLst>
              <a:gs pos="0">
                <a:srgbClr val="03D4A8"/>
              </a:gs>
              <a:gs pos="25000">
                <a:srgbClr val="21D6E0"/>
              </a:gs>
              <a:gs pos="75000">
                <a:srgbClr val="0087E6"/>
              </a:gs>
              <a:gs pos="100000">
                <a:srgbClr val="005CBF"/>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kern="0" cap="none" spc="0" normalizeH="0" baseline="0" noProof="0" dirty="0" smtClean="0">
                <a:ln>
                  <a:noFill/>
                </a:ln>
                <a:solidFill>
                  <a:srgbClr val="FF0000"/>
                </a:solidFill>
                <a:effectLst/>
                <a:uLnTx/>
                <a:uFillTx/>
                <a:latin typeface="+mj-lt"/>
                <a:ea typeface="+mj-ea"/>
                <a:cs typeface="+mj-cs"/>
              </a:rPr>
              <a:t>            </a:t>
            </a:r>
            <a:r>
              <a:rPr kumimoji="0" lang="zh-CN" altLang="en-US" sz="2000" b="1" i="0" u="none" strike="noStrike" kern="0" cap="none" spc="0" normalizeH="0" baseline="0" noProof="0" dirty="0" smtClean="0">
                <a:ln>
                  <a:noFill/>
                </a:ln>
                <a:solidFill>
                  <a:srgbClr val="FF0000"/>
                </a:solidFill>
                <a:effectLst/>
                <a:uLnTx/>
                <a:uFillTx/>
                <a:latin typeface="华文行楷" pitchFamily="2" charset="-122"/>
                <a:ea typeface="华文行楷" pitchFamily="2" charset="-122"/>
                <a:cs typeface="+mj-cs"/>
              </a:rPr>
              <a:t>金属线槽：</a:t>
            </a:r>
            <a:r>
              <a:rPr kumimoji="0" lang="zh-CN" altLang="en-US" sz="1800" b="0" i="0" u="none" strike="noStrike" kern="0" cap="none" spc="0" normalizeH="0" baseline="0" noProof="0" dirty="0" smtClean="0">
                <a:ln>
                  <a:noFill/>
                </a:ln>
                <a:solidFill>
                  <a:schemeClr val="tx2"/>
                </a:solidFill>
                <a:effectLst/>
                <a:uLnTx/>
                <a:uFillTx/>
                <a:latin typeface="+mn-ea"/>
                <a:ea typeface="+mj-ea"/>
                <a:cs typeface="+mj-cs"/>
              </a:rPr>
              <a:t>全封闭式的电缆桥架，适用于敷设计算机线缆、通信线缆、热电偶电缆及其它高灵敏系统的控制电缆。能对线路进行全程屏蔽。对屏蔽干扰、重腐蚀环境中电缆防护有较好的防护效果，适用于室外线路和需要屏蔽的场所。</a:t>
            </a:r>
            <a:endParaRPr kumimoji="0" lang="zh-CN" altLang="en-US" sz="1800" b="1" i="0" u="none" strike="noStrike" kern="0" cap="none" spc="0" normalizeH="0" baseline="0" noProof="0" dirty="0">
              <a:ln>
                <a:noFill/>
              </a:ln>
              <a:solidFill>
                <a:srgbClr val="FF0000"/>
              </a:solidFill>
              <a:effectLst/>
              <a:uLnTx/>
              <a:uFillTx/>
              <a:latin typeface="+mj-lt"/>
              <a:ea typeface="+mj-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428596" y="1000108"/>
            <a:ext cx="8229600" cy="2376487"/>
          </a:xfrm>
        </p:spPr>
        <p:txBody>
          <a:bodyPr/>
          <a:lstStyle/>
          <a:p>
            <a:pPr algn="l"/>
            <a:r>
              <a:rPr lang="zh-CN" altLang="en-US" sz="1800" dirty="0" smtClean="0"/>
              <a:t>       一个完整的屏蔽系统要求处处屏蔽，是一个连续的、完整的屏蔽路径，才能达到用户预期的效果。因此，如果选择采用屏蔽系统，那么除了电缆外，模块、配线架等连接件都需要使用屏蔽的，同时再辅以金属桥架和管道。静电屏蔽的原理是在屏蔽罩接地后干扰电流经屏蔽外层流入大地，因此屏蔽层的妥善接地十分重要，否则不但不能减少干扰，反而会引入更多的干扰。端接时金属锡箔很容易撕裂</a:t>
            </a:r>
            <a:r>
              <a:rPr lang="en-US" sz="1800" dirty="0" smtClean="0"/>
              <a:t>,</a:t>
            </a:r>
            <a:r>
              <a:rPr lang="zh-CN" altLang="en-US" sz="1800" dirty="0" smtClean="0"/>
              <a:t>因此在剥线时应注意不要破坏屏蔽层</a:t>
            </a:r>
            <a:r>
              <a:rPr lang="en-US" sz="1800" dirty="0" smtClean="0"/>
              <a:t>;</a:t>
            </a:r>
            <a:r>
              <a:rPr lang="zh-CN" altLang="en-US" sz="1800" dirty="0" smtClean="0"/>
              <a:t>端接时应尽量减少屏蔽层中接地线的剥开长度</a:t>
            </a:r>
            <a:r>
              <a:rPr lang="en-US" sz="1800" dirty="0" smtClean="0"/>
              <a:t>,</a:t>
            </a:r>
            <a:r>
              <a:rPr lang="zh-CN" altLang="en-US" sz="1800" dirty="0" smtClean="0"/>
              <a:t>因为剥开长度越短</a:t>
            </a:r>
            <a:r>
              <a:rPr lang="en-US" sz="1800" dirty="0" smtClean="0"/>
              <a:t>,</a:t>
            </a:r>
            <a:r>
              <a:rPr lang="zh-CN" altLang="en-US" sz="1800" dirty="0" smtClean="0"/>
              <a:t>则引起的电感越少</a:t>
            </a:r>
            <a:r>
              <a:rPr lang="en-US" sz="1800" dirty="0" smtClean="0"/>
              <a:t>,</a:t>
            </a:r>
            <a:r>
              <a:rPr lang="zh-CN" altLang="en-US" sz="1800" dirty="0" smtClean="0"/>
              <a:t>接地效果越好</a:t>
            </a:r>
            <a:r>
              <a:rPr lang="en-US" sz="1800" dirty="0" smtClean="0"/>
              <a:t>;</a:t>
            </a:r>
            <a:r>
              <a:rPr lang="zh-CN" altLang="en-US" sz="1800" dirty="0" smtClean="0"/>
              <a:t>现场接地时，建议采用单点接地的方法，避免多点接地引起的电压回路。</a:t>
            </a:r>
            <a:endParaRPr lang="zh-CN" altLang="en-US" sz="1800" dirty="0"/>
          </a:p>
        </p:txBody>
      </p:sp>
      <p:pic>
        <p:nvPicPr>
          <p:cNvPr id="9" name="图片 8" descr="IMG_4771.JPG"/>
          <p:cNvPicPr>
            <a:picLocks noChangeAspect="1"/>
          </p:cNvPicPr>
          <p:nvPr/>
        </p:nvPicPr>
        <p:blipFill>
          <a:blip r:embed="rId2" cstate="print"/>
          <a:srcRect l="3846" t="5769" r="15383" b="19229"/>
          <a:stretch>
            <a:fillRect/>
          </a:stretch>
        </p:blipFill>
        <p:spPr>
          <a:xfrm>
            <a:off x="642910" y="3714752"/>
            <a:ext cx="2307997" cy="1428760"/>
          </a:xfrm>
          <a:prstGeom prst="rect">
            <a:avLst/>
          </a:prstGeom>
        </p:spPr>
      </p:pic>
      <p:pic>
        <p:nvPicPr>
          <p:cNvPr id="10" name="图片 9" descr="IMG_4768.JPG"/>
          <p:cNvPicPr>
            <a:picLocks noChangeAspect="1"/>
          </p:cNvPicPr>
          <p:nvPr/>
        </p:nvPicPr>
        <p:blipFill>
          <a:blip r:embed="rId3" cstate="print"/>
          <a:srcRect t="781" r="30469"/>
          <a:stretch>
            <a:fillRect/>
          </a:stretch>
        </p:blipFill>
        <p:spPr>
          <a:xfrm>
            <a:off x="5929322" y="3286124"/>
            <a:ext cx="2571768" cy="2446555"/>
          </a:xfrm>
          <a:prstGeom prst="rect">
            <a:avLst/>
          </a:prstGeom>
        </p:spPr>
      </p:pic>
      <p:pic>
        <p:nvPicPr>
          <p:cNvPr id="11" name="图片 10" descr="IMG_4770.JPG"/>
          <p:cNvPicPr>
            <a:picLocks noChangeAspect="1"/>
          </p:cNvPicPr>
          <p:nvPr/>
        </p:nvPicPr>
        <p:blipFill>
          <a:blip r:embed="rId4" cstate="print"/>
          <a:srcRect l="13203" t="19414" r="17265" b="6757"/>
          <a:stretch>
            <a:fillRect/>
          </a:stretch>
        </p:blipFill>
        <p:spPr>
          <a:xfrm>
            <a:off x="3357554" y="3714752"/>
            <a:ext cx="2071702" cy="146648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714348" y="1052513"/>
            <a:ext cx="2143140" cy="447661"/>
          </a:xfrm>
        </p:spPr>
        <p:txBody>
          <a:bodyPr/>
          <a:lstStyle/>
          <a:p>
            <a:pPr algn="l"/>
            <a:r>
              <a:rPr lang="zh-CN" altLang="en-US" sz="2400" b="1" dirty="0" smtClean="0">
                <a:solidFill>
                  <a:srgbClr val="003399"/>
                </a:solidFill>
                <a:latin typeface="华文行楷" pitchFamily="2" charset="-122"/>
                <a:ea typeface="华文行楷" pitchFamily="2" charset="-122"/>
              </a:rPr>
              <a:t>工作区子系统</a:t>
            </a:r>
            <a:endParaRPr lang="zh-CN" altLang="en-US" sz="2400" b="1" dirty="0">
              <a:solidFill>
                <a:srgbClr val="003399"/>
              </a:solidFill>
              <a:latin typeface="华文行楷" pitchFamily="2" charset="-122"/>
              <a:ea typeface="华文行楷" pitchFamily="2" charset="-122"/>
            </a:endParaRPr>
          </a:p>
        </p:txBody>
      </p:sp>
      <p:sp>
        <p:nvSpPr>
          <p:cNvPr id="7" name="内容占位符 6"/>
          <p:cNvSpPr>
            <a:spLocks noGrp="1"/>
          </p:cNvSpPr>
          <p:nvPr>
            <p:ph idx="1"/>
          </p:nvPr>
        </p:nvSpPr>
        <p:spPr>
          <a:xfrm>
            <a:off x="4572000" y="1857364"/>
            <a:ext cx="3929090" cy="1928826"/>
          </a:xfrm>
          <a:gradFill>
            <a:gsLst>
              <a:gs pos="0">
                <a:srgbClr val="03D4A8"/>
              </a:gs>
              <a:gs pos="25000">
                <a:srgbClr val="21D6E0"/>
              </a:gs>
              <a:gs pos="75000">
                <a:srgbClr val="0087E6"/>
              </a:gs>
              <a:gs pos="100000">
                <a:srgbClr val="005CBF"/>
              </a:gs>
            </a:gsLst>
            <a:lin ang="5400000" scaled="0"/>
          </a:gradFill>
        </p:spPr>
        <p:txBody>
          <a:bodyPr/>
          <a:lstStyle/>
          <a:p>
            <a:pPr>
              <a:buNone/>
            </a:pPr>
            <a:r>
              <a:rPr lang="zh-CN" altLang="en-US" sz="1800" b="1" dirty="0" smtClean="0">
                <a:effectLst>
                  <a:outerShdw blurRad="50800" dist="50800" dir="5400000" algn="ctr" rotWithShape="0">
                    <a:schemeClr val="bg1"/>
                  </a:outerShdw>
                </a:effectLst>
              </a:rPr>
              <a:t>组成：</a:t>
            </a:r>
            <a:r>
              <a:rPr lang="zh-CN" altLang="en-US" sz="1800" dirty="0" smtClean="0">
                <a:solidFill>
                  <a:srgbClr val="000000"/>
                </a:solidFill>
                <a:effectLst>
                  <a:outerShdw blurRad="50800" dist="50800" dir="5400000" algn="ctr" rotWithShape="0">
                    <a:schemeClr val="bg1"/>
                  </a:outerShdw>
                </a:effectLst>
              </a:rPr>
              <a:t>信息模块、面板（单、双口）  </a:t>
            </a:r>
            <a:endParaRPr lang="en-US" altLang="zh-CN" sz="1800" dirty="0" smtClean="0">
              <a:solidFill>
                <a:srgbClr val="000000"/>
              </a:solidFill>
              <a:effectLst>
                <a:outerShdw blurRad="50800" dist="50800" dir="5400000" algn="ctr" rotWithShape="0">
                  <a:schemeClr val="bg1"/>
                </a:outerShdw>
              </a:effectLst>
            </a:endParaRPr>
          </a:p>
          <a:p>
            <a:pPr>
              <a:buNone/>
            </a:pPr>
            <a:r>
              <a:rPr lang="en-US" altLang="zh-CN" sz="1800" dirty="0" smtClean="0">
                <a:solidFill>
                  <a:srgbClr val="000000"/>
                </a:solidFill>
                <a:effectLst>
                  <a:outerShdw blurRad="50800" dist="50800" dir="5400000" algn="ctr" rotWithShape="0">
                    <a:schemeClr val="bg1"/>
                  </a:outerShdw>
                </a:effectLst>
              </a:rPr>
              <a:t>            </a:t>
            </a:r>
            <a:r>
              <a:rPr lang="zh-CN" altLang="en-US" sz="1800" dirty="0" smtClean="0">
                <a:solidFill>
                  <a:srgbClr val="000000"/>
                </a:solidFill>
                <a:effectLst>
                  <a:outerShdw blurRad="50800" dist="50800" dir="5400000" algn="ctr" rotWithShape="0">
                    <a:schemeClr val="bg1"/>
                  </a:outerShdw>
                </a:effectLst>
              </a:rPr>
              <a:t>、语音模块、跳线、底盒、插</a:t>
            </a:r>
            <a:endParaRPr lang="en-US" altLang="zh-CN" sz="1800" dirty="0" smtClean="0">
              <a:solidFill>
                <a:srgbClr val="000000"/>
              </a:solidFill>
              <a:effectLst>
                <a:outerShdw blurRad="50800" dist="50800" dir="5400000" algn="ctr" rotWithShape="0">
                  <a:schemeClr val="bg1"/>
                </a:outerShdw>
              </a:effectLst>
            </a:endParaRPr>
          </a:p>
          <a:p>
            <a:pPr>
              <a:buNone/>
            </a:pPr>
            <a:r>
              <a:rPr lang="en-US" altLang="zh-CN" sz="1800" dirty="0" smtClean="0">
                <a:solidFill>
                  <a:srgbClr val="000000"/>
                </a:solidFill>
                <a:effectLst>
                  <a:outerShdw blurRad="50800" dist="50800" dir="5400000" algn="ctr" rotWithShape="0">
                    <a:schemeClr val="bg1"/>
                  </a:outerShdw>
                </a:effectLst>
              </a:rPr>
              <a:t>            </a:t>
            </a:r>
            <a:r>
              <a:rPr lang="zh-CN" altLang="en-US" sz="1800" dirty="0" smtClean="0">
                <a:solidFill>
                  <a:srgbClr val="000000"/>
                </a:solidFill>
                <a:effectLst>
                  <a:outerShdw blurRad="50800" dist="50800" dir="5400000" algn="ctr" rotWithShape="0">
                    <a:schemeClr val="bg1"/>
                  </a:outerShdw>
                </a:effectLst>
              </a:rPr>
              <a:t>座（供  电）</a:t>
            </a:r>
            <a:r>
              <a:rPr lang="zh-CN" altLang="en-US" sz="1800" b="1" dirty="0" smtClean="0">
                <a:solidFill>
                  <a:srgbClr val="FF0000"/>
                </a:solidFill>
                <a:effectLst>
                  <a:outerShdw blurRad="50800" dist="50800" dir="5400000" algn="ctr" rotWithShape="0">
                    <a:schemeClr val="bg1"/>
                  </a:outerShdw>
                </a:effectLst>
              </a:rPr>
              <a:t>地面信息、语音  </a:t>
            </a:r>
            <a:endParaRPr lang="en-US" altLang="zh-CN" sz="1800" b="1" dirty="0" smtClean="0">
              <a:solidFill>
                <a:srgbClr val="FF0000"/>
              </a:solidFill>
              <a:effectLst>
                <a:outerShdw blurRad="50800" dist="50800" dir="5400000" algn="ctr" rotWithShape="0">
                  <a:schemeClr val="bg1"/>
                </a:outerShdw>
              </a:effectLst>
            </a:endParaRPr>
          </a:p>
          <a:p>
            <a:pPr>
              <a:buNone/>
            </a:pPr>
            <a:r>
              <a:rPr lang="en-US" altLang="zh-CN" sz="1800" b="1" dirty="0" smtClean="0">
                <a:solidFill>
                  <a:srgbClr val="FF0000"/>
                </a:solidFill>
                <a:effectLst>
                  <a:outerShdw blurRad="50800" dist="50800" dir="5400000" algn="ctr" rotWithShape="0">
                    <a:schemeClr val="bg1"/>
                  </a:outerShdw>
                </a:effectLst>
              </a:rPr>
              <a:t>            </a:t>
            </a:r>
            <a:r>
              <a:rPr lang="zh-CN" altLang="en-US" sz="1800" b="1" dirty="0" smtClean="0">
                <a:solidFill>
                  <a:srgbClr val="FF0000"/>
                </a:solidFill>
                <a:effectLst>
                  <a:outerShdw blurRad="50800" dist="50800" dir="5400000" algn="ctr" rotWithShape="0">
                    <a:schemeClr val="bg1"/>
                  </a:outerShdw>
                </a:effectLst>
              </a:rPr>
              <a:t>插座、地面电源插座</a:t>
            </a:r>
            <a:r>
              <a:rPr lang="zh-CN" altLang="en-US" sz="1800" dirty="0" smtClean="0">
                <a:solidFill>
                  <a:srgbClr val="FF0000"/>
                </a:solidFill>
                <a:effectLst>
                  <a:outerShdw blurRad="50800" dist="50800" dir="5400000" algn="ctr" rotWithShape="0">
                    <a:schemeClr val="bg1"/>
                  </a:outerShdw>
                </a:effectLst>
              </a:rPr>
              <a:t>。</a:t>
            </a:r>
            <a:endParaRPr lang="en-US" altLang="zh-CN" sz="1800" dirty="0" smtClean="0">
              <a:solidFill>
                <a:srgbClr val="FF0000"/>
              </a:solidFill>
              <a:effectLst>
                <a:outerShdw blurRad="50800" dist="50800" dir="5400000" algn="ctr" rotWithShape="0">
                  <a:schemeClr val="bg1"/>
                </a:outerShdw>
              </a:effectLst>
            </a:endParaRPr>
          </a:p>
          <a:p>
            <a:pPr>
              <a:buNone/>
            </a:pPr>
            <a:endParaRPr lang="zh-CN" altLang="en-US" sz="1800" dirty="0">
              <a:solidFill>
                <a:srgbClr val="FF0000"/>
              </a:solidFill>
            </a:endParaRPr>
          </a:p>
        </p:txBody>
      </p:sp>
      <p:pic>
        <p:nvPicPr>
          <p:cNvPr id="8" name="图片 7" descr="H:\综合布线资料手册\图形1.wmf"/>
          <p:cNvPicPr/>
          <p:nvPr/>
        </p:nvPicPr>
        <p:blipFill>
          <a:blip r:embed="rId2"/>
          <a:srcRect/>
          <a:stretch>
            <a:fillRect/>
          </a:stretch>
        </p:blipFill>
        <p:spPr bwMode="auto">
          <a:xfrm>
            <a:off x="857224" y="1785926"/>
            <a:ext cx="3071834" cy="2000264"/>
          </a:xfrm>
          <a:prstGeom prst="rect">
            <a:avLst/>
          </a:prstGeom>
          <a:noFill/>
          <a:ln w="9525">
            <a:noFill/>
            <a:miter lim="800000"/>
            <a:headEnd/>
            <a:tailEnd/>
          </a:ln>
        </p:spPr>
      </p:pic>
      <p:pic>
        <p:nvPicPr>
          <p:cNvPr id="5" name="图片 4" descr="CAT6A屏蔽.tif"/>
          <p:cNvPicPr>
            <a:picLocks noChangeAspect="1"/>
          </p:cNvPicPr>
          <p:nvPr/>
        </p:nvPicPr>
        <p:blipFill>
          <a:blip r:embed="rId3" cstate="print"/>
          <a:srcRect l="4687" t="13683" r="3125" b="11089"/>
          <a:stretch>
            <a:fillRect/>
          </a:stretch>
        </p:blipFill>
        <p:spPr>
          <a:xfrm>
            <a:off x="642910" y="4071942"/>
            <a:ext cx="2625962" cy="1290727"/>
          </a:xfrm>
          <a:prstGeom prst="rect">
            <a:avLst/>
          </a:prstGeom>
        </p:spPr>
      </p:pic>
      <p:pic>
        <p:nvPicPr>
          <p:cNvPr id="10" name="图片 9" descr="2口面板.tif"/>
          <p:cNvPicPr>
            <a:picLocks noChangeAspect="1"/>
          </p:cNvPicPr>
          <p:nvPr/>
        </p:nvPicPr>
        <p:blipFill>
          <a:blip r:embed="rId4" cstate="print"/>
          <a:srcRect l="4687" t="8252" r="3906" b="7092"/>
          <a:stretch>
            <a:fillRect/>
          </a:stretch>
        </p:blipFill>
        <p:spPr>
          <a:xfrm>
            <a:off x="3786182" y="4143380"/>
            <a:ext cx="2251764" cy="1404947"/>
          </a:xfrm>
          <a:prstGeom prst="rect">
            <a:avLst/>
          </a:prstGeom>
        </p:spPr>
      </p:pic>
      <p:pic>
        <p:nvPicPr>
          <p:cNvPr id="11" name="图片 10" descr="跳线"/>
          <p:cNvPicPr/>
          <p:nvPr/>
        </p:nvPicPr>
        <p:blipFill>
          <a:blip r:embed="rId5"/>
          <a:srcRect/>
          <a:stretch>
            <a:fillRect/>
          </a:stretch>
        </p:blipFill>
        <p:spPr bwMode="auto">
          <a:xfrm>
            <a:off x="6858016" y="4000504"/>
            <a:ext cx="1635125" cy="15621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0034" y="4000504"/>
            <a:ext cx="8001056" cy="2000264"/>
          </a:xfrm>
          <a:gradFill>
            <a:gsLst>
              <a:gs pos="0">
                <a:srgbClr val="03D4A8"/>
              </a:gs>
              <a:gs pos="25000">
                <a:srgbClr val="21D6E0"/>
              </a:gs>
              <a:gs pos="75000">
                <a:srgbClr val="0087E6"/>
              </a:gs>
              <a:gs pos="100000">
                <a:srgbClr val="005CBF"/>
              </a:gs>
            </a:gsLst>
            <a:lin ang="5400000" scaled="0"/>
          </a:gradFill>
        </p:spPr>
        <p:txBody>
          <a:bodyPr/>
          <a:lstStyle/>
          <a:p>
            <a:pPr>
              <a:buClr>
                <a:schemeClr val="accent2"/>
              </a:buClr>
              <a:buNone/>
              <a:defRPr/>
            </a:pPr>
            <a:r>
              <a:rPr lang="zh-CN" altLang="en-US" sz="1800" b="1" dirty="0" smtClean="0">
                <a:solidFill>
                  <a:srgbClr val="FF0000"/>
                </a:solidFill>
                <a:latin typeface="+mn-ea"/>
              </a:rPr>
              <a:t>斜口面板：</a:t>
            </a:r>
            <a:endParaRPr lang="en-US" altLang="zh-CN" sz="1800" b="1" dirty="0" smtClean="0">
              <a:solidFill>
                <a:srgbClr val="FF0000"/>
              </a:solidFill>
              <a:latin typeface="+mn-ea"/>
            </a:endParaRPr>
          </a:p>
          <a:p>
            <a:pPr>
              <a:buClr>
                <a:schemeClr val="accent2"/>
              </a:buClr>
              <a:buNone/>
              <a:defRPr/>
            </a:pPr>
            <a:r>
              <a:rPr lang="zh-CN" altLang="en-US" sz="1800" dirty="0" smtClean="0">
                <a:latin typeface="+mn-ea"/>
              </a:rPr>
              <a:t>    解决了屏蔽模块在明装底盒安装时，深度依然不够的问题。常规面板在安</a:t>
            </a:r>
            <a:endParaRPr lang="en-US" altLang="zh-CN" sz="1800" dirty="0" smtClean="0">
              <a:latin typeface="+mn-ea"/>
            </a:endParaRPr>
          </a:p>
          <a:p>
            <a:pPr>
              <a:buClr>
                <a:schemeClr val="accent2"/>
              </a:buClr>
              <a:buNone/>
              <a:defRPr/>
            </a:pPr>
            <a:r>
              <a:rPr lang="zh-CN" altLang="en-US" sz="1800" dirty="0" smtClean="0">
                <a:latin typeface="+mn-ea"/>
              </a:rPr>
              <a:t>装信息模块时，因底盒深度的原因，须将双绞线折成直角，直接影响了信息数</a:t>
            </a:r>
            <a:endParaRPr lang="en-US" altLang="zh-CN" sz="1800" dirty="0" smtClean="0">
              <a:latin typeface="+mn-ea"/>
            </a:endParaRPr>
          </a:p>
          <a:p>
            <a:pPr>
              <a:buClr>
                <a:schemeClr val="accent2"/>
              </a:buClr>
              <a:buNone/>
              <a:defRPr/>
            </a:pPr>
            <a:r>
              <a:rPr lang="zh-CN" altLang="en-US" sz="1800" dirty="0" smtClean="0">
                <a:latin typeface="+mn-ea"/>
              </a:rPr>
              <a:t>据的传输。其次，六类屏蔽双绞线线径为（</a:t>
            </a:r>
            <a:r>
              <a:rPr lang="en-US" altLang="zh-CN" sz="1800" dirty="0" smtClean="0">
                <a:latin typeface="+mn-ea"/>
              </a:rPr>
              <a:t>23AWG</a:t>
            </a:r>
            <a:r>
              <a:rPr lang="zh-CN" altLang="en-US" sz="1800" dirty="0" smtClean="0">
                <a:latin typeface="+mn-ea"/>
              </a:rPr>
              <a:t>）</a:t>
            </a:r>
            <a:r>
              <a:rPr lang="en-US" altLang="zh-CN" sz="1800" dirty="0" smtClean="0">
                <a:latin typeface="+mn-ea"/>
              </a:rPr>
              <a:t>0.57mm,</a:t>
            </a:r>
            <a:r>
              <a:rPr lang="zh-CN" altLang="en-US" sz="1800" dirty="0" smtClean="0">
                <a:latin typeface="+mn-ea"/>
              </a:rPr>
              <a:t>线对中增加了十字</a:t>
            </a:r>
            <a:endParaRPr lang="en-US" altLang="zh-CN" sz="1800" dirty="0" smtClean="0">
              <a:latin typeface="+mn-ea"/>
            </a:endParaRPr>
          </a:p>
          <a:p>
            <a:pPr>
              <a:buClr>
                <a:schemeClr val="accent2"/>
              </a:buClr>
              <a:buNone/>
              <a:defRPr/>
            </a:pPr>
            <a:r>
              <a:rPr lang="zh-CN" altLang="en-US" sz="1800" dirty="0" smtClean="0">
                <a:latin typeface="+mn-ea"/>
              </a:rPr>
              <a:t>型塑骨架等，线缆弯曲难度加大。斜口面板的设计，将模块与面板成</a:t>
            </a:r>
            <a:r>
              <a:rPr lang="en-US" altLang="zh-CN" sz="1800" dirty="0" smtClean="0">
                <a:latin typeface="+mn-ea"/>
              </a:rPr>
              <a:t>45</a:t>
            </a:r>
            <a:r>
              <a:rPr lang="zh-CN" altLang="en-US" sz="1800" dirty="0" smtClean="0">
                <a:latin typeface="+mn-ea"/>
              </a:rPr>
              <a:t>度斜角</a:t>
            </a:r>
            <a:endParaRPr lang="en-US" altLang="zh-CN" sz="1800" dirty="0" smtClean="0">
              <a:latin typeface="+mn-ea"/>
            </a:endParaRPr>
          </a:p>
          <a:p>
            <a:pPr>
              <a:buClr>
                <a:schemeClr val="accent2"/>
              </a:buClr>
              <a:buNone/>
              <a:defRPr/>
            </a:pPr>
            <a:r>
              <a:rPr lang="zh-CN" altLang="en-US" sz="1800" dirty="0" smtClean="0">
                <a:latin typeface="+mn-ea"/>
              </a:rPr>
              <a:t>安装，使线缆与模块成直线，彻底解决了双绞线弯折而影响传输的问题。</a:t>
            </a:r>
            <a:endParaRPr lang="zh-CN" altLang="en-US" sz="1800" dirty="0">
              <a:latin typeface="+mn-ea"/>
            </a:endParaRPr>
          </a:p>
        </p:txBody>
      </p:sp>
      <p:sp>
        <p:nvSpPr>
          <p:cNvPr id="4" name="标题 3"/>
          <p:cNvSpPr>
            <a:spLocks noGrp="1"/>
          </p:cNvSpPr>
          <p:nvPr>
            <p:ph type="title"/>
          </p:nvPr>
        </p:nvSpPr>
        <p:spPr>
          <a:xfrm>
            <a:off x="714348" y="1052513"/>
            <a:ext cx="5572164" cy="447661"/>
          </a:xfrm>
        </p:spPr>
        <p:txBody>
          <a:bodyPr/>
          <a:lstStyle/>
          <a:p>
            <a:pPr algn="l"/>
            <a:r>
              <a:rPr lang="zh-CN" altLang="en-US" sz="2400" b="1" dirty="0" smtClean="0">
                <a:solidFill>
                  <a:srgbClr val="003399"/>
                </a:solidFill>
                <a:latin typeface="华文行楷" pitchFamily="2" charset="-122"/>
                <a:ea typeface="华文行楷" pitchFamily="2" charset="-122"/>
              </a:rPr>
              <a:t>工作区子系统</a:t>
            </a:r>
            <a:r>
              <a:rPr lang="en-US" altLang="zh-CN" sz="2400" b="1" dirty="0" smtClean="0">
                <a:solidFill>
                  <a:srgbClr val="003399"/>
                </a:solidFill>
                <a:latin typeface="华文行楷" pitchFamily="2" charset="-122"/>
                <a:ea typeface="华文行楷" pitchFamily="2" charset="-122"/>
              </a:rPr>
              <a:t>—— </a:t>
            </a:r>
            <a:r>
              <a:rPr lang="zh-CN" altLang="en-US" sz="2400" b="1" dirty="0" smtClean="0">
                <a:solidFill>
                  <a:srgbClr val="003399"/>
                </a:solidFill>
                <a:latin typeface="华文行楷" pitchFamily="2" charset="-122"/>
                <a:ea typeface="华文行楷" pitchFamily="2" charset="-122"/>
              </a:rPr>
              <a:t>信息面板的独特设计</a:t>
            </a:r>
            <a:endParaRPr lang="zh-CN" altLang="en-US" sz="2400" b="1" dirty="0">
              <a:solidFill>
                <a:srgbClr val="003399"/>
              </a:solidFill>
              <a:latin typeface="华文行楷" pitchFamily="2" charset="-122"/>
              <a:ea typeface="华文行楷" pitchFamily="2" charset="-122"/>
            </a:endParaRPr>
          </a:p>
        </p:txBody>
      </p:sp>
      <p:pic>
        <p:nvPicPr>
          <p:cNvPr id="5" name="Picture 4" descr="D:\产品开发资料\无标题.258.jpg"/>
          <p:cNvPicPr>
            <a:picLocks noChangeAspect="1" noChangeArrowheads="1"/>
          </p:cNvPicPr>
          <p:nvPr/>
        </p:nvPicPr>
        <p:blipFill>
          <a:blip r:embed="rId2" cstate="print"/>
          <a:srcRect l="6923" r="5383"/>
          <a:stretch>
            <a:fillRect/>
          </a:stretch>
        </p:blipFill>
        <p:spPr bwMode="auto">
          <a:xfrm>
            <a:off x="1071538" y="1857364"/>
            <a:ext cx="2286016" cy="1955800"/>
          </a:xfrm>
          <a:prstGeom prst="rect">
            <a:avLst/>
          </a:prstGeom>
          <a:noFill/>
          <a:ln w="9525">
            <a:noFill/>
            <a:miter lim="800000"/>
            <a:headEnd/>
            <a:tailEnd/>
          </a:ln>
        </p:spPr>
      </p:pic>
      <p:pic>
        <p:nvPicPr>
          <p:cNvPr id="6" name="Picture 4" descr="D:\渲染图\平口小图.jpg"/>
          <p:cNvPicPr>
            <a:picLocks noChangeAspect="1" noChangeArrowheads="1"/>
          </p:cNvPicPr>
          <p:nvPr/>
        </p:nvPicPr>
        <p:blipFill>
          <a:blip r:embed="rId3"/>
          <a:srcRect/>
          <a:stretch>
            <a:fillRect/>
          </a:stretch>
        </p:blipFill>
        <p:spPr bwMode="auto">
          <a:xfrm>
            <a:off x="4143389" y="1500174"/>
            <a:ext cx="1785933" cy="2789785"/>
          </a:xfrm>
          <a:prstGeom prst="rect">
            <a:avLst/>
          </a:prstGeom>
          <a:noFill/>
          <a:ln w="9525">
            <a:noFill/>
            <a:miter lim="800000"/>
            <a:headEnd/>
            <a:tailEnd/>
          </a:ln>
        </p:spPr>
      </p:pic>
      <p:pic>
        <p:nvPicPr>
          <p:cNvPr id="7" name="Picture 5" descr="D:\渲染图\斜口小图.jpg"/>
          <p:cNvPicPr>
            <a:picLocks noChangeAspect="1" noChangeArrowheads="1"/>
          </p:cNvPicPr>
          <p:nvPr/>
        </p:nvPicPr>
        <p:blipFill>
          <a:blip r:embed="rId4"/>
          <a:srcRect l="1961" r="5882" b="1562"/>
          <a:stretch>
            <a:fillRect/>
          </a:stretch>
        </p:blipFill>
        <p:spPr bwMode="auto">
          <a:xfrm>
            <a:off x="6351147" y="1500174"/>
            <a:ext cx="2149943" cy="278608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4348" y="1052513"/>
            <a:ext cx="5429288" cy="447661"/>
          </a:xfrm>
        </p:spPr>
        <p:txBody>
          <a:bodyPr/>
          <a:lstStyle/>
          <a:p>
            <a:pPr algn="l"/>
            <a:r>
              <a:rPr lang="zh-CN" altLang="en-US" sz="2400" b="1" dirty="0" smtClean="0">
                <a:solidFill>
                  <a:srgbClr val="3333CC"/>
                </a:solidFill>
                <a:latin typeface="华文行楷" pitchFamily="2" charset="-122"/>
                <a:ea typeface="华文行楷" pitchFamily="2" charset="-122"/>
              </a:rPr>
              <a:t>工作区子系统</a:t>
            </a:r>
            <a:r>
              <a:rPr lang="en-US" altLang="zh-CN" sz="2400" b="1" dirty="0" smtClean="0">
                <a:solidFill>
                  <a:srgbClr val="3333CC"/>
                </a:solidFill>
                <a:latin typeface="华文行楷" pitchFamily="2" charset="-122"/>
                <a:ea typeface="华文行楷" pitchFamily="2" charset="-122"/>
              </a:rPr>
              <a:t>——</a:t>
            </a:r>
            <a:r>
              <a:rPr lang="zh-CN" altLang="en-US" sz="2400" b="1" dirty="0" smtClean="0">
                <a:solidFill>
                  <a:srgbClr val="3333CC"/>
                </a:solidFill>
                <a:latin typeface="华文行楷" pitchFamily="2" charset="-122"/>
                <a:ea typeface="华文行楷" pitchFamily="2" charset="-122"/>
              </a:rPr>
              <a:t>免打式屏蔽信息模块</a:t>
            </a:r>
            <a:endParaRPr lang="zh-CN" altLang="en-US" sz="2400" dirty="0">
              <a:solidFill>
                <a:srgbClr val="3333CC"/>
              </a:solidFill>
              <a:latin typeface="华文行楷" pitchFamily="2" charset="-122"/>
              <a:ea typeface="华文行楷" pitchFamily="2" charset="-122"/>
            </a:endParaRPr>
          </a:p>
        </p:txBody>
      </p:sp>
      <p:sp>
        <p:nvSpPr>
          <p:cNvPr id="3" name="内容占位符 2"/>
          <p:cNvSpPr>
            <a:spLocks noGrp="1"/>
          </p:cNvSpPr>
          <p:nvPr>
            <p:ph idx="1"/>
          </p:nvPr>
        </p:nvSpPr>
        <p:spPr>
          <a:xfrm>
            <a:off x="571472" y="3714752"/>
            <a:ext cx="8143932" cy="2286016"/>
          </a:xfrm>
          <a:gradFill>
            <a:gsLst>
              <a:gs pos="0">
                <a:srgbClr val="03D4A8"/>
              </a:gs>
              <a:gs pos="25000">
                <a:srgbClr val="21D6E0"/>
              </a:gs>
              <a:gs pos="75000">
                <a:srgbClr val="0087E6"/>
              </a:gs>
              <a:gs pos="100000">
                <a:srgbClr val="005CBF"/>
              </a:gs>
            </a:gsLst>
            <a:lin ang="5400000" scaled="0"/>
          </a:gradFill>
        </p:spPr>
        <p:txBody>
          <a:bodyPr/>
          <a:lstStyle/>
          <a:p>
            <a:pPr>
              <a:buNone/>
            </a:pPr>
            <a:r>
              <a:rPr lang="zh-CN" altLang="en-US" sz="1800" b="1" dirty="0" smtClean="0">
                <a:solidFill>
                  <a:srgbClr val="FF0000"/>
                </a:solidFill>
              </a:rPr>
              <a:t>模块特点</a:t>
            </a:r>
            <a:r>
              <a:rPr lang="zh-CN" altLang="en-US" sz="1800" dirty="0" smtClean="0"/>
              <a:t>：</a:t>
            </a:r>
            <a:r>
              <a:rPr lang="en-US" sz="1800" dirty="0" smtClean="0"/>
              <a:t> VCOM</a:t>
            </a:r>
            <a:r>
              <a:rPr lang="zh-CN" altLang="en-US" sz="1800" dirty="0" smtClean="0"/>
              <a:t>六类信息模块，性能优异，其电路板和簧片采用独特的平衡</a:t>
            </a:r>
            <a:endParaRPr lang="en-US" altLang="zh-CN" sz="1800" dirty="0" smtClean="0"/>
          </a:p>
          <a:p>
            <a:pPr>
              <a:buNone/>
            </a:pPr>
            <a:r>
              <a:rPr lang="zh-CN" altLang="en-US" sz="1800" dirty="0" smtClean="0"/>
              <a:t>技术，使衰减、回损和近端、远端串扰方面的性能超过六类标准的要求，传输</a:t>
            </a:r>
            <a:endParaRPr lang="en-US" altLang="zh-CN" sz="1800" dirty="0" smtClean="0"/>
          </a:p>
          <a:p>
            <a:pPr>
              <a:buNone/>
            </a:pPr>
            <a:r>
              <a:rPr lang="zh-CN" altLang="en-US" sz="1800" dirty="0" smtClean="0"/>
              <a:t>带宽超过</a:t>
            </a:r>
            <a:r>
              <a:rPr lang="en-US" sz="1800" dirty="0" smtClean="0"/>
              <a:t>250MHz</a:t>
            </a:r>
            <a:r>
              <a:rPr lang="zh-CN" altLang="en-US" sz="1800" dirty="0" smtClean="0"/>
              <a:t>。适用于高速的局域网，为工作区或家庭未来的使用提供足</a:t>
            </a:r>
            <a:endParaRPr lang="en-US" altLang="zh-CN" sz="1800" dirty="0" smtClean="0"/>
          </a:p>
          <a:p>
            <a:pPr lvl="0">
              <a:buNone/>
            </a:pPr>
            <a:r>
              <a:rPr lang="zh-CN" altLang="en-US" sz="1800" dirty="0" smtClean="0"/>
              <a:t>够的带宽增量。插座主体采用</a:t>
            </a:r>
            <a:r>
              <a:rPr lang="en-US" sz="1800" dirty="0" smtClean="0"/>
              <a:t>ABS</a:t>
            </a:r>
            <a:r>
              <a:rPr lang="zh-CN" altLang="en-US" sz="1800" dirty="0" smtClean="0"/>
              <a:t>耐冲击塑料材料，符合</a:t>
            </a:r>
            <a:r>
              <a:rPr lang="en-US" sz="1800" dirty="0" smtClean="0"/>
              <a:t>UL94V</a:t>
            </a:r>
            <a:r>
              <a:rPr lang="zh-CN" altLang="en-US" sz="1800" dirty="0" smtClean="0"/>
              <a:t>－</a:t>
            </a:r>
            <a:r>
              <a:rPr lang="en-US" sz="1800" dirty="0" smtClean="0"/>
              <a:t>0</a:t>
            </a:r>
            <a:r>
              <a:rPr lang="zh-CN" altLang="en-US" sz="1800" dirty="0" smtClean="0"/>
              <a:t>材料标准；</a:t>
            </a:r>
            <a:endParaRPr lang="en-US" altLang="zh-CN" sz="1800" dirty="0" smtClean="0"/>
          </a:p>
          <a:p>
            <a:pPr lvl="0">
              <a:buNone/>
            </a:pPr>
            <a:r>
              <a:rPr lang="zh-CN" altLang="en-US" sz="1800" dirty="0" smtClean="0"/>
              <a:t>屏蔽外壳则为全锌合金制作，实现完美屏蔽，提供高效的</a:t>
            </a:r>
            <a:r>
              <a:rPr lang="en-US" sz="1800" dirty="0" smtClean="0"/>
              <a:t>EMC</a:t>
            </a:r>
            <a:r>
              <a:rPr lang="zh-CN" altLang="en-US" sz="1800" dirty="0" smtClean="0"/>
              <a:t>性能；</a:t>
            </a:r>
            <a:r>
              <a:rPr lang="en-US" sz="1800" dirty="0" smtClean="0"/>
              <a:t>IDC</a:t>
            </a:r>
            <a:r>
              <a:rPr lang="zh-CN" altLang="en-US" sz="1800" dirty="0" smtClean="0"/>
              <a:t>端子</a:t>
            </a:r>
            <a:endParaRPr lang="en-US" altLang="zh-CN" sz="1800" dirty="0" smtClean="0"/>
          </a:p>
          <a:p>
            <a:pPr>
              <a:buNone/>
            </a:pPr>
            <a:r>
              <a:rPr lang="zh-CN" altLang="en-US" sz="1800" dirty="0" smtClean="0"/>
              <a:t>可卡接</a:t>
            </a:r>
            <a:r>
              <a:rPr lang="en-US" sz="1800" dirty="0" smtClean="0"/>
              <a:t>24AWG</a:t>
            </a:r>
            <a:r>
              <a:rPr lang="zh-CN" altLang="en-US" sz="1800" dirty="0" smtClean="0"/>
              <a:t>，</a:t>
            </a:r>
            <a:r>
              <a:rPr lang="en-US" sz="1800" dirty="0" smtClean="0"/>
              <a:t>23AWG</a:t>
            </a:r>
            <a:r>
              <a:rPr lang="zh-CN" altLang="en-US" sz="1800" dirty="0" smtClean="0"/>
              <a:t>的线缆，端子为磷青铜，斜角结构。可用于工作区信</a:t>
            </a:r>
            <a:endParaRPr lang="en-US" altLang="zh-CN" sz="1800" dirty="0" smtClean="0"/>
          </a:p>
          <a:p>
            <a:pPr>
              <a:buNone/>
            </a:pPr>
            <a:r>
              <a:rPr lang="zh-CN" altLang="en-US" sz="1800" dirty="0" smtClean="0"/>
              <a:t>息面板及模块化配线架上。</a:t>
            </a:r>
          </a:p>
          <a:p>
            <a:pPr lvl="0">
              <a:buNone/>
            </a:pPr>
            <a:endParaRPr lang="zh-CN" altLang="en-US" sz="1800" dirty="0" smtClean="0"/>
          </a:p>
          <a:p>
            <a:pPr>
              <a:buNone/>
            </a:pPr>
            <a:endParaRPr lang="zh-CN" altLang="en-US" sz="1800" dirty="0" smtClean="0"/>
          </a:p>
          <a:p>
            <a:pPr>
              <a:buNone/>
            </a:pPr>
            <a:endParaRPr lang="zh-CN" altLang="en-US" sz="1800" dirty="0"/>
          </a:p>
        </p:txBody>
      </p:sp>
      <p:pic>
        <p:nvPicPr>
          <p:cNvPr id="5" name="图片 4" descr="IMG_6118.JPG"/>
          <p:cNvPicPr/>
          <p:nvPr/>
        </p:nvPicPr>
        <p:blipFill>
          <a:blip r:embed="rId2" cstate="print"/>
          <a:srcRect l="5819" t="19701" r="12220" b="21915"/>
          <a:stretch>
            <a:fillRect/>
          </a:stretch>
        </p:blipFill>
        <p:spPr>
          <a:xfrm>
            <a:off x="5000628" y="1571612"/>
            <a:ext cx="3500462" cy="2000264"/>
          </a:xfrm>
          <a:prstGeom prst="rect">
            <a:avLst/>
          </a:prstGeom>
        </p:spPr>
      </p:pic>
      <p:pic>
        <p:nvPicPr>
          <p:cNvPr id="6" name="图片 5" descr="六类UTP模块"/>
          <p:cNvPicPr/>
          <p:nvPr/>
        </p:nvPicPr>
        <p:blipFill>
          <a:blip r:embed="rId3" cstate="print"/>
          <a:srcRect l="6180" t="3608" r="8087" b="4988"/>
          <a:stretch>
            <a:fillRect/>
          </a:stretch>
        </p:blipFill>
        <p:spPr bwMode="auto">
          <a:xfrm>
            <a:off x="785786" y="1785926"/>
            <a:ext cx="1606550" cy="1405467"/>
          </a:xfrm>
          <a:prstGeom prst="rect">
            <a:avLst/>
          </a:prstGeom>
          <a:noFill/>
          <a:ln w="9525">
            <a:noFill/>
            <a:miter lim="800000"/>
            <a:headEnd/>
            <a:tailEnd/>
          </a:ln>
        </p:spPr>
      </p:pic>
      <p:pic>
        <p:nvPicPr>
          <p:cNvPr id="7" name="图片 6" descr="六类UTP模块打开1"/>
          <p:cNvPicPr/>
          <p:nvPr/>
        </p:nvPicPr>
        <p:blipFill>
          <a:blip r:embed="rId4"/>
          <a:srcRect/>
          <a:stretch>
            <a:fillRect/>
          </a:stretch>
        </p:blipFill>
        <p:spPr bwMode="auto">
          <a:xfrm>
            <a:off x="2571736" y="1857364"/>
            <a:ext cx="1775883" cy="1422400"/>
          </a:xfrm>
          <a:prstGeom prst="rect">
            <a:avLst/>
          </a:prstGeom>
          <a:noFill/>
          <a:ln w="9525">
            <a:noFill/>
            <a:miter lim="800000"/>
            <a:headEnd/>
            <a:tailEnd/>
          </a:ln>
        </p:spPr>
      </p:pic>
      <p:grpSp>
        <p:nvGrpSpPr>
          <p:cNvPr id="8" name="Group 7"/>
          <p:cNvGrpSpPr>
            <a:grpSpLocks/>
          </p:cNvGrpSpPr>
          <p:nvPr/>
        </p:nvGrpSpPr>
        <p:grpSpPr bwMode="auto">
          <a:xfrm>
            <a:off x="6500826" y="714356"/>
            <a:ext cx="1357078" cy="928903"/>
            <a:chOff x="2160" y="3024"/>
            <a:chExt cx="1925" cy="1312"/>
          </a:xfrm>
        </p:grpSpPr>
        <p:sp>
          <p:nvSpPr>
            <p:cNvPr id="9" name="AutoShape 8"/>
            <p:cNvSpPr>
              <a:spLocks noChangeArrowheads="1"/>
            </p:cNvSpPr>
            <p:nvPr/>
          </p:nvSpPr>
          <p:spPr bwMode="auto">
            <a:xfrm>
              <a:off x="2160" y="3024"/>
              <a:ext cx="1925" cy="1312"/>
            </a:xfrm>
            <a:prstGeom prst="irregularSeal2">
              <a:avLst/>
            </a:prstGeom>
            <a:solidFill>
              <a:srgbClr val="FFFF00"/>
            </a:solidFill>
            <a:ln w="9525">
              <a:solidFill>
                <a:schemeClr val="tx1"/>
              </a:solidFill>
              <a:miter lim="800000"/>
              <a:headEnd/>
              <a:tailEnd/>
            </a:ln>
          </p:spPr>
          <p:txBody>
            <a:bodyPr wrap="none" anchor="ctr"/>
            <a:lstStyle/>
            <a:p>
              <a:pPr fontAlgn="base"/>
              <a:endParaRPr lang="zh-CN" altLang="en-US"/>
            </a:p>
          </p:txBody>
        </p:sp>
        <p:sp>
          <p:nvSpPr>
            <p:cNvPr id="10" name="Text Box 9"/>
            <p:cNvSpPr txBox="1">
              <a:spLocks noChangeArrowheads="1"/>
            </p:cNvSpPr>
            <p:nvPr/>
          </p:nvSpPr>
          <p:spPr bwMode="auto">
            <a:xfrm>
              <a:off x="2464" y="3327"/>
              <a:ext cx="1216" cy="826"/>
            </a:xfrm>
            <a:prstGeom prst="rect">
              <a:avLst/>
            </a:prstGeom>
            <a:noFill/>
            <a:ln w="9525">
              <a:noFill/>
              <a:miter lim="800000"/>
              <a:headEnd/>
              <a:tailEnd/>
            </a:ln>
          </p:spPr>
          <p:txBody>
            <a:bodyPr wrap="square">
              <a:spAutoFit/>
            </a:bodyPr>
            <a:lstStyle/>
            <a:p>
              <a:pPr algn="ctr" fontAlgn="base">
                <a:spcBef>
                  <a:spcPct val="50000"/>
                </a:spcBef>
              </a:pPr>
              <a:r>
                <a:rPr lang="zh-CN" altLang="en-US" sz="1600" b="1" dirty="0" smtClean="0">
                  <a:solidFill>
                    <a:srgbClr val="FF0000"/>
                  </a:solidFill>
                </a:rPr>
                <a:t>插拔</a:t>
              </a:r>
              <a:r>
                <a:rPr lang="en-US" altLang="zh-CN" sz="1600" b="1" dirty="0" smtClean="0">
                  <a:solidFill>
                    <a:srgbClr val="FF0000"/>
                  </a:solidFill>
                </a:rPr>
                <a:t>1500</a:t>
              </a:r>
              <a:r>
                <a:rPr lang="zh-CN" altLang="en-US" sz="1600" b="1" dirty="0" smtClean="0">
                  <a:solidFill>
                    <a:srgbClr val="FF0000"/>
                  </a:solidFill>
                </a:rPr>
                <a:t>次</a:t>
              </a:r>
              <a:endParaRPr lang="zh-CN" altLang="en-US" sz="1600" b="1" dirty="0">
                <a:solidFill>
                  <a:srgbClr val="FF0000"/>
                </a:solidFill>
              </a:endParaRPr>
            </a:p>
          </p:txBody>
        </p:sp>
      </p:grpSp>
      <p:grpSp>
        <p:nvGrpSpPr>
          <p:cNvPr id="11" name="Group 7"/>
          <p:cNvGrpSpPr>
            <a:grpSpLocks/>
          </p:cNvGrpSpPr>
          <p:nvPr/>
        </p:nvGrpSpPr>
        <p:grpSpPr bwMode="auto">
          <a:xfrm>
            <a:off x="7643834" y="2928934"/>
            <a:ext cx="1285875" cy="917576"/>
            <a:chOff x="2160" y="3024"/>
            <a:chExt cx="1824" cy="1296"/>
          </a:xfrm>
        </p:grpSpPr>
        <p:sp>
          <p:nvSpPr>
            <p:cNvPr id="12" name="AutoShape 8"/>
            <p:cNvSpPr>
              <a:spLocks noChangeArrowheads="1"/>
            </p:cNvSpPr>
            <p:nvPr/>
          </p:nvSpPr>
          <p:spPr bwMode="auto">
            <a:xfrm>
              <a:off x="2160" y="3024"/>
              <a:ext cx="1824" cy="1296"/>
            </a:xfrm>
            <a:prstGeom prst="irregularSeal2">
              <a:avLst/>
            </a:prstGeom>
            <a:solidFill>
              <a:srgbClr val="FFFF00"/>
            </a:solidFill>
            <a:ln w="9525">
              <a:solidFill>
                <a:schemeClr val="tx1"/>
              </a:solidFill>
              <a:miter lim="800000"/>
              <a:headEnd/>
              <a:tailEnd/>
            </a:ln>
          </p:spPr>
          <p:txBody>
            <a:bodyPr wrap="none" anchor="ctr"/>
            <a:lstStyle/>
            <a:p>
              <a:pPr fontAlgn="base"/>
              <a:endParaRPr lang="zh-CN" altLang="en-US"/>
            </a:p>
          </p:txBody>
        </p:sp>
        <p:sp>
          <p:nvSpPr>
            <p:cNvPr id="13" name="Text Box 9"/>
            <p:cNvSpPr txBox="1">
              <a:spLocks noChangeArrowheads="1"/>
            </p:cNvSpPr>
            <p:nvPr/>
          </p:nvSpPr>
          <p:spPr bwMode="auto">
            <a:xfrm>
              <a:off x="2464" y="3311"/>
              <a:ext cx="1178" cy="826"/>
            </a:xfrm>
            <a:prstGeom prst="rect">
              <a:avLst/>
            </a:prstGeom>
            <a:noFill/>
            <a:ln w="9525">
              <a:noFill/>
              <a:miter lim="800000"/>
              <a:headEnd/>
              <a:tailEnd/>
            </a:ln>
          </p:spPr>
          <p:txBody>
            <a:bodyPr wrap="square">
              <a:spAutoFit/>
            </a:bodyPr>
            <a:lstStyle/>
            <a:p>
              <a:pPr algn="ctr" fontAlgn="base">
                <a:spcBef>
                  <a:spcPct val="50000"/>
                </a:spcBef>
              </a:pPr>
              <a:r>
                <a:rPr lang="zh-CN" altLang="en-US" sz="1600" b="1" dirty="0" smtClean="0">
                  <a:solidFill>
                    <a:srgbClr val="FF0000"/>
                  </a:solidFill>
                </a:rPr>
                <a:t>端接</a:t>
              </a:r>
              <a:r>
                <a:rPr lang="en-US" altLang="zh-CN" sz="1600" b="1" dirty="0" smtClean="0">
                  <a:solidFill>
                    <a:srgbClr val="FF0000"/>
                  </a:solidFill>
                </a:rPr>
                <a:t>250</a:t>
              </a:r>
              <a:r>
                <a:rPr lang="zh-CN" altLang="en-US" sz="1600" b="1" dirty="0" smtClean="0">
                  <a:solidFill>
                    <a:srgbClr val="FF0000"/>
                  </a:solidFill>
                </a:rPr>
                <a:t>次</a:t>
              </a:r>
              <a:endParaRPr lang="zh-CN" altLang="en-US" sz="1600" b="1" dirty="0">
                <a:solidFill>
                  <a:srgbClr val="FF0000"/>
                </a:solidFil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3143248"/>
            <a:ext cx="8229600" cy="2786082"/>
          </a:xfrm>
          <a:gradFill>
            <a:gsLst>
              <a:gs pos="0">
                <a:srgbClr val="03D4A8"/>
              </a:gs>
              <a:gs pos="25000">
                <a:srgbClr val="21D6E0"/>
              </a:gs>
              <a:gs pos="75000">
                <a:srgbClr val="0087E6"/>
              </a:gs>
              <a:gs pos="100000">
                <a:srgbClr val="005CBF"/>
              </a:gs>
            </a:gsLst>
            <a:lin ang="5400000" scaled="0"/>
          </a:gradFill>
        </p:spPr>
        <p:txBody>
          <a:bodyPr/>
          <a:lstStyle/>
          <a:p>
            <a:pPr>
              <a:lnSpc>
                <a:spcPct val="90000"/>
              </a:lnSpc>
              <a:buNone/>
              <a:defRPr/>
            </a:pPr>
            <a:r>
              <a:rPr lang="zh-CN" altLang="en-US" sz="1800" b="1" dirty="0" smtClean="0">
                <a:solidFill>
                  <a:srgbClr val="FF0000"/>
                </a:solidFill>
                <a:latin typeface="+mn-ea"/>
              </a:rPr>
              <a:t>端接技术</a:t>
            </a:r>
            <a:endParaRPr lang="en-US" altLang="zh-CN" sz="1800" b="1" dirty="0" smtClean="0">
              <a:solidFill>
                <a:srgbClr val="FF0000"/>
              </a:solidFill>
              <a:latin typeface="+mn-ea"/>
            </a:endParaRPr>
          </a:p>
          <a:p>
            <a:pPr marL="0" indent="0" eaLnBrk="1" hangingPunct="1">
              <a:spcBef>
                <a:spcPct val="0"/>
              </a:spcBef>
              <a:spcAft>
                <a:spcPct val="20000"/>
              </a:spcAft>
              <a:buFontTx/>
              <a:buNone/>
              <a:tabLst>
                <a:tab pos="765175" algn="l"/>
              </a:tabLst>
            </a:pPr>
            <a:r>
              <a:rPr lang="zh-CN" altLang="en-US" sz="1800" dirty="0" smtClean="0"/>
              <a:t>       新型模块、独特的端接盖，</a:t>
            </a:r>
            <a:r>
              <a:rPr lang="zh-CN" altLang="en-US" sz="1800" dirty="0" smtClean="0">
                <a:solidFill>
                  <a:srgbClr val="000000"/>
                </a:solidFill>
              </a:rPr>
              <a:t>提供安全的应力消除，后翻盖卡扣式闭合，非常稳固，紧压电缆于插座中。</a:t>
            </a:r>
          </a:p>
          <a:p>
            <a:pPr>
              <a:lnSpc>
                <a:spcPct val="90000"/>
              </a:lnSpc>
              <a:buClr>
                <a:srgbClr val="009999"/>
              </a:buClr>
              <a:buFontTx/>
              <a:buNone/>
            </a:pPr>
            <a:r>
              <a:rPr lang="en-US" altLang="zh-CN" sz="1800" dirty="0" smtClean="0">
                <a:latin typeface="+mn-ea"/>
              </a:rPr>
              <a:t>    </a:t>
            </a:r>
            <a:r>
              <a:rPr lang="zh-CN" altLang="en-US" sz="1800" dirty="0" smtClean="0"/>
              <a:t>线缆固定装置，与电缆屏蔽层完美结合的同时保证了线缆的弯曲半径</a:t>
            </a:r>
            <a:r>
              <a:rPr lang="en-US" altLang="zh-CN" sz="1800" dirty="0" smtClean="0"/>
              <a:t>-180°</a:t>
            </a:r>
          </a:p>
          <a:p>
            <a:pPr>
              <a:lnSpc>
                <a:spcPct val="90000"/>
              </a:lnSpc>
              <a:buClr>
                <a:srgbClr val="009999"/>
              </a:buClr>
              <a:buFontTx/>
              <a:buNone/>
            </a:pPr>
            <a:r>
              <a:rPr lang="zh-CN" altLang="en-US" sz="1800" dirty="0" smtClean="0"/>
              <a:t>免工具端接方式，快速、简便。</a:t>
            </a:r>
            <a:endParaRPr lang="en-US" altLang="zh-CN" sz="1800" dirty="0" smtClean="0">
              <a:latin typeface="+mn-ea"/>
            </a:endParaRPr>
          </a:p>
          <a:p>
            <a:pPr>
              <a:lnSpc>
                <a:spcPct val="90000"/>
              </a:lnSpc>
              <a:buClr>
                <a:srgbClr val="009999"/>
              </a:buClr>
              <a:buFontTx/>
              <a:buNone/>
            </a:pPr>
            <a:r>
              <a:rPr lang="en-US" altLang="zh-CN" sz="1800" dirty="0" smtClean="0">
                <a:latin typeface="+mn-ea"/>
              </a:rPr>
              <a:t>    </a:t>
            </a:r>
            <a:r>
              <a:rPr lang="zh-CN" altLang="en-US" sz="1800" dirty="0" smtClean="0">
                <a:latin typeface="+mn-ea"/>
              </a:rPr>
              <a:t>排线盖设计，使双绞线的开绞长度小于</a:t>
            </a:r>
            <a:r>
              <a:rPr lang="en-US" altLang="zh-CN" sz="1800" dirty="0" smtClean="0">
                <a:latin typeface="+mn-ea"/>
              </a:rPr>
              <a:t>6mm,</a:t>
            </a:r>
            <a:r>
              <a:rPr lang="zh-CN" altLang="en-US" sz="1800" dirty="0" smtClean="0">
                <a:latin typeface="+mn-ea"/>
              </a:rPr>
              <a:t>降低了串扰和可变性，免工具端</a:t>
            </a:r>
            <a:endParaRPr lang="en-US" altLang="zh-CN" sz="1800" dirty="0" smtClean="0">
              <a:latin typeface="+mn-ea"/>
            </a:endParaRPr>
          </a:p>
          <a:p>
            <a:pPr>
              <a:lnSpc>
                <a:spcPct val="90000"/>
              </a:lnSpc>
              <a:buClr>
                <a:srgbClr val="009999"/>
              </a:buClr>
              <a:buFontTx/>
              <a:buNone/>
            </a:pPr>
            <a:r>
              <a:rPr lang="zh-CN" altLang="en-US" sz="1800" dirty="0" smtClean="0">
                <a:latin typeface="+mn-ea"/>
              </a:rPr>
              <a:t>接，对关键子器件没有局部压力，没有焊接点</a:t>
            </a:r>
            <a:r>
              <a:rPr lang="zh-CN" altLang="zh-CN" sz="1800" dirty="0" smtClean="0">
                <a:latin typeface="+mn-ea"/>
              </a:rPr>
              <a:t> </a:t>
            </a:r>
            <a:r>
              <a:rPr lang="zh-CN" altLang="en-US" sz="1800" dirty="0" smtClean="0">
                <a:latin typeface="+mn-ea"/>
              </a:rPr>
              <a:t>(使用符合标准的针脚</a:t>
            </a:r>
            <a:r>
              <a:rPr lang="zh-CN" altLang="zh-CN" sz="1800" dirty="0" smtClean="0">
                <a:latin typeface="+mn-ea"/>
              </a:rPr>
              <a:t>)</a:t>
            </a:r>
            <a:r>
              <a:rPr lang="zh-CN" altLang="en-US" sz="1800" dirty="0" smtClean="0">
                <a:latin typeface="+mn-ea"/>
              </a:rPr>
              <a:t>。</a:t>
            </a:r>
            <a:r>
              <a:rPr lang="zh-CN" altLang="zh-CN" sz="1800" dirty="0" smtClean="0">
                <a:latin typeface="+mn-ea"/>
              </a:rPr>
              <a:t> </a:t>
            </a:r>
          </a:p>
          <a:p>
            <a:pPr marL="342900" lvl="1" indent="-342900">
              <a:lnSpc>
                <a:spcPct val="90000"/>
              </a:lnSpc>
              <a:buClr>
                <a:srgbClr val="009999"/>
              </a:buClr>
              <a:buNone/>
              <a:defRPr/>
            </a:pPr>
            <a:r>
              <a:rPr lang="zh-CN" altLang="en-US" sz="1800" dirty="0" smtClean="0">
                <a:latin typeface="+mn-ea"/>
                <a:cs typeface="+mn-cs"/>
              </a:rPr>
              <a:t>    改进的排线盖及后盖，具有导线保持与线缆卡接固定。平均端接时间仅65秒</a:t>
            </a:r>
            <a:endParaRPr lang="en-US" altLang="zh-CN" sz="1800" dirty="0" smtClean="0">
              <a:latin typeface="+mn-ea"/>
              <a:cs typeface="+mn-cs"/>
            </a:endParaRPr>
          </a:p>
          <a:p>
            <a:pPr marL="342900" lvl="1" indent="-342900">
              <a:lnSpc>
                <a:spcPct val="90000"/>
              </a:lnSpc>
              <a:buClr>
                <a:srgbClr val="009999"/>
              </a:buClr>
              <a:buNone/>
              <a:defRPr/>
            </a:pPr>
            <a:r>
              <a:rPr lang="zh-CN" altLang="en-US" sz="1800" dirty="0" smtClean="0">
                <a:latin typeface="+mn-ea"/>
                <a:cs typeface="+mn-cs"/>
              </a:rPr>
              <a:t>，与其它竞争对手的产品相比，每个模块的端接时间节约了</a:t>
            </a:r>
            <a:r>
              <a:rPr lang="zh-CN" altLang="zh-CN" sz="1800" dirty="0" smtClean="0">
                <a:latin typeface="+mn-ea"/>
                <a:cs typeface="+mn-cs"/>
              </a:rPr>
              <a:t> 25 - 60 </a:t>
            </a:r>
            <a:r>
              <a:rPr lang="zh-CN" altLang="en-US" sz="1800" dirty="0" smtClean="0">
                <a:latin typeface="+mn-ea"/>
                <a:cs typeface="+mn-cs"/>
              </a:rPr>
              <a:t>秒</a:t>
            </a:r>
          </a:p>
          <a:p>
            <a:pPr>
              <a:buNone/>
            </a:pPr>
            <a:endParaRPr lang="zh-CN" altLang="en-US" sz="1800" dirty="0"/>
          </a:p>
        </p:txBody>
      </p:sp>
      <p:sp>
        <p:nvSpPr>
          <p:cNvPr id="4" name="标题 1"/>
          <p:cNvSpPr>
            <a:spLocks noGrp="1"/>
          </p:cNvSpPr>
          <p:nvPr>
            <p:ph type="title"/>
          </p:nvPr>
        </p:nvSpPr>
        <p:spPr>
          <a:xfrm>
            <a:off x="714348" y="1052513"/>
            <a:ext cx="5429288" cy="447661"/>
          </a:xfrm>
        </p:spPr>
        <p:txBody>
          <a:bodyPr/>
          <a:lstStyle/>
          <a:p>
            <a:pPr algn="l"/>
            <a:r>
              <a:rPr lang="zh-CN" altLang="en-US" sz="2400" b="1" dirty="0" smtClean="0">
                <a:solidFill>
                  <a:srgbClr val="3333CC"/>
                </a:solidFill>
                <a:latin typeface="华文行楷" pitchFamily="2" charset="-122"/>
                <a:ea typeface="华文行楷" pitchFamily="2" charset="-122"/>
              </a:rPr>
              <a:t>免打式屏蔽信息模块</a:t>
            </a:r>
            <a:endParaRPr lang="zh-CN" altLang="en-US" sz="2400" dirty="0">
              <a:solidFill>
                <a:srgbClr val="3333CC"/>
              </a:solidFill>
              <a:latin typeface="华文行楷" pitchFamily="2" charset="-122"/>
              <a:ea typeface="华文行楷" pitchFamily="2" charset="-122"/>
            </a:endParaRPr>
          </a:p>
        </p:txBody>
      </p:sp>
      <p:pic>
        <p:nvPicPr>
          <p:cNvPr id="5" name="图片 4" descr="六类UTP模块打开1"/>
          <p:cNvPicPr/>
          <p:nvPr/>
        </p:nvPicPr>
        <p:blipFill>
          <a:blip r:embed="rId2"/>
          <a:srcRect/>
          <a:stretch>
            <a:fillRect/>
          </a:stretch>
        </p:blipFill>
        <p:spPr bwMode="auto">
          <a:xfrm>
            <a:off x="1357290" y="1643050"/>
            <a:ext cx="1775883" cy="1422400"/>
          </a:xfrm>
          <a:prstGeom prst="rect">
            <a:avLst/>
          </a:prstGeom>
          <a:noFill/>
          <a:ln w="9525">
            <a:noFill/>
            <a:miter lim="800000"/>
            <a:headEnd/>
            <a:tailEnd/>
          </a:ln>
        </p:spPr>
      </p:pic>
      <p:pic>
        <p:nvPicPr>
          <p:cNvPr id="6" name="图片 5" descr="IMG_6118.JPG"/>
          <p:cNvPicPr/>
          <p:nvPr/>
        </p:nvPicPr>
        <p:blipFill>
          <a:blip r:embed="rId3" cstate="print"/>
          <a:srcRect l="5819" t="19701" r="35637" b="21915"/>
          <a:stretch>
            <a:fillRect/>
          </a:stretch>
        </p:blipFill>
        <p:spPr>
          <a:xfrm>
            <a:off x="4000496" y="1214422"/>
            <a:ext cx="2643206" cy="2143140"/>
          </a:xfrm>
          <a:prstGeom prst="rect">
            <a:avLst/>
          </a:prstGeom>
        </p:spPr>
      </p:pic>
      <p:pic>
        <p:nvPicPr>
          <p:cNvPr id="7" name="图片 8" descr="照片 078.jpg"/>
          <p:cNvPicPr>
            <a:picLocks noChangeAspect="1"/>
          </p:cNvPicPr>
          <p:nvPr/>
        </p:nvPicPr>
        <p:blipFill>
          <a:blip r:embed="rId4"/>
          <a:srcRect/>
          <a:stretch>
            <a:fillRect/>
          </a:stretch>
        </p:blipFill>
        <p:spPr bwMode="auto">
          <a:xfrm>
            <a:off x="7021541" y="2285992"/>
            <a:ext cx="1622425" cy="1079500"/>
          </a:xfrm>
          <a:prstGeom prst="rect">
            <a:avLst/>
          </a:prstGeom>
          <a:noFill/>
          <a:ln w="9525">
            <a:noFill/>
            <a:miter lim="800000"/>
            <a:headEnd/>
            <a:tailEnd/>
          </a:ln>
        </p:spPr>
      </p:pic>
      <p:pic>
        <p:nvPicPr>
          <p:cNvPr id="8" name="图片 9" descr="照片 071.jpg"/>
          <p:cNvPicPr>
            <a:picLocks noChangeAspect="1"/>
          </p:cNvPicPr>
          <p:nvPr/>
        </p:nvPicPr>
        <p:blipFill>
          <a:blip r:embed="rId5"/>
          <a:srcRect/>
          <a:stretch>
            <a:fillRect/>
          </a:stretch>
        </p:blipFill>
        <p:spPr bwMode="auto">
          <a:xfrm>
            <a:off x="7021541" y="1142984"/>
            <a:ext cx="1622425" cy="10795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42910" y="1071546"/>
            <a:ext cx="6929486" cy="447661"/>
          </a:xfrm>
        </p:spPr>
        <p:txBody>
          <a:bodyPr/>
          <a:lstStyle/>
          <a:p>
            <a:pPr algn="l"/>
            <a:r>
              <a:rPr lang="zh-CN" altLang="en-US" sz="2400" b="1" dirty="0" smtClean="0">
                <a:solidFill>
                  <a:srgbClr val="3333CC"/>
                </a:solidFill>
                <a:latin typeface="华文行楷" pitchFamily="2" charset="-122"/>
                <a:ea typeface="华文行楷" pitchFamily="2" charset="-122"/>
              </a:rPr>
              <a:t>信息模块的新旧技术</a:t>
            </a:r>
            <a:r>
              <a:rPr lang="en-US" altLang="zh-CN" sz="2400" b="1" dirty="0" smtClean="0">
                <a:solidFill>
                  <a:srgbClr val="3333CC"/>
                </a:solidFill>
                <a:latin typeface="华文行楷" pitchFamily="2" charset="-122"/>
                <a:ea typeface="华文行楷" pitchFamily="2" charset="-122"/>
              </a:rPr>
              <a:t>——</a:t>
            </a:r>
            <a:r>
              <a:rPr lang="zh-CN" altLang="en-US" sz="2400" b="1" dirty="0" smtClean="0">
                <a:solidFill>
                  <a:srgbClr val="3333CC"/>
                </a:solidFill>
                <a:latin typeface="华文行楷" pitchFamily="2" charset="-122"/>
                <a:ea typeface="华文行楷" pitchFamily="2" charset="-122"/>
              </a:rPr>
              <a:t>彰显产品的优越性</a:t>
            </a:r>
            <a:endParaRPr lang="zh-CN" altLang="en-US" sz="2400" dirty="0">
              <a:solidFill>
                <a:srgbClr val="3333CC"/>
              </a:solidFill>
              <a:latin typeface="华文行楷" pitchFamily="2" charset="-122"/>
              <a:ea typeface="华文行楷" pitchFamily="2" charset="-122"/>
            </a:endParaRPr>
          </a:p>
        </p:txBody>
      </p:sp>
      <p:graphicFrame>
        <p:nvGraphicFramePr>
          <p:cNvPr id="5" name="Object 2"/>
          <p:cNvGraphicFramePr>
            <a:graphicFrameLocks noChangeAspect="1"/>
          </p:cNvGraphicFramePr>
          <p:nvPr/>
        </p:nvGraphicFramePr>
        <p:xfrm>
          <a:off x="611188" y="1773239"/>
          <a:ext cx="1612975" cy="1298572"/>
        </p:xfrm>
        <a:graphic>
          <a:graphicData uri="http://schemas.openxmlformats.org/presentationml/2006/ole">
            <mc:AlternateContent xmlns:mc="http://schemas.openxmlformats.org/markup-compatibility/2006">
              <mc:Choice xmlns:v="urn:schemas-microsoft-com:vml" Requires="v">
                <p:oleObj spid="_x0000_s19459" name="Bitmap Image" r:id="rId3" imgW="1371429" imgH="1104762" progId="PBrush">
                  <p:embed/>
                </p:oleObj>
              </mc:Choice>
              <mc:Fallback>
                <p:oleObj name="Bitmap Image" r:id="rId3" imgW="1371429" imgH="1104762"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773239"/>
                        <a:ext cx="1612975" cy="129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3"/>
          <p:cNvSpPr txBox="1">
            <a:spLocks noChangeArrowheads="1"/>
          </p:cNvSpPr>
          <p:nvPr/>
        </p:nvSpPr>
        <p:spPr bwMode="auto">
          <a:xfrm>
            <a:off x="274638" y="3419477"/>
            <a:ext cx="2154222" cy="366713"/>
          </a:xfrm>
          <a:prstGeom prst="rect">
            <a:avLst/>
          </a:prstGeom>
          <a:noFill/>
          <a:ln w="9525">
            <a:noFill/>
            <a:miter lim="800000"/>
            <a:headEnd/>
            <a:tailEnd/>
          </a:ln>
        </p:spPr>
        <p:txBody>
          <a:bodyPr wrap="square">
            <a:spAutoFit/>
          </a:bodyPr>
          <a:lstStyle/>
          <a:p>
            <a:pPr fontAlgn="base">
              <a:spcBef>
                <a:spcPct val="50000"/>
              </a:spcBef>
            </a:pPr>
            <a:r>
              <a:rPr lang="zh-CN" altLang="en-US" b="1" dirty="0">
                <a:solidFill>
                  <a:srgbClr val="FF0000"/>
                </a:solidFill>
                <a:latin typeface="宋体" charset="-122"/>
              </a:rPr>
              <a:t>焊接的 </a:t>
            </a:r>
            <a:r>
              <a:rPr lang="en-US" altLang="zh-CN" b="1" dirty="0">
                <a:solidFill>
                  <a:srgbClr val="FF0000"/>
                </a:solidFill>
                <a:latin typeface="宋体" charset="-122"/>
              </a:rPr>
              <a:t>IDC </a:t>
            </a:r>
            <a:r>
              <a:rPr lang="zh-CN" altLang="en-US" b="1" dirty="0">
                <a:solidFill>
                  <a:srgbClr val="FF0000"/>
                </a:solidFill>
                <a:latin typeface="宋体" charset="-122"/>
              </a:rPr>
              <a:t>接触点</a:t>
            </a:r>
          </a:p>
        </p:txBody>
      </p:sp>
      <p:sp>
        <p:nvSpPr>
          <p:cNvPr id="7" name="Text Box 26"/>
          <p:cNvSpPr txBox="1">
            <a:spLocks noChangeArrowheads="1"/>
          </p:cNvSpPr>
          <p:nvPr/>
        </p:nvSpPr>
        <p:spPr bwMode="auto">
          <a:xfrm>
            <a:off x="2357422" y="1643050"/>
            <a:ext cx="5045100" cy="1449628"/>
          </a:xfrm>
          <a:prstGeom prst="rect">
            <a:avLst/>
          </a:prstGeom>
          <a:noFill/>
          <a:ln w="12700">
            <a:noFill/>
            <a:miter lim="800000"/>
            <a:headEnd/>
            <a:tailEnd/>
          </a:ln>
        </p:spPr>
        <p:txBody>
          <a:bodyPr wrap="square">
            <a:spAutoFit/>
          </a:bodyPr>
          <a:lstStyle/>
          <a:p>
            <a:pPr fontAlgn="base">
              <a:spcAft>
                <a:spcPct val="50000"/>
              </a:spcAft>
            </a:pPr>
            <a:r>
              <a:rPr lang="zh-CN" altLang="en-US" b="1" dirty="0">
                <a:solidFill>
                  <a:srgbClr val="FF0000"/>
                </a:solidFill>
              </a:rPr>
              <a:t>传统的模块设计使用焊接</a:t>
            </a:r>
            <a:endParaRPr lang="zh-CN" altLang="en-US" dirty="0">
              <a:solidFill>
                <a:srgbClr val="FF0000"/>
              </a:solidFill>
            </a:endParaRPr>
          </a:p>
          <a:p>
            <a:pPr fontAlgn="base">
              <a:spcAft>
                <a:spcPct val="20000"/>
              </a:spcAft>
              <a:buFontTx/>
              <a:buChar char="•"/>
            </a:pPr>
            <a:r>
              <a:rPr lang="zh-CN" altLang="en-US" dirty="0"/>
              <a:t> 压线时</a:t>
            </a:r>
            <a:r>
              <a:rPr lang="en-US" altLang="zh-CN" dirty="0"/>
              <a:t>, </a:t>
            </a:r>
            <a:r>
              <a:rPr lang="zh-CN" altLang="en-US" dirty="0"/>
              <a:t>电路板的焊接点会因大力冲击产生裂痕</a:t>
            </a:r>
          </a:p>
          <a:p>
            <a:pPr fontAlgn="base">
              <a:spcAft>
                <a:spcPct val="20000"/>
              </a:spcAft>
              <a:buFontTx/>
              <a:buChar char="•"/>
            </a:pPr>
            <a:r>
              <a:rPr lang="zh-CN" altLang="en-US" dirty="0"/>
              <a:t> 可能做成 “假焊接”</a:t>
            </a:r>
          </a:p>
          <a:p>
            <a:pPr fontAlgn="base">
              <a:spcAft>
                <a:spcPct val="20000"/>
              </a:spcAft>
              <a:buFontTx/>
              <a:buChar char="•"/>
            </a:pPr>
            <a:r>
              <a:rPr lang="zh-CN" altLang="en-US" dirty="0"/>
              <a:t> 会产生间歇性的中断接触</a:t>
            </a:r>
            <a:r>
              <a:rPr lang="zh-CN" altLang="en-US" dirty="0" smtClean="0"/>
              <a:t>问题</a:t>
            </a:r>
            <a:endParaRPr lang="zh-CN" altLang="en-US" dirty="0"/>
          </a:p>
        </p:txBody>
      </p:sp>
      <p:grpSp>
        <p:nvGrpSpPr>
          <p:cNvPr id="8" name="Group 4"/>
          <p:cNvGrpSpPr>
            <a:grpSpLocks/>
          </p:cNvGrpSpPr>
          <p:nvPr/>
        </p:nvGrpSpPr>
        <p:grpSpPr bwMode="auto">
          <a:xfrm>
            <a:off x="142844" y="3965588"/>
            <a:ext cx="4929222" cy="1320800"/>
            <a:chOff x="1024" y="3579"/>
            <a:chExt cx="3371" cy="642"/>
          </a:xfrm>
        </p:grpSpPr>
        <p:grpSp>
          <p:nvGrpSpPr>
            <p:cNvPr id="9" name="Group 5"/>
            <p:cNvGrpSpPr>
              <a:grpSpLocks/>
            </p:cNvGrpSpPr>
            <p:nvPr/>
          </p:nvGrpSpPr>
          <p:grpSpPr bwMode="auto">
            <a:xfrm>
              <a:off x="1344" y="3875"/>
              <a:ext cx="1008" cy="234"/>
              <a:chOff x="1358" y="3879"/>
              <a:chExt cx="1008" cy="234"/>
            </a:xfrm>
          </p:grpSpPr>
          <p:sp>
            <p:nvSpPr>
              <p:cNvPr id="27" name="Rectangle 6"/>
              <p:cNvSpPr>
                <a:spLocks noChangeArrowheads="1"/>
              </p:cNvSpPr>
              <p:nvPr/>
            </p:nvSpPr>
            <p:spPr bwMode="auto">
              <a:xfrm>
                <a:off x="1358" y="3879"/>
                <a:ext cx="1005" cy="47"/>
              </a:xfrm>
              <a:prstGeom prst="rect">
                <a:avLst/>
              </a:prstGeom>
              <a:solidFill>
                <a:srgbClr val="996633"/>
              </a:solidFill>
              <a:ln w="9525">
                <a:solidFill>
                  <a:srgbClr val="FF6600"/>
                </a:solidFill>
                <a:miter lim="800000"/>
                <a:headEnd/>
                <a:tailEnd/>
              </a:ln>
            </p:spPr>
            <p:txBody>
              <a:bodyPr wrap="none" anchor="ctr"/>
              <a:lstStyle/>
              <a:p>
                <a:pPr fontAlgn="base"/>
                <a:endParaRPr lang="zh-CN" altLang="en-US"/>
              </a:p>
            </p:txBody>
          </p:sp>
          <p:sp>
            <p:nvSpPr>
              <p:cNvPr id="28" name="Rectangle 7" descr="Wide upward diagonal"/>
              <p:cNvSpPr>
                <a:spLocks noChangeArrowheads="1"/>
              </p:cNvSpPr>
              <p:nvPr/>
            </p:nvSpPr>
            <p:spPr bwMode="auto">
              <a:xfrm>
                <a:off x="1360" y="3932"/>
                <a:ext cx="1003" cy="140"/>
              </a:xfrm>
              <a:prstGeom prst="rect">
                <a:avLst/>
              </a:prstGeom>
              <a:pattFill prst="wdUpDiag">
                <a:fgClr>
                  <a:srgbClr val="009900"/>
                </a:fgClr>
                <a:bgClr>
                  <a:schemeClr val="accent1"/>
                </a:bgClr>
              </a:pattFill>
              <a:ln w="9525">
                <a:solidFill>
                  <a:schemeClr val="tx1"/>
                </a:solidFill>
                <a:miter lim="800000"/>
                <a:headEnd/>
                <a:tailEnd/>
              </a:ln>
            </p:spPr>
            <p:txBody>
              <a:bodyPr wrap="none" anchor="ctr"/>
              <a:lstStyle/>
              <a:p>
                <a:pPr fontAlgn="base"/>
                <a:endParaRPr lang="zh-CN" altLang="en-US"/>
              </a:p>
            </p:txBody>
          </p:sp>
          <p:sp>
            <p:nvSpPr>
              <p:cNvPr id="29" name="Rectangle 8"/>
              <p:cNvSpPr>
                <a:spLocks noChangeArrowheads="1"/>
              </p:cNvSpPr>
              <p:nvPr/>
            </p:nvSpPr>
            <p:spPr bwMode="auto">
              <a:xfrm>
                <a:off x="2249" y="4066"/>
                <a:ext cx="117" cy="47"/>
              </a:xfrm>
              <a:prstGeom prst="rect">
                <a:avLst/>
              </a:prstGeom>
              <a:solidFill>
                <a:srgbClr val="996633"/>
              </a:solidFill>
              <a:ln w="9525">
                <a:solidFill>
                  <a:srgbClr val="FF6600"/>
                </a:solidFill>
                <a:miter lim="800000"/>
                <a:headEnd/>
                <a:tailEnd/>
              </a:ln>
            </p:spPr>
            <p:txBody>
              <a:bodyPr wrap="none" anchor="ctr"/>
              <a:lstStyle/>
              <a:p>
                <a:pPr fontAlgn="base"/>
                <a:endParaRPr lang="zh-CN" altLang="en-US"/>
              </a:p>
            </p:txBody>
          </p:sp>
        </p:grpSp>
        <p:grpSp>
          <p:nvGrpSpPr>
            <p:cNvPr id="10" name="Group 9"/>
            <p:cNvGrpSpPr>
              <a:grpSpLocks/>
            </p:cNvGrpSpPr>
            <p:nvPr/>
          </p:nvGrpSpPr>
          <p:grpSpPr bwMode="auto">
            <a:xfrm>
              <a:off x="2517" y="3875"/>
              <a:ext cx="571" cy="238"/>
              <a:chOff x="2515" y="3879"/>
              <a:chExt cx="571" cy="238"/>
            </a:xfrm>
          </p:grpSpPr>
          <p:sp>
            <p:nvSpPr>
              <p:cNvPr id="24" name="Rectangle 10"/>
              <p:cNvSpPr>
                <a:spLocks noChangeArrowheads="1"/>
              </p:cNvSpPr>
              <p:nvPr/>
            </p:nvSpPr>
            <p:spPr bwMode="auto">
              <a:xfrm>
                <a:off x="2517" y="3879"/>
                <a:ext cx="335" cy="47"/>
              </a:xfrm>
              <a:prstGeom prst="rect">
                <a:avLst/>
              </a:prstGeom>
              <a:solidFill>
                <a:srgbClr val="996633"/>
              </a:solidFill>
              <a:ln w="9525">
                <a:solidFill>
                  <a:srgbClr val="FF6600"/>
                </a:solidFill>
                <a:miter lim="800000"/>
                <a:headEnd/>
                <a:tailEnd/>
              </a:ln>
            </p:spPr>
            <p:txBody>
              <a:bodyPr wrap="none" anchor="ctr"/>
              <a:lstStyle/>
              <a:p>
                <a:pPr fontAlgn="base"/>
                <a:endParaRPr lang="zh-CN" altLang="en-US"/>
              </a:p>
            </p:txBody>
          </p:sp>
          <p:sp>
            <p:nvSpPr>
              <p:cNvPr id="25" name="Rectangle 11" descr="Wide upward diagonal"/>
              <p:cNvSpPr>
                <a:spLocks noChangeArrowheads="1"/>
              </p:cNvSpPr>
              <p:nvPr/>
            </p:nvSpPr>
            <p:spPr bwMode="auto">
              <a:xfrm>
                <a:off x="2516" y="3926"/>
                <a:ext cx="570" cy="140"/>
              </a:xfrm>
              <a:prstGeom prst="rect">
                <a:avLst/>
              </a:prstGeom>
              <a:pattFill prst="wdUpDiag">
                <a:fgClr>
                  <a:srgbClr val="009900"/>
                </a:fgClr>
                <a:bgClr>
                  <a:schemeClr val="accent1"/>
                </a:bgClr>
              </a:pattFill>
              <a:ln w="9525">
                <a:solidFill>
                  <a:schemeClr val="tx1"/>
                </a:solidFill>
                <a:miter lim="800000"/>
                <a:headEnd/>
                <a:tailEnd/>
              </a:ln>
            </p:spPr>
            <p:txBody>
              <a:bodyPr wrap="none" anchor="ctr"/>
              <a:lstStyle/>
              <a:p>
                <a:pPr fontAlgn="base"/>
                <a:endParaRPr lang="zh-CN" altLang="en-US"/>
              </a:p>
            </p:txBody>
          </p:sp>
          <p:sp>
            <p:nvSpPr>
              <p:cNvPr id="26" name="Rectangle 12"/>
              <p:cNvSpPr>
                <a:spLocks noChangeArrowheads="1"/>
              </p:cNvSpPr>
              <p:nvPr/>
            </p:nvSpPr>
            <p:spPr bwMode="auto">
              <a:xfrm>
                <a:off x="2515" y="4068"/>
                <a:ext cx="123" cy="49"/>
              </a:xfrm>
              <a:prstGeom prst="rect">
                <a:avLst/>
              </a:prstGeom>
              <a:solidFill>
                <a:srgbClr val="996633"/>
              </a:solidFill>
              <a:ln w="9525">
                <a:solidFill>
                  <a:srgbClr val="FF6600"/>
                </a:solidFill>
                <a:miter lim="800000"/>
                <a:headEnd/>
                <a:tailEnd/>
              </a:ln>
            </p:spPr>
            <p:txBody>
              <a:bodyPr wrap="none" anchor="ctr"/>
              <a:lstStyle/>
              <a:p>
                <a:pPr fontAlgn="base"/>
                <a:endParaRPr lang="zh-CN" altLang="en-US"/>
              </a:p>
            </p:txBody>
          </p:sp>
        </p:grpSp>
        <p:sp>
          <p:nvSpPr>
            <p:cNvPr id="11" name="Rectangle 13"/>
            <p:cNvSpPr>
              <a:spLocks noChangeArrowheads="1"/>
            </p:cNvSpPr>
            <p:nvPr/>
          </p:nvSpPr>
          <p:spPr bwMode="auto">
            <a:xfrm>
              <a:off x="2371" y="3721"/>
              <a:ext cx="135" cy="458"/>
            </a:xfrm>
            <a:prstGeom prst="rect">
              <a:avLst/>
            </a:prstGeom>
            <a:solidFill>
              <a:srgbClr val="FF6600"/>
            </a:solidFill>
            <a:ln w="9525">
              <a:noFill/>
              <a:miter lim="800000"/>
              <a:headEnd/>
              <a:tailEnd/>
            </a:ln>
          </p:spPr>
          <p:txBody>
            <a:bodyPr wrap="none" anchor="ctr"/>
            <a:lstStyle/>
            <a:p>
              <a:pPr fontAlgn="base"/>
              <a:endParaRPr lang="zh-CN" altLang="en-US"/>
            </a:p>
          </p:txBody>
        </p:sp>
        <p:sp>
          <p:nvSpPr>
            <p:cNvPr id="12" name="Text Box 14"/>
            <p:cNvSpPr txBox="1">
              <a:spLocks noChangeArrowheads="1"/>
            </p:cNvSpPr>
            <p:nvPr/>
          </p:nvSpPr>
          <p:spPr bwMode="auto">
            <a:xfrm>
              <a:off x="1024" y="3579"/>
              <a:ext cx="1417" cy="180"/>
            </a:xfrm>
            <a:prstGeom prst="rect">
              <a:avLst/>
            </a:prstGeom>
            <a:noFill/>
            <a:ln w="9525">
              <a:noFill/>
              <a:miter lim="800000"/>
              <a:headEnd/>
              <a:tailEnd/>
            </a:ln>
          </p:spPr>
          <p:txBody>
            <a:bodyPr wrap="square">
              <a:spAutoFit/>
            </a:bodyPr>
            <a:lstStyle/>
            <a:p>
              <a:pPr algn="ctr" fontAlgn="base">
                <a:spcBef>
                  <a:spcPct val="50000"/>
                </a:spcBef>
              </a:pPr>
              <a:r>
                <a:rPr lang="zh-CN" altLang="en-US" dirty="0"/>
                <a:t>电路板面的铜导线</a:t>
              </a:r>
            </a:p>
          </p:txBody>
        </p:sp>
        <p:sp>
          <p:nvSpPr>
            <p:cNvPr id="13" name="Text Box 15"/>
            <p:cNvSpPr txBox="1">
              <a:spLocks noChangeArrowheads="1"/>
            </p:cNvSpPr>
            <p:nvPr/>
          </p:nvSpPr>
          <p:spPr bwMode="auto">
            <a:xfrm>
              <a:off x="2756" y="3579"/>
              <a:ext cx="760" cy="180"/>
            </a:xfrm>
            <a:prstGeom prst="rect">
              <a:avLst/>
            </a:prstGeom>
            <a:noFill/>
            <a:ln w="9525">
              <a:noFill/>
              <a:miter lim="800000"/>
              <a:headEnd/>
              <a:tailEnd/>
            </a:ln>
          </p:spPr>
          <p:txBody>
            <a:bodyPr wrap="square">
              <a:spAutoFit/>
            </a:bodyPr>
            <a:lstStyle/>
            <a:p>
              <a:pPr fontAlgn="base">
                <a:spcBef>
                  <a:spcPct val="50000"/>
                </a:spcBef>
              </a:pPr>
              <a:r>
                <a:rPr lang="en-US" altLang="zh-CN" dirty="0">
                  <a:latin typeface="宋体" charset="-122"/>
                </a:rPr>
                <a:t>IDC </a:t>
              </a:r>
              <a:r>
                <a:rPr lang="zh-CN" altLang="en-US" dirty="0">
                  <a:latin typeface="宋体" charset="-122"/>
                </a:rPr>
                <a:t>接点</a:t>
              </a:r>
              <a:r>
                <a:rPr lang="zh-CN" altLang="en-US" sz="1600" dirty="0"/>
                <a:t>    </a:t>
              </a:r>
              <a:endParaRPr lang="zh-CN" altLang="en-US" sz="1600" b="1" dirty="0"/>
            </a:p>
          </p:txBody>
        </p:sp>
        <p:sp>
          <p:nvSpPr>
            <p:cNvPr id="14" name="Text Box 16"/>
            <p:cNvSpPr txBox="1">
              <a:spLocks noChangeArrowheads="1"/>
            </p:cNvSpPr>
            <p:nvPr/>
          </p:nvSpPr>
          <p:spPr bwMode="auto">
            <a:xfrm>
              <a:off x="3125" y="3735"/>
              <a:ext cx="1270" cy="180"/>
            </a:xfrm>
            <a:prstGeom prst="rect">
              <a:avLst/>
            </a:prstGeom>
            <a:noFill/>
            <a:ln w="9525">
              <a:noFill/>
              <a:miter lim="800000"/>
              <a:headEnd/>
              <a:tailEnd/>
            </a:ln>
          </p:spPr>
          <p:txBody>
            <a:bodyPr wrap="square">
              <a:spAutoFit/>
            </a:bodyPr>
            <a:lstStyle/>
            <a:p>
              <a:pPr fontAlgn="base">
                <a:spcBef>
                  <a:spcPct val="50000"/>
                </a:spcBef>
              </a:pPr>
              <a:r>
                <a:rPr lang="zh-CN" altLang="en-US" dirty="0">
                  <a:latin typeface="宋体" charset="-122"/>
                </a:rPr>
                <a:t>印刷电路</a:t>
              </a:r>
              <a:r>
                <a:rPr lang="zh-CN" altLang="en-US" dirty="0" smtClean="0">
                  <a:latin typeface="宋体" charset="-122"/>
                </a:rPr>
                <a:t>板</a:t>
              </a:r>
              <a:r>
                <a:rPr lang="en-US" altLang="zh-CN" dirty="0" smtClean="0">
                  <a:latin typeface="宋体" charset="-122"/>
                </a:rPr>
                <a:t>(PCB</a:t>
              </a:r>
              <a:r>
                <a:rPr lang="en-US" altLang="zh-CN" dirty="0">
                  <a:latin typeface="宋体" charset="-122"/>
                </a:rPr>
                <a:t>)</a:t>
              </a:r>
              <a:r>
                <a:rPr lang="en-US" altLang="zh-CN" sz="1600" dirty="0" smtClean="0">
                  <a:latin typeface="宋体" charset="-122"/>
                </a:rPr>
                <a:t> </a:t>
              </a:r>
              <a:endParaRPr lang="en-US" altLang="zh-CN" sz="1600" b="1" dirty="0">
                <a:latin typeface="宋体" charset="-122"/>
              </a:endParaRPr>
            </a:p>
          </p:txBody>
        </p:sp>
        <p:sp>
          <p:nvSpPr>
            <p:cNvPr id="15" name="Line 17"/>
            <p:cNvSpPr>
              <a:spLocks noChangeShapeType="1"/>
            </p:cNvSpPr>
            <p:nvPr/>
          </p:nvSpPr>
          <p:spPr bwMode="auto">
            <a:xfrm flipH="1">
              <a:off x="2495" y="3673"/>
              <a:ext cx="292" cy="47"/>
            </a:xfrm>
            <a:prstGeom prst="line">
              <a:avLst/>
            </a:prstGeom>
            <a:noFill/>
            <a:ln w="9525">
              <a:solidFill>
                <a:srgbClr val="000000"/>
              </a:solidFill>
              <a:round/>
              <a:headEnd/>
              <a:tailEnd type="triangle" w="med" len="med"/>
            </a:ln>
          </p:spPr>
          <p:txBody>
            <a:bodyPr wrap="none" anchor="ctr"/>
            <a:lstStyle/>
            <a:p>
              <a:endParaRPr lang="zh-CN" altLang="en-US"/>
            </a:p>
          </p:txBody>
        </p:sp>
        <p:sp>
          <p:nvSpPr>
            <p:cNvPr id="16" name="Line 18"/>
            <p:cNvSpPr>
              <a:spLocks noChangeShapeType="1"/>
            </p:cNvSpPr>
            <p:nvPr/>
          </p:nvSpPr>
          <p:spPr bwMode="auto">
            <a:xfrm rot="19979669" flipH="1" flipV="1">
              <a:off x="3034" y="3871"/>
              <a:ext cx="331" cy="78"/>
            </a:xfrm>
            <a:prstGeom prst="line">
              <a:avLst/>
            </a:prstGeom>
            <a:noFill/>
            <a:ln w="9525">
              <a:solidFill>
                <a:srgbClr val="000000"/>
              </a:solidFill>
              <a:round/>
              <a:headEnd/>
              <a:tailEnd type="triangle" w="med" len="med"/>
            </a:ln>
          </p:spPr>
          <p:txBody>
            <a:bodyPr wrap="none" anchor="ctr"/>
            <a:lstStyle/>
            <a:p>
              <a:endParaRPr lang="zh-CN" altLang="en-US"/>
            </a:p>
          </p:txBody>
        </p:sp>
        <p:sp>
          <p:nvSpPr>
            <p:cNvPr id="17" name="Line 19"/>
            <p:cNvSpPr>
              <a:spLocks noChangeShapeType="1"/>
            </p:cNvSpPr>
            <p:nvPr/>
          </p:nvSpPr>
          <p:spPr bwMode="auto">
            <a:xfrm>
              <a:off x="1806" y="3718"/>
              <a:ext cx="348" cy="160"/>
            </a:xfrm>
            <a:prstGeom prst="line">
              <a:avLst/>
            </a:prstGeom>
            <a:noFill/>
            <a:ln w="9525">
              <a:solidFill>
                <a:srgbClr val="000000"/>
              </a:solidFill>
              <a:round/>
              <a:headEnd/>
              <a:tailEnd type="triangle" w="med" len="med"/>
            </a:ln>
          </p:spPr>
          <p:txBody>
            <a:bodyPr wrap="none" anchor="ctr"/>
            <a:lstStyle/>
            <a:p>
              <a:endParaRPr lang="zh-CN" altLang="en-US"/>
            </a:p>
          </p:txBody>
        </p:sp>
        <p:sp>
          <p:nvSpPr>
            <p:cNvPr id="18" name="Freeform 20"/>
            <p:cNvSpPr>
              <a:spLocks/>
            </p:cNvSpPr>
            <p:nvPr/>
          </p:nvSpPr>
          <p:spPr bwMode="auto">
            <a:xfrm>
              <a:off x="2246" y="4102"/>
              <a:ext cx="136" cy="65"/>
            </a:xfrm>
            <a:custGeom>
              <a:avLst/>
              <a:gdLst>
                <a:gd name="T0" fmla="*/ 20 w 104"/>
                <a:gd name="T1" fmla="*/ 5 h 33"/>
                <a:gd name="T2" fmla="*/ 92 w 104"/>
                <a:gd name="T3" fmla="*/ 5 h 33"/>
                <a:gd name="T4" fmla="*/ 90 w 104"/>
                <a:gd name="T5" fmla="*/ 33 h 33"/>
                <a:gd name="T6" fmla="*/ 8 w 104"/>
                <a:gd name="T7" fmla="*/ 7 h 33"/>
                <a:gd name="T8" fmla="*/ 44 w 104"/>
                <a:gd name="T9" fmla="*/ 3 h 33"/>
                <a:gd name="T10" fmla="*/ 20 w 104"/>
                <a:gd name="T11" fmla="*/ 5 h 33"/>
                <a:gd name="T12" fmla="*/ 0 60000 65536"/>
                <a:gd name="T13" fmla="*/ 0 60000 65536"/>
                <a:gd name="T14" fmla="*/ 0 60000 65536"/>
                <a:gd name="T15" fmla="*/ 0 60000 65536"/>
                <a:gd name="T16" fmla="*/ 0 60000 65536"/>
                <a:gd name="T17" fmla="*/ 0 60000 65536"/>
                <a:gd name="T18" fmla="*/ 0 w 104"/>
                <a:gd name="T19" fmla="*/ 0 h 33"/>
                <a:gd name="T20" fmla="*/ 104 w 104"/>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104" h="33">
                  <a:moveTo>
                    <a:pt x="20" y="5"/>
                  </a:moveTo>
                  <a:cubicBezTo>
                    <a:pt x="28" y="5"/>
                    <a:pt x="80" y="0"/>
                    <a:pt x="92" y="5"/>
                  </a:cubicBezTo>
                  <a:cubicBezTo>
                    <a:pt x="104" y="10"/>
                    <a:pt x="104" y="33"/>
                    <a:pt x="90" y="33"/>
                  </a:cubicBezTo>
                  <a:cubicBezTo>
                    <a:pt x="76" y="33"/>
                    <a:pt x="16" y="12"/>
                    <a:pt x="8" y="7"/>
                  </a:cubicBezTo>
                  <a:cubicBezTo>
                    <a:pt x="0" y="2"/>
                    <a:pt x="40" y="3"/>
                    <a:pt x="44" y="3"/>
                  </a:cubicBezTo>
                  <a:cubicBezTo>
                    <a:pt x="48" y="3"/>
                    <a:pt x="12" y="5"/>
                    <a:pt x="20" y="5"/>
                  </a:cubicBezTo>
                  <a:close/>
                </a:path>
              </a:pathLst>
            </a:custGeom>
            <a:solidFill>
              <a:srgbClr val="B2B2B2"/>
            </a:solidFill>
            <a:ln w="19050">
              <a:solidFill>
                <a:srgbClr val="FF3300"/>
              </a:solidFill>
              <a:round/>
              <a:headEnd/>
              <a:tailEnd/>
            </a:ln>
          </p:spPr>
          <p:txBody>
            <a:bodyPr wrap="none" anchor="ctr"/>
            <a:lstStyle/>
            <a:p>
              <a:pPr fontAlgn="base"/>
              <a:endParaRPr lang="zh-CN" altLang="en-US"/>
            </a:p>
          </p:txBody>
        </p:sp>
        <p:sp>
          <p:nvSpPr>
            <p:cNvPr id="19" name="Freeform 21"/>
            <p:cNvSpPr>
              <a:spLocks/>
            </p:cNvSpPr>
            <p:nvPr/>
          </p:nvSpPr>
          <p:spPr bwMode="auto">
            <a:xfrm rot="9393425">
              <a:off x="2512" y="4113"/>
              <a:ext cx="145" cy="71"/>
            </a:xfrm>
            <a:custGeom>
              <a:avLst/>
              <a:gdLst>
                <a:gd name="T0" fmla="*/ 20 w 104"/>
                <a:gd name="T1" fmla="*/ 5 h 33"/>
                <a:gd name="T2" fmla="*/ 92 w 104"/>
                <a:gd name="T3" fmla="*/ 5 h 33"/>
                <a:gd name="T4" fmla="*/ 90 w 104"/>
                <a:gd name="T5" fmla="*/ 33 h 33"/>
                <a:gd name="T6" fmla="*/ 8 w 104"/>
                <a:gd name="T7" fmla="*/ 7 h 33"/>
                <a:gd name="T8" fmla="*/ 44 w 104"/>
                <a:gd name="T9" fmla="*/ 3 h 33"/>
                <a:gd name="T10" fmla="*/ 20 w 104"/>
                <a:gd name="T11" fmla="*/ 5 h 33"/>
                <a:gd name="T12" fmla="*/ 0 60000 65536"/>
                <a:gd name="T13" fmla="*/ 0 60000 65536"/>
                <a:gd name="T14" fmla="*/ 0 60000 65536"/>
                <a:gd name="T15" fmla="*/ 0 60000 65536"/>
                <a:gd name="T16" fmla="*/ 0 60000 65536"/>
                <a:gd name="T17" fmla="*/ 0 60000 65536"/>
                <a:gd name="T18" fmla="*/ 0 w 104"/>
                <a:gd name="T19" fmla="*/ 0 h 33"/>
                <a:gd name="T20" fmla="*/ 104 w 104"/>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104" h="33">
                  <a:moveTo>
                    <a:pt x="20" y="5"/>
                  </a:moveTo>
                  <a:cubicBezTo>
                    <a:pt x="28" y="5"/>
                    <a:pt x="80" y="0"/>
                    <a:pt x="92" y="5"/>
                  </a:cubicBezTo>
                  <a:cubicBezTo>
                    <a:pt x="104" y="10"/>
                    <a:pt x="104" y="33"/>
                    <a:pt x="90" y="33"/>
                  </a:cubicBezTo>
                  <a:cubicBezTo>
                    <a:pt x="76" y="33"/>
                    <a:pt x="16" y="12"/>
                    <a:pt x="8" y="7"/>
                  </a:cubicBezTo>
                  <a:cubicBezTo>
                    <a:pt x="0" y="2"/>
                    <a:pt x="40" y="3"/>
                    <a:pt x="44" y="3"/>
                  </a:cubicBezTo>
                  <a:cubicBezTo>
                    <a:pt x="48" y="3"/>
                    <a:pt x="12" y="5"/>
                    <a:pt x="20" y="5"/>
                  </a:cubicBezTo>
                  <a:close/>
                </a:path>
              </a:pathLst>
            </a:custGeom>
            <a:solidFill>
              <a:srgbClr val="B2B2B2"/>
            </a:solidFill>
            <a:ln w="19050">
              <a:solidFill>
                <a:srgbClr val="FF3300"/>
              </a:solidFill>
              <a:round/>
              <a:headEnd/>
              <a:tailEnd/>
            </a:ln>
          </p:spPr>
          <p:txBody>
            <a:bodyPr wrap="none" anchor="ctr"/>
            <a:lstStyle/>
            <a:p>
              <a:pPr fontAlgn="base"/>
              <a:endParaRPr lang="zh-CN" altLang="en-US"/>
            </a:p>
          </p:txBody>
        </p:sp>
        <p:sp>
          <p:nvSpPr>
            <p:cNvPr id="20" name="Text Box 22"/>
            <p:cNvSpPr txBox="1">
              <a:spLocks noChangeArrowheads="1"/>
            </p:cNvSpPr>
            <p:nvPr/>
          </p:nvSpPr>
          <p:spPr bwMode="auto">
            <a:xfrm>
              <a:off x="1498" y="4072"/>
              <a:ext cx="555" cy="149"/>
            </a:xfrm>
            <a:prstGeom prst="rect">
              <a:avLst/>
            </a:prstGeom>
            <a:noFill/>
            <a:ln w="9525">
              <a:noFill/>
              <a:miter lim="800000"/>
              <a:headEnd/>
              <a:tailEnd/>
            </a:ln>
          </p:spPr>
          <p:txBody>
            <a:bodyPr>
              <a:spAutoFit/>
            </a:bodyPr>
            <a:lstStyle/>
            <a:p>
              <a:pPr algn="ctr" fontAlgn="base">
                <a:spcBef>
                  <a:spcPct val="50000"/>
                </a:spcBef>
              </a:pPr>
              <a:r>
                <a:rPr lang="zh-CN" altLang="en-US">
                  <a:latin typeface="宋体" charset="-122"/>
                </a:rPr>
                <a:t>焊锡</a:t>
              </a:r>
            </a:p>
          </p:txBody>
        </p:sp>
        <p:sp>
          <p:nvSpPr>
            <p:cNvPr id="21" name="Line 23"/>
            <p:cNvSpPr>
              <a:spLocks noChangeShapeType="1"/>
            </p:cNvSpPr>
            <p:nvPr/>
          </p:nvSpPr>
          <p:spPr bwMode="auto">
            <a:xfrm rot="21109380" flipV="1">
              <a:off x="2005" y="4157"/>
              <a:ext cx="287" cy="17"/>
            </a:xfrm>
            <a:prstGeom prst="line">
              <a:avLst/>
            </a:prstGeom>
            <a:noFill/>
            <a:ln w="9525">
              <a:solidFill>
                <a:schemeClr val="tx1"/>
              </a:solidFill>
              <a:round/>
              <a:headEnd/>
              <a:tailEnd type="triangle" w="med" len="med"/>
            </a:ln>
          </p:spPr>
          <p:txBody>
            <a:bodyPr wrap="none" anchor="ctr"/>
            <a:lstStyle/>
            <a:p>
              <a:endParaRPr lang="zh-CN" altLang="en-US"/>
            </a:p>
          </p:txBody>
        </p:sp>
        <p:sp>
          <p:nvSpPr>
            <p:cNvPr id="22" name="Line 24"/>
            <p:cNvSpPr>
              <a:spLocks noChangeShapeType="1"/>
            </p:cNvSpPr>
            <p:nvPr/>
          </p:nvSpPr>
          <p:spPr bwMode="auto">
            <a:xfrm rot="10344814">
              <a:off x="2652" y="4124"/>
              <a:ext cx="500" cy="1"/>
            </a:xfrm>
            <a:prstGeom prst="line">
              <a:avLst/>
            </a:prstGeom>
            <a:noFill/>
            <a:ln w="9525">
              <a:solidFill>
                <a:schemeClr val="tx1"/>
              </a:solidFill>
              <a:round/>
              <a:headEnd/>
              <a:tailEnd type="triangle" w="med" len="med"/>
            </a:ln>
          </p:spPr>
          <p:txBody>
            <a:bodyPr wrap="none" anchor="ctr"/>
            <a:lstStyle/>
            <a:p>
              <a:endParaRPr lang="zh-CN" altLang="en-US"/>
            </a:p>
          </p:txBody>
        </p:sp>
        <p:sp>
          <p:nvSpPr>
            <p:cNvPr id="23" name="Text Box 25"/>
            <p:cNvSpPr txBox="1">
              <a:spLocks noChangeArrowheads="1"/>
            </p:cNvSpPr>
            <p:nvPr/>
          </p:nvSpPr>
          <p:spPr bwMode="auto">
            <a:xfrm>
              <a:off x="3074" y="3968"/>
              <a:ext cx="784" cy="180"/>
            </a:xfrm>
            <a:prstGeom prst="rect">
              <a:avLst/>
            </a:prstGeom>
            <a:noFill/>
            <a:ln w="9525">
              <a:noFill/>
              <a:miter lim="800000"/>
              <a:headEnd/>
              <a:tailEnd/>
            </a:ln>
          </p:spPr>
          <p:txBody>
            <a:bodyPr wrap="square">
              <a:spAutoFit/>
            </a:bodyPr>
            <a:lstStyle/>
            <a:p>
              <a:pPr fontAlgn="base">
                <a:spcBef>
                  <a:spcPct val="50000"/>
                </a:spcBef>
              </a:pPr>
              <a:r>
                <a:rPr lang="zh-CN" altLang="en-US" dirty="0">
                  <a:latin typeface="宋体" charset="-122"/>
                </a:rPr>
                <a:t>焊接裂痕</a:t>
              </a:r>
            </a:p>
          </p:txBody>
        </p:sp>
      </p:grpSp>
      <p:pic>
        <p:nvPicPr>
          <p:cNvPr id="30" name="图片 29" descr="图片1.jpg"/>
          <p:cNvPicPr>
            <a:picLocks noChangeAspect="1"/>
          </p:cNvPicPr>
          <p:nvPr/>
        </p:nvPicPr>
        <p:blipFill>
          <a:blip r:embed="rId5"/>
          <a:srcRect l="7326" r="12092"/>
          <a:stretch>
            <a:fillRect/>
          </a:stretch>
        </p:blipFill>
        <p:spPr>
          <a:xfrm>
            <a:off x="7215206" y="2683380"/>
            <a:ext cx="1571636" cy="1317124"/>
          </a:xfrm>
          <a:prstGeom prst="rect">
            <a:avLst/>
          </a:prstGeom>
        </p:spPr>
      </p:pic>
      <p:sp>
        <p:nvSpPr>
          <p:cNvPr id="31" name="Text Box 6"/>
          <p:cNvSpPr txBox="1">
            <a:spLocks noChangeArrowheads="1"/>
          </p:cNvSpPr>
          <p:nvPr/>
        </p:nvSpPr>
        <p:spPr bwMode="auto">
          <a:xfrm>
            <a:off x="5000628" y="4087527"/>
            <a:ext cx="3786214" cy="1698927"/>
          </a:xfrm>
          <a:prstGeom prst="rect">
            <a:avLst/>
          </a:prstGeom>
          <a:gradFill>
            <a:gsLst>
              <a:gs pos="0">
                <a:srgbClr val="03D4A8"/>
              </a:gs>
              <a:gs pos="25000">
                <a:srgbClr val="21D6E0"/>
              </a:gs>
              <a:gs pos="75000">
                <a:srgbClr val="0087E6"/>
              </a:gs>
              <a:gs pos="100000">
                <a:srgbClr val="005CBF"/>
              </a:gs>
            </a:gsLst>
            <a:lin ang="5400000" scaled="0"/>
          </a:gradFill>
          <a:ln w="12700">
            <a:noFill/>
            <a:miter lim="800000"/>
            <a:headEnd/>
            <a:tailEnd/>
          </a:ln>
        </p:spPr>
        <p:txBody>
          <a:bodyPr wrap="square">
            <a:spAutoFit/>
          </a:bodyPr>
          <a:lstStyle/>
          <a:p>
            <a:pPr fontAlgn="base">
              <a:spcAft>
                <a:spcPct val="20000"/>
              </a:spcAft>
            </a:pPr>
            <a:r>
              <a:rPr lang="en-US" altLang="zh-CN" b="1" u="sng" dirty="0">
                <a:solidFill>
                  <a:srgbClr val="800000"/>
                </a:solidFill>
                <a:latin typeface="+mn-ea"/>
                <a:ea typeface="+mn-ea"/>
              </a:rPr>
              <a:t>CAT6 </a:t>
            </a:r>
            <a:r>
              <a:rPr lang="zh-CN" altLang="en-US" b="1" u="sng" dirty="0">
                <a:solidFill>
                  <a:srgbClr val="800000"/>
                </a:solidFill>
                <a:latin typeface="+mn-ea"/>
                <a:ea typeface="+mn-ea"/>
              </a:rPr>
              <a:t>接触针 设计 </a:t>
            </a:r>
          </a:p>
          <a:p>
            <a:pPr marL="576263" lvl="1" indent="-200025" fontAlgn="base">
              <a:spcAft>
                <a:spcPct val="20000"/>
              </a:spcAft>
            </a:pPr>
            <a:r>
              <a:rPr lang="zh-CN" altLang="en-US" dirty="0">
                <a:latin typeface="+mn-ea"/>
                <a:ea typeface="+mn-ea"/>
              </a:rPr>
              <a:t>高可靠性</a:t>
            </a:r>
            <a:r>
              <a:rPr lang="en-US" altLang="zh-CN" dirty="0">
                <a:latin typeface="+mn-ea"/>
                <a:ea typeface="+mn-ea"/>
              </a:rPr>
              <a:t>, </a:t>
            </a:r>
            <a:r>
              <a:rPr lang="zh-CN" altLang="en-US" dirty="0">
                <a:latin typeface="+mn-ea"/>
                <a:ea typeface="+mn-ea"/>
              </a:rPr>
              <a:t>不采用焊锡</a:t>
            </a:r>
          </a:p>
          <a:p>
            <a:pPr marL="576263" lvl="1" indent="-200025" fontAlgn="base">
              <a:spcAft>
                <a:spcPct val="20000"/>
              </a:spcAft>
              <a:buClr>
                <a:schemeClr val="tx1"/>
              </a:buClr>
              <a:buFont typeface="Wingdings" pitchFamily="2" charset="2"/>
              <a:buChar char="§"/>
            </a:pPr>
            <a:r>
              <a:rPr lang="zh-CN" altLang="en-US" dirty="0" smtClean="0">
                <a:latin typeface="+mn-ea"/>
                <a:ea typeface="+mn-ea"/>
              </a:rPr>
              <a:t>消除“假焊接” </a:t>
            </a:r>
            <a:r>
              <a:rPr lang="zh-CN" altLang="en-US" dirty="0">
                <a:latin typeface="+mn-ea"/>
                <a:ea typeface="+mn-ea"/>
              </a:rPr>
              <a:t>风险</a:t>
            </a:r>
          </a:p>
          <a:p>
            <a:pPr marL="576263" lvl="1" indent="-200025" fontAlgn="base">
              <a:spcAft>
                <a:spcPct val="20000"/>
              </a:spcAft>
              <a:buClr>
                <a:schemeClr val="tx1"/>
              </a:buClr>
              <a:buFont typeface="Wingdings" pitchFamily="2" charset="2"/>
              <a:buChar char="§"/>
            </a:pPr>
            <a:r>
              <a:rPr lang="zh-CN" altLang="en-US" dirty="0" smtClean="0">
                <a:latin typeface="+mn-ea"/>
                <a:ea typeface="+mn-ea"/>
              </a:rPr>
              <a:t>消除“焊接裂痕” </a:t>
            </a:r>
            <a:r>
              <a:rPr lang="zh-CN" altLang="en-US" dirty="0">
                <a:latin typeface="+mn-ea"/>
                <a:ea typeface="+mn-ea"/>
              </a:rPr>
              <a:t>风险 </a:t>
            </a:r>
          </a:p>
          <a:p>
            <a:pPr marL="576263" lvl="1" indent="-200025" fontAlgn="base">
              <a:spcAft>
                <a:spcPct val="20000"/>
              </a:spcAft>
              <a:buClr>
                <a:schemeClr val="tx1"/>
              </a:buClr>
              <a:buFont typeface="Wingdings" pitchFamily="2" charset="2"/>
              <a:buChar char="§"/>
            </a:pPr>
            <a:r>
              <a:rPr lang="zh-CN" altLang="en-US" dirty="0" smtClean="0">
                <a:latin typeface="+mn-ea"/>
                <a:ea typeface="+mn-ea"/>
              </a:rPr>
              <a:t>消除“</a:t>
            </a:r>
            <a:r>
              <a:rPr lang="zh-CN" altLang="en-US" dirty="0">
                <a:latin typeface="+mn-ea"/>
                <a:ea typeface="+mn-ea"/>
              </a:rPr>
              <a:t>间歇性中断接触</a:t>
            </a:r>
            <a:r>
              <a:rPr lang="zh-CN" altLang="en-US" dirty="0" smtClean="0">
                <a:latin typeface="+mn-ea"/>
                <a:ea typeface="+mn-ea"/>
              </a:rPr>
              <a:t>”风险</a:t>
            </a:r>
            <a:endParaRPr lang="zh-CN" altLang="en-US" dirty="0">
              <a:latin typeface="+mn-ea"/>
              <a:ea typeface="+mn-ea"/>
            </a:endParaRPr>
          </a:p>
        </p:txBody>
      </p:sp>
      <p:sp>
        <p:nvSpPr>
          <p:cNvPr id="32" name="椭圆 31"/>
          <p:cNvSpPr/>
          <p:nvPr/>
        </p:nvSpPr>
        <p:spPr bwMode="auto">
          <a:xfrm>
            <a:off x="7951117" y="2928934"/>
            <a:ext cx="357190" cy="500066"/>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rgbClr val="FF0000"/>
              </a:solidFill>
              <a:effectLst/>
              <a:latin typeface="Arial" charset="0"/>
              <a:ea typeface="宋体" pitchFamily="2" charset="-122"/>
            </a:endParaRPr>
          </a:p>
        </p:txBody>
      </p:sp>
      <p:cxnSp>
        <p:nvCxnSpPr>
          <p:cNvPr id="33" name="直接箭头连接符 32"/>
          <p:cNvCxnSpPr/>
          <p:nvPr/>
        </p:nvCxnSpPr>
        <p:spPr bwMode="auto">
          <a:xfrm rot="10800000" flipV="1">
            <a:off x="7165299" y="3000372"/>
            <a:ext cx="857256" cy="14287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4" name="Text Box 23"/>
          <p:cNvSpPr txBox="1">
            <a:spLocks noChangeArrowheads="1"/>
          </p:cNvSpPr>
          <p:nvPr/>
        </p:nvSpPr>
        <p:spPr bwMode="auto">
          <a:xfrm>
            <a:off x="6215074" y="3071810"/>
            <a:ext cx="885825" cy="369888"/>
          </a:xfrm>
          <a:prstGeom prst="rect">
            <a:avLst/>
          </a:prstGeom>
          <a:noFill/>
          <a:ln w="9525">
            <a:noFill/>
            <a:miter lim="800000"/>
            <a:headEnd/>
            <a:tailEnd/>
          </a:ln>
        </p:spPr>
        <p:txBody>
          <a:bodyPr wrap="square">
            <a:spAutoFit/>
          </a:bodyPr>
          <a:lstStyle/>
          <a:p>
            <a:pPr fontAlgn="base"/>
            <a:r>
              <a:rPr lang="zh-CN" altLang="en-US" b="1" dirty="0" smtClean="0">
                <a:solidFill>
                  <a:srgbClr val="FF0000"/>
                </a:solidFill>
              </a:rPr>
              <a:t>接触</a:t>
            </a:r>
            <a:r>
              <a:rPr lang="zh-CN" altLang="en-US" b="1" dirty="0">
                <a:solidFill>
                  <a:srgbClr val="FF0000"/>
                </a:solidFill>
              </a:rPr>
              <a:t>针</a:t>
            </a:r>
            <a:endParaRPr lang="zh-CN" altLang="en-US" sz="1400" b="1" dirty="0">
              <a:solidFill>
                <a:srgbClr val="FF0000"/>
              </a:solidFill>
              <a:latin typeface="Arial Black"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half" idx="1"/>
          </p:nvPr>
        </p:nvSpPr>
        <p:spPr>
          <a:xfrm>
            <a:off x="1000100" y="1785926"/>
            <a:ext cx="2714644" cy="369879"/>
          </a:xfrm>
        </p:spPr>
        <p:txBody>
          <a:bodyPr/>
          <a:lstStyle/>
          <a:p>
            <a:pPr algn="ctr">
              <a:buNone/>
            </a:pPr>
            <a:r>
              <a:rPr lang="zh-CN" altLang="en-US" sz="2400" b="1" dirty="0" smtClean="0">
                <a:solidFill>
                  <a:srgbClr val="0070C0"/>
                </a:solidFill>
                <a:latin typeface="隶书" pitchFamily="49" charset="-122"/>
                <a:ea typeface="隶书" pitchFamily="49" charset="-122"/>
              </a:rPr>
              <a:t>超五类布线系统</a:t>
            </a:r>
            <a:endParaRPr lang="zh-CN" altLang="en-US" sz="2400" b="1" dirty="0">
              <a:solidFill>
                <a:srgbClr val="0070C0"/>
              </a:solidFill>
              <a:latin typeface="隶书" pitchFamily="49" charset="-122"/>
              <a:ea typeface="隶书" pitchFamily="49" charset="-122"/>
            </a:endParaRPr>
          </a:p>
        </p:txBody>
      </p:sp>
      <p:sp>
        <p:nvSpPr>
          <p:cNvPr id="7" name="内容占位符 4"/>
          <p:cNvSpPr txBox="1">
            <a:spLocks/>
          </p:cNvSpPr>
          <p:nvPr/>
        </p:nvSpPr>
        <p:spPr bwMode="auto">
          <a:xfrm>
            <a:off x="571472" y="2357430"/>
            <a:ext cx="3929090" cy="31432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None/>
              <a:defRPr/>
            </a:pPr>
            <a:r>
              <a:rPr lang="zh-CN" altLang="en-US" dirty="0" smtClean="0">
                <a:effectLst>
                  <a:outerShdw blurRad="38100" dist="38100" dir="2700000" algn="tl">
                    <a:srgbClr val="C0C0C0"/>
                  </a:outerShdw>
                </a:effectLst>
                <a:latin typeface="+mn-ea"/>
              </a:rPr>
              <a:t>系统电缆</a:t>
            </a:r>
            <a:r>
              <a:rPr lang="zh-CN" altLang="en-US" b="1" dirty="0" smtClean="0">
                <a:solidFill>
                  <a:srgbClr val="FF0000"/>
                </a:solidFill>
                <a:effectLst>
                  <a:outerShdw blurRad="38100" dist="38100" dir="2700000" algn="tl">
                    <a:srgbClr val="C0C0C0"/>
                  </a:outerShdw>
                </a:effectLst>
                <a:latin typeface="+mn-ea"/>
              </a:rPr>
              <a:t>最高物理带宽：</a:t>
            </a:r>
            <a:r>
              <a:rPr lang="en-US" altLang="zh-CN" b="1" dirty="0" smtClean="0">
                <a:solidFill>
                  <a:srgbClr val="FF0000"/>
                </a:solidFill>
                <a:effectLst>
                  <a:outerShdw blurRad="38100" dist="38100" dir="2700000" algn="tl">
                    <a:srgbClr val="C0C0C0"/>
                  </a:outerShdw>
                </a:effectLst>
                <a:latin typeface="+mn-ea"/>
              </a:rPr>
              <a:t>100MHz</a:t>
            </a:r>
            <a:r>
              <a:rPr lang="zh-CN" altLang="en-US" dirty="0" smtClean="0">
                <a:effectLst>
                  <a:outerShdw blurRad="38100" dist="38100" dir="2700000" algn="tl">
                    <a:srgbClr val="C0C0C0"/>
                  </a:outerShdw>
                </a:effectLst>
                <a:latin typeface="+mn-ea"/>
              </a:rPr>
              <a:t>； </a:t>
            </a:r>
            <a:endParaRPr lang="en-US" altLang="zh-CN" dirty="0" smtClean="0">
              <a:effectLst>
                <a:outerShdw blurRad="38100" dist="38100" dir="2700000" algn="tl">
                  <a:srgbClr val="C0C0C0"/>
                </a:outerShdw>
              </a:effectLst>
              <a:latin typeface="+mn-ea"/>
            </a:endParaRPr>
          </a:p>
          <a:p>
            <a:pPr>
              <a:buNone/>
              <a:defRPr/>
            </a:pPr>
            <a:endParaRPr lang="en-US" altLang="zh-CN" dirty="0" smtClean="0">
              <a:effectLst>
                <a:outerShdw blurRad="38100" dist="38100" dir="2700000" algn="tl">
                  <a:srgbClr val="C0C0C0"/>
                </a:outerShdw>
              </a:effectLst>
              <a:latin typeface="+mn-ea"/>
            </a:endParaRPr>
          </a:p>
          <a:p>
            <a:pPr>
              <a:buNone/>
              <a:defRPr/>
            </a:pPr>
            <a:r>
              <a:rPr lang="zh-CN" altLang="en-US" b="1" dirty="0" smtClean="0">
                <a:solidFill>
                  <a:srgbClr val="FF0000"/>
                </a:solidFill>
                <a:effectLst>
                  <a:outerShdw blurRad="38100" dist="38100" dir="2700000" algn="tl">
                    <a:srgbClr val="C0C0C0"/>
                  </a:outerShdw>
                </a:effectLst>
                <a:latin typeface="+mn-ea"/>
              </a:rPr>
              <a:t>传输速率：</a:t>
            </a:r>
            <a:r>
              <a:rPr lang="en-US" altLang="zh-CN" b="1" dirty="0" smtClean="0">
                <a:solidFill>
                  <a:srgbClr val="FF0000"/>
                </a:solidFill>
                <a:effectLst>
                  <a:outerShdw blurRad="38100" dist="38100" dir="2700000" algn="tl">
                    <a:srgbClr val="C0C0C0"/>
                  </a:outerShdw>
                </a:effectLst>
                <a:latin typeface="+mn-ea"/>
              </a:rPr>
              <a:t>100Mbps</a:t>
            </a:r>
            <a:r>
              <a:rPr lang="zh-CN" altLang="en-US" dirty="0" smtClean="0">
                <a:effectLst>
                  <a:outerShdw blurRad="38100" dist="38100" dir="2700000" algn="tl">
                    <a:srgbClr val="C0C0C0"/>
                  </a:outerShdw>
                </a:effectLst>
                <a:latin typeface="+mn-ea"/>
              </a:rPr>
              <a:t>（最高</a:t>
            </a:r>
            <a:r>
              <a:rPr lang="en-US" altLang="zh-CN" dirty="0" smtClean="0">
                <a:effectLst>
                  <a:outerShdw blurRad="38100" dist="38100" dir="2700000" algn="tl">
                    <a:srgbClr val="C0C0C0"/>
                  </a:outerShdw>
                </a:effectLst>
                <a:latin typeface="+mn-ea"/>
              </a:rPr>
              <a:t>1000Mbps</a:t>
            </a:r>
            <a:r>
              <a:rPr lang="zh-CN" altLang="en-US" dirty="0" smtClean="0">
                <a:effectLst>
                  <a:outerShdw blurRad="38100" dist="38100" dir="2700000" algn="tl">
                    <a:srgbClr val="C0C0C0"/>
                  </a:outerShdw>
                </a:effectLst>
                <a:latin typeface="+mn-ea"/>
              </a:rPr>
              <a:t>）</a:t>
            </a:r>
            <a:endParaRPr lang="en-US" altLang="zh-CN" dirty="0" smtClean="0">
              <a:effectLst>
                <a:outerShdw blurRad="38100" dist="38100" dir="2700000" algn="tl">
                  <a:srgbClr val="C0C0C0"/>
                </a:outerShdw>
              </a:effectLst>
              <a:latin typeface="+mn-ea"/>
            </a:endParaRPr>
          </a:p>
          <a:p>
            <a:pPr>
              <a:buNone/>
              <a:defRPr/>
            </a:pPr>
            <a:r>
              <a:rPr lang="zh-CN" altLang="en-US" dirty="0" smtClean="0">
                <a:effectLst>
                  <a:outerShdw blurRad="38100" dist="38100" dir="2700000" algn="tl">
                    <a:srgbClr val="C0C0C0"/>
                  </a:outerShdw>
                </a:effectLst>
                <a:latin typeface="+mn-ea"/>
              </a:rPr>
              <a:t>     </a:t>
            </a:r>
            <a:endParaRPr lang="en-US" altLang="zh-CN" dirty="0" smtClean="0">
              <a:effectLst>
                <a:outerShdw blurRad="38100" dist="38100" dir="2700000" algn="tl">
                  <a:srgbClr val="C0C0C0"/>
                </a:outerShdw>
              </a:effectLst>
              <a:latin typeface="+mn-ea"/>
            </a:endParaRPr>
          </a:p>
          <a:p>
            <a:pPr>
              <a:buNone/>
              <a:defRPr/>
            </a:pPr>
            <a:r>
              <a:rPr lang="zh-CN" altLang="en-US" dirty="0" smtClean="0">
                <a:effectLst>
                  <a:outerShdw blurRad="38100" dist="38100" dir="2700000" algn="tl">
                    <a:srgbClr val="C0C0C0"/>
                  </a:outerShdw>
                </a:effectLst>
                <a:latin typeface="+mn-ea"/>
              </a:rPr>
              <a:t>双绞线的线径标准</a:t>
            </a:r>
            <a:r>
              <a:rPr lang="en-US" altLang="zh-CN" dirty="0" smtClean="0">
                <a:effectLst>
                  <a:outerShdw blurRad="38100" dist="38100" dir="2700000" algn="tl">
                    <a:srgbClr val="C0C0C0"/>
                  </a:outerShdw>
                </a:effectLst>
                <a:latin typeface="+mn-ea"/>
              </a:rPr>
              <a:t>24AWG,</a:t>
            </a:r>
            <a:r>
              <a:rPr lang="zh-CN" altLang="en-US" dirty="0" smtClean="0">
                <a:effectLst>
                  <a:outerShdw blurRad="38100" dist="38100" dir="2700000" algn="tl">
                    <a:srgbClr val="C0C0C0"/>
                  </a:outerShdw>
                </a:effectLst>
                <a:latin typeface="+mn-ea"/>
              </a:rPr>
              <a:t>直径：</a:t>
            </a:r>
            <a:r>
              <a:rPr lang="en-US" altLang="zh-CN" dirty="0" smtClean="0">
                <a:effectLst>
                  <a:outerShdw blurRad="38100" dist="38100" dir="2700000" algn="tl">
                    <a:srgbClr val="C0C0C0"/>
                  </a:outerShdw>
                </a:effectLst>
                <a:latin typeface="+mn-ea"/>
              </a:rPr>
              <a:t>0.51</a:t>
            </a:r>
          </a:p>
          <a:p>
            <a:pPr>
              <a:buNone/>
              <a:defRPr/>
            </a:pPr>
            <a:r>
              <a:rPr lang="en-US" altLang="zh-CN" dirty="0" smtClean="0">
                <a:effectLst>
                  <a:outerShdw blurRad="38100" dist="38100" dir="2700000" algn="tl">
                    <a:srgbClr val="C0C0C0"/>
                  </a:outerShdw>
                </a:effectLst>
                <a:latin typeface="+mn-ea"/>
              </a:rPr>
              <a:t>     </a:t>
            </a:r>
          </a:p>
          <a:p>
            <a:pPr>
              <a:buNone/>
              <a:defRPr/>
            </a:pPr>
            <a:r>
              <a:rPr lang="zh-CN" altLang="en-US" dirty="0" smtClean="0">
                <a:effectLst>
                  <a:outerShdw blurRad="38100" dist="38100" dir="2700000" algn="tl">
                    <a:srgbClr val="C0C0C0"/>
                  </a:outerShdw>
                </a:effectLst>
                <a:latin typeface="+mn-ea"/>
              </a:rPr>
              <a:t>最</a:t>
            </a:r>
            <a:r>
              <a:rPr lang="zh-CN" altLang="en-US" b="1" dirty="0" smtClean="0">
                <a:solidFill>
                  <a:srgbClr val="FF0000"/>
                </a:solidFill>
                <a:effectLst>
                  <a:outerShdw blurRad="38100" dist="38100" dir="2700000" algn="tl">
                    <a:srgbClr val="C0C0C0"/>
                  </a:outerShdw>
                </a:effectLst>
                <a:latin typeface="+mn-ea"/>
              </a:rPr>
              <a:t>大网段长度</a:t>
            </a:r>
            <a:r>
              <a:rPr lang="zh-CN" altLang="en-US" dirty="0" smtClean="0">
                <a:effectLst>
                  <a:outerShdw blurRad="38100" dist="38100" dir="2700000" algn="tl">
                    <a:srgbClr val="C0C0C0"/>
                  </a:outerShdw>
                </a:effectLst>
                <a:latin typeface="+mn-ea"/>
              </a:rPr>
              <a:t>：</a:t>
            </a:r>
            <a:r>
              <a:rPr lang="en-US" altLang="zh-CN" b="1" dirty="0" smtClean="0">
                <a:solidFill>
                  <a:srgbClr val="FF0000"/>
                </a:solidFill>
                <a:effectLst>
                  <a:outerShdw blurRad="38100" dist="38100" dir="2700000" algn="tl">
                    <a:srgbClr val="C0C0C0"/>
                  </a:outerShdw>
                </a:effectLst>
                <a:latin typeface="+mn-ea"/>
              </a:rPr>
              <a:t>100m</a:t>
            </a:r>
            <a:r>
              <a:rPr lang="zh-CN" altLang="en-US" dirty="0" smtClean="0">
                <a:effectLst>
                  <a:outerShdw blurRad="38100" dist="38100" dir="2700000" algn="tl">
                    <a:srgbClr val="C0C0C0"/>
                  </a:outerShdw>
                </a:effectLst>
                <a:latin typeface="+mn-ea"/>
              </a:rPr>
              <a:t>，</a:t>
            </a:r>
            <a:endParaRPr lang="en-US" altLang="zh-CN" dirty="0" smtClean="0">
              <a:effectLst>
                <a:outerShdw blurRad="38100" dist="38100" dir="2700000" algn="tl">
                  <a:srgbClr val="C0C0C0"/>
                </a:outerShdw>
              </a:effectLst>
              <a:latin typeface="+mn-ea"/>
            </a:endParaRPr>
          </a:p>
          <a:p>
            <a:pPr>
              <a:buNone/>
              <a:defRPr/>
            </a:pPr>
            <a:endParaRPr lang="en-US" altLang="zh-CN" dirty="0" smtClean="0">
              <a:effectLst>
                <a:outerShdw blurRad="38100" dist="38100" dir="2700000" algn="tl">
                  <a:srgbClr val="C0C0C0"/>
                </a:outerShdw>
              </a:effectLst>
              <a:latin typeface="+mn-ea"/>
            </a:endParaRPr>
          </a:p>
          <a:p>
            <a:pPr>
              <a:buNone/>
              <a:defRPr/>
            </a:pPr>
            <a:r>
              <a:rPr lang="zh-CN" altLang="en-US" dirty="0" smtClean="0">
                <a:effectLst>
                  <a:outerShdw blurRad="38100" dist="38100" dir="2700000" algn="tl">
                    <a:srgbClr val="C0C0C0"/>
                  </a:outerShdw>
                </a:effectLst>
                <a:latin typeface="+mn-ea"/>
              </a:rPr>
              <a:t>采用</a:t>
            </a:r>
            <a:r>
              <a:rPr lang="en-US" altLang="zh-CN" dirty="0" smtClean="0">
                <a:solidFill>
                  <a:srgbClr val="FF0000"/>
                </a:solidFill>
                <a:effectLst>
                  <a:outerShdw blurRad="38100" dist="38100" dir="2700000" algn="tl">
                    <a:srgbClr val="C0C0C0"/>
                  </a:outerShdw>
                </a:effectLst>
                <a:latin typeface="+mn-ea"/>
              </a:rPr>
              <a:t>RJ</a:t>
            </a:r>
            <a:r>
              <a:rPr lang="zh-CN" altLang="en-US" dirty="0" smtClean="0">
                <a:effectLst>
                  <a:outerShdw blurRad="38100" dist="38100" dir="2700000" algn="tl">
                    <a:srgbClr val="C0C0C0"/>
                  </a:outerShdw>
                </a:effectLst>
                <a:latin typeface="+mn-ea"/>
              </a:rPr>
              <a:t>连接器。</a:t>
            </a:r>
            <a:endParaRPr kumimoji="0" lang="zh-CN" altLang="en-US" b="1" i="0" u="none" strike="noStrike" kern="0" cap="none" spc="0" normalizeH="0" baseline="0" noProof="0" dirty="0">
              <a:ln>
                <a:noFill/>
              </a:ln>
              <a:solidFill>
                <a:schemeClr val="tx1"/>
              </a:solidFill>
              <a:effectLst/>
              <a:uLnTx/>
              <a:uFillTx/>
              <a:latin typeface="隶书" pitchFamily="49" charset="-122"/>
              <a:ea typeface="隶书" pitchFamily="49" charset="-122"/>
              <a:cs typeface="+mn-cs"/>
            </a:endParaRPr>
          </a:p>
        </p:txBody>
      </p:sp>
      <p:pic>
        <p:nvPicPr>
          <p:cNvPr id="11" name="图片 10" descr="C:\Documents and Settings\Administrator\Local Settings\Temporary Internet Files\Content.IE5\9JRNDTWE\cat5e[1].jpg"/>
          <p:cNvPicPr/>
          <p:nvPr/>
        </p:nvPicPr>
        <p:blipFill>
          <a:blip r:embed="rId2"/>
          <a:srcRect t="3300" b="5940"/>
          <a:stretch>
            <a:fillRect/>
          </a:stretch>
        </p:blipFill>
        <p:spPr bwMode="auto">
          <a:xfrm>
            <a:off x="4572000" y="1643050"/>
            <a:ext cx="4214842" cy="4214842"/>
          </a:xfrm>
          <a:prstGeom prst="rect">
            <a:avLst/>
          </a:prstGeom>
          <a:noFill/>
          <a:ln w="9525">
            <a:noFill/>
            <a:miter lim="800000"/>
            <a:headEnd/>
            <a:tailEnd/>
          </a:ln>
        </p:spPr>
      </p:pic>
      <p:sp>
        <p:nvSpPr>
          <p:cNvPr id="8" name="标题 3"/>
          <p:cNvSpPr txBox="1">
            <a:spLocks/>
          </p:cNvSpPr>
          <p:nvPr/>
        </p:nvSpPr>
        <p:spPr bwMode="auto">
          <a:xfrm>
            <a:off x="2071670" y="1000109"/>
            <a:ext cx="4872014" cy="50006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0" cap="none" spc="0" normalizeH="0" baseline="0" noProof="0" dirty="0" smtClean="0">
                <a:ln>
                  <a:noFill/>
                </a:ln>
                <a:solidFill>
                  <a:schemeClr val="tx2"/>
                </a:solidFill>
                <a:effectLst/>
                <a:uLnTx/>
                <a:uFillTx/>
                <a:latin typeface="隶书" pitchFamily="49" charset="-122"/>
                <a:ea typeface="隶书" pitchFamily="49" charset="-122"/>
                <a:cs typeface="+mj-cs"/>
              </a:rPr>
              <a:t>超五类与六类布线系统的对比</a:t>
            </a:r>
            <a:endParaRPr kumimoji="0" lang="zh-CN" altLang="en-US" sz="2800" b="1" i="0" u="none" strike="noStrike" kern="0" cap="none" spc="0" normalizeH="0" baseline="0" noProof="0" dirty="0">
              <a:ln>
                <a:noFill/>
              </a:ln>
              <a:solidFill>
                <a:schemeClr val="tx2"/>
              </a:solidFill>
              <a:effectLst/>
              <a:uLnTx/>
              <a:uFillTx/>
              <a:latin typeface="隶书" pitchFamily="49" charset="-122"/>
              <a:ea typeface="隶书" pitchFamily="49" charset="-122"/>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5"/>
          <p:cNvSpPr>
            <a:spLocks noGrp="1"/>
          </p:cNvSpPr>
          <p:nvPr>
            <p:ph type="title"/>
          </p:nvPr>
        </p:nvSpPr>
        <p:spPr>
          <a:xfrm>
            <a:off x="446088" y="1052513"/>
            <a:ext cx="5268920" cy="447661"/>
          </a:xfrm>
        </p:spPr>
        <p:txBody>
          <a:bodyPr/>
          <a:lstStyle/>
          <a:p>
            <a:pPr algn="l"/>
            <a:r>
              <a:rPr lang="zh-CN" altLang="en-US" sz="2800" b="1" dirty="0" smtClean="0">
                <a:solidFill>
                  <a:srgbClr val="0070C0"/>
                </a:solidFill>
                <a:latin typeface="华文行楷" pitchFamily="2" charset="-122"/>
                <a:ea typeface="华文行楷" pitchFamily="2" charset="-122"/>
              </a:rPr>
              <a:t>六类屏蔽布线系统成功案例之一</a:t>
            </a:r>
            <a:endParaRPr lang="zh-CN" altLang="en-US" sz="2800" dirty="0"/>
          </a:p>
        </p:txBody>
      </p:sp>
      <p:sp>
        <p:nvSpPr>
          <p:cNvPr id="5" name="内容占位符 2"/>
          <p:cNvSpPr txBox="1">
            <a:spLocks/>
          </p:cNvSpPr>
          <p:nvPr/>
        </p:nvSpPr>
        <p:spPr bwMode="auto">
          <a:xfrm>
            <a:off x="3143240" y="1714488"/>
            <a:ext cx="2643206" cy="4286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zh-CN" altLang="en-US" sz="2400" b="1" dirty="0" smtClean="0">
                <a:solidFill>
                  <a:srgbClr val="FF0000"/>
                </a:solidFill>
                <a:latin typeface="华文行楷" pitchFamily="2" charset="-122"/>
                <a:ea typeface="华文行楷" pitchFamily="2" charset="-122"/>
              </a:rPr>
              <a:t>澳门凯旋门大酒店</a:t>
            </a: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n-US" altLang="zh-CN"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altLang="zh-CN" sz="1800" b="1" i="0" u="none" strike="noStrike" kern="0" cap="none" spc="0" normalizeH="0" baseline="0" noProof="0" dirty="0" smtClean="0">
                <a:ln>
                  <a:noFill/>
                </a:ln>
                <a:solidFill>
                  <a:schemeClr val="tx1"/>
                </a:solidFill>
                <a:effectLst/>
                <a:uLnTx/>
                <a:uFillTx/>
                <a:latin typeface="+mn-lt"/>
                <a:ea typeface="+mn-ea"/>
                <a:cs typeface="+mn-cs"/>
              </a:rPr>
              <a:t>      </a:t>
            </a:r>
            <a:endParaRPr kumimoji="0" lang="zh-CN" altLang="en-US" sz="1800" b="1" i="0" u="none" strike="noStrike" kern="0" cap="none" spc="0" normalizeH="0" baseline="0" noProof="0" dirty="0">
              <a:ln>
                <a:noFill/>
              </a:ln>
              <a:solidFill>
                <a:schemeClr val="tx1"/>
              </a:solidFill>
              <a:effectLst/>
              <a:uLnTx/>
              <a:uFillTx/>
              <a:latin typeface="+mn-lt"/>
              <a:ea typeface="+mn-ea"/>
              <a:cs typeface="+mn-cs"/>
            </a:endParaRPr>
          </a:p>
        </p:txBody>
      </p:sp>
      <p:pic>
        <p:nvPicPr>
          <p:cNvPr id="6" name="Picture 9" descr="凯旋门"/>
          <p:cNvPicPr>
            <a:picLocks noChangeAspect="1" noChangeArrowheads="1"/>
          </p:cNvPicPr>
          <p:nvPr/>
        </p:nvPicPr>
        <p:blipFill>
          <a:blip r:embed="rId2"/>
          <a:srcRect/>
          <a:stretch>
            <a:fillRect/>
          </a:stretch>
        </p:blipFill>
        <p:spPr bwMode="auto">
          <a:xfrm>
            <a:off x="613322" y="2571744"/>
            <a:ext cx="3887241" cy="3228981"/>
          </a:xfrm>
          <a:prstGeom prst="rect">
            <a:avLst/>
          </a:prstGeom>
          <a:noFill/>
          <a:ln w="9525">
            <a:noFill/>
            <a:miter lim="800000"/>
            <a:headEnd/>
            <a:tailEnd/>
          </a:ln>
        </p:spPr>
      </p:pic>
      <p:sp>
        <p:nvSpPr>
          <p:cNvPr id="8" name="Rectangle 7"/>
          <p:cNvSpPr>
            <a:spLocks noChangeArrowheads="1"/>
          </p:cNvSpPr>
          <p:nvPr/>
        </p:nvSpPr>
        <p:spPr bwMode="auto">
          <a:xfrm>
            <a:off x="5214942" y="2500306"/>
            <a:ext cx="3095625" cy="3293209"/>
          </a:xfrm>
          <a:prstGeom prst="rect">
            <a:avLst/>
          </a:prstGeom>
          <a:gradFill>
            <a:gsLst>
              <a:gs pos="0">
                <a:srgbClr val="03D4A8"/>
              </a:gs>
              <a:gs pos="25000">
                <a:srgbClr val="21D6E0"/>
              </a:gs>
              <a:gs pos="75000">
                <a:srgbClr val="0087E6"/>
              </a:gs>
              <a:gs pos="100000">
                <a:srgbClr val="005CBF"/>
              </a:gs>
            </a:gsLst>
            <a:lin ang="5400000" scaled="0"/>
          </a:gradFill>
          <a:ln w="9525" algn="ctr">
            <a:noFill/>
            <a:miter lim="800000"/>
            <a:headEnd/>
            <a:tailEnd/>
          </a:ln>
        </p:spPr>
        <p:txBody>
          <a:bodyPr wrap="square">
            <a:spAutoFit/>
          </a:bodyPr>
          <a:lstStyle/>
          <a:p>
            <a:pPr eaLnBrk="1" hangingPunct="1"/>
            <a:r>
              <a:rPr lang="zh-CN" altLang="en-US" sz="1600" b="1" dirty="0">
                <a:latin typeface="+mn-ea"/>
                <a:ea typeface="+mn-ea"/>
              </a:rPr>
              <a:t>主要描述</a:t>
            </a:r>
          </a:p>
          <a:p>
            <a:pPr eaLnBrk="1" hangingPunct="1"/>
            <a:endParaRPr lang="zh-CN" altLang="en-US" sz="1600" b="1" dirty="0">
              <a:latin typeface="+mn-ea"/>
              <a:ea typeface="+mn-ea"/>
            </a:endParaRPr>
          </a:p>
          <a:p>
            <a:pPr eaLnBrk="1" hangingPunct="1">
              <a:buClr>
                <a:srgbClr val="00CC66"/>
              </a:buClr>
              <a:buFont typeface="Wingdings" pitchFamily="2" charset="2"/>
              <a:buChar char="n"/>
            </a:pPr>
            <a:r>
              <a:rPr lang="zh-CN" altLang="en-US" sz="1600" b="1" dirty="0">
                <a:latin typeface="+mn-ea"/>
                <a:ea typeface="+mn-ea"/>
              </a:rPr>
              <a:t>酒店数字化音视频</a:t>
            </a:r>
            <a:r>
              <a:rPr lang="zh-CN" altLang="en-US" sz="1600" b="1" dirty="0" smtClean="0">
                <a:latin typeface="+mn-ea"/>
                <a:ea typeface="+mn-ea"/>
              </a:rPr>
              <a:t>系统</a:t>
            </a:r>
            <a:endParaRPr lang="en-US" altLang="zh-CN" sz="1600" b="1" dirty="0" smtClean="0">
              <a:latin typeface="+mn-ea"/>
              <a:ea typeface="+mn-ea"/>
            </a:endParaRPr>
          </a:p>
          <a:p>
            <a:pPr eaLnBrk="1" hangingPunct="1">
              <a:buClr>
                <a:srgbClr val="00CC66"/>
              </a:buClr>
            </a:pPr>
            <a:endParaRPr lang="zh-CN" altLang="en-US" sz="1600" b="1" dirty="0">
              <a:latin typeface="+mn-ea"/>
              <a:ea typeface="+mn-ea"/>
            </a:endParaRPr>
          </a:p>
          <a:p>
            <a:pPr eaLnBrk="1" hangingPunct="1">
              <a:buClr>
                <a:srgbClr val="00CC66"/>
              </a:buClr>
              <a:buFont typeface="Wingdings" pitchFamily="2" charset="2"/>
              <a:buChar char="n"/>
            </a:pPr>
            <a:r>
              <a:rPr lang="zh-CN" altLang="en-US" sz="1600" b="1" dirty="0">
                <a:latin typeface="+mn-ea"/>
                <a:ea typeface="+mn-ea"/>
              </a:rPr>
              <a:t>六类屏蔽</a:t>
            </a:r>
            <a:r>
              <a:rPr lang="zh-CN" altLang="en-US" sz="1600" b="1" dirty="0" smtClean="0">
                <a:latin typeface="+mn-ea"/>
                <a:ea typeface="+mn-ea"/>
              </a:rPr>
              <a:t>系统</a:t>
            </a:r>
            <a:endParaRPr lang="en-US" altLang="zh-CN" sz="1600" b="1" dirty="0" smtClean="0">
              <a:latin typeface="+mn-ea"/>
              <a:ea typeface="+mn-ea"/>
            </a:endParaRPr>
          </a:p>
          <a:p>
            <a:pPr eaLnBrk="1" hangingPunct="1">
              <a:buClr>
                <a:srgbClr val="00CC66"/>
              </a:buClr>
            </a:pPr>
            <a:endParaRPr lang="zh-CN" altLang="en-US" sz="1600" b="1" dirty="0">
              <a:latin typeface="+mn-ea"/>
              <a:ea typeface="+mn-ea"/>
            </a:endParaRPr>
          </a:p>
          <a:p>
            <a:pPr eaLnBrk="1" hangingPunct="1">
              <a:buClr>
                <a:srgbClr val="00CC66"/>
              </a:buClr>
              <a:buFont typeface="Wingdings" pitchFamily="2" charset="2"/>
              <a:buChar char="n"/>
            </a:pPr>
            <a:r>
              <a:rPr lang="zh-CN" altLang="en-US" sz="1600" b="1" dirty="0">
                <a:latin typeface="+mn-ea"/>
                <a:ea typeface="+mn-ea"/>
              </a:rPr>
              <a:t>光纤到</a:t>
            </a:r>
            <a:r>
              <a:rPr lang="zh-CN" altLang="en-US" sz="1600" b="1" dirty="0" smtClean="0">
                <a:latin typeface="+mn-ea"/>
                <a:ea typeface="+mn-ea"/>
              </a:rPr>
              <a:t>桌面</a:t>
            </a:r>
            <a:endParaRPr lang="en-US" altLang="zh-CN" sz="1600" b="1" dirty="0" smtClean="0">
              <a:latin typeface="+mn-ea"/>
              <a:ea typeface="+mn-ea"/>
            </a:endParaRPr>
          </a:p>
          <a:p>
            <a:pPr eaLnBrk="1" hangingPunct="1">
              <a:buClr>
                <a:srgbClr val="00CC66"/>
              </a:buClr>
            </a:pPr>
            <a:endParaRPr lang="zh-CN" altLang="en-US" sz="1600" b="1" dirty="0">
              <a:latin typeface="+mn-ea"/>
              <a:ea typeface="+mn-ea"/>
            </a:endParaRPr>
          </a:p>
          <a:p>
            <a:pPr eaLnBrk="1" hangingPunct="1">
              <a:buClr>
                <a:srgbClr val="00CC66"/>
              </a:buClr>
              <a:buFont typeface="Wingdings" pitchFamily="2" charset="2"/>
              <a:buChar char="n"/>
            </a:pPr>
            <a:r>
              <a:rPr lang="zh-CN" altLang="en-US" sz="1600" b="1" dirty="0">
                <a:latin typeface="+mn-ea"/>
                <a:ea typeface="+mn-ea"/>
              </a:rPr>
              <a:t>万兆光纤链路</a:t>
            </a:r>
            <a:r>
              <a:rPr lang="zh-CN" altLang="en-US" sz="1600" b="1" dirty="0" smtClean="0">
                <a:latin typeface="+mn-ea"/>
                <a:ea typeface="+mn-ea"/>
              </a:rPr>
              <a:t>。</a:t>
            </a:r>
            <a:endParaRPr lang="en-US" altLang="zh-CN" sz="1600" b="1" dirty="0" smtClean="0">
              <a:latin typeface="+mn-ea"/>
              <a:ea typeface="+mn-ea"/>
            </a:endParaRPr>
          </a:p>
          <a:p>
            <a:pPr eaLnBrk="1" hangingPunct="1">
              <a:buClr>
                <a:srgbClr val="00CC66"/>
              </a:buClr>
            </a:pPr>
            <a:endParaRPr lang="zh-CN" altLang="en-US" sz="1600" b="1" dirty="0">
              <a:latin typeface="+mn-ea"/>
              <a:ea typeface="+mn-ea"/>
            </a:endParaRPr>
          </a:p>
          <a:p>
            <a:pPr eaLnBrk="1" hangingPunct="1">
              <a:buClr>
                <a:srgbClr val="00CC66"/>
              </a:buClr>
              <a:buFont typeface="Wingdings" pitchFamily="2" charset="2"/>
              <a:buChar char="n"/>
            </a:pPr>
            <a:r>
              <a:rPr lang="zh-CN" altLang="en-US" sz="1600" b="1" dirty="0">
                <a:latin typeface="+mn-ea"/>
                <a:ea typeface="+mn-ea"/>
              </a:rPr>
              <a:t>酒店、商业</a:t>
            </a:r>
            <a:r>
              <a:rPr lang="zh-CN" altLang="en-US" sz="1600" b="1" dirty="0" smtClean="0">
                <a:latin typeface="+mn-ea"/>
                <a:ea typeface="+mn-ea"/>
              </a:rPr>
              <a:t>。</a:t>
            </a:r>
            <a:endParaRPr lang="en-US" altLang="zh-CN" sz="1600" b="1" dirty="0" smtClean="0">
              <a:latin typeface="+mn-ea"/>
              <a:ea typeface="+mn-ea"/>
            </a:endParaRPr>
          </a:p>
          <a:p>
            <a:pPr eaLnBrk="1" hangingPunct="1">
              <a:buClr>
                <a:srgbClr val="00CC66"/>
              </a:buClr>
              <a:buFont typeface="Wingdings" pitchFamily="2" charset="2"/>
              <a:buChar char="n"/>
            </a:pPr>
            <a:endParaRPr lang="zh-CN" altLang="en-US" sz="1600" b="1" dirty="0">
              <a:latin typeface="+mn-ea"/>
              <a:ea typeface="+mn-ea"/>
            </a:endParaRPr>
          </a:p>
          <a:p>
            <a:pPr eaLnBrk="1" hangingPunct="1">
              <a:buClr>
                <a:srgbClr val="00CC66"/>
              </a:buClr>
              <a:buFont typeface="Wingdings" pitchFamily="2" charset="2"/>
              <a:buChar char="n"/>
            </a:pPr>
            <a:r>
              <a:rPr lang="zh-CN" altLang="en-US" sz="1600" b="1" dirty="0" smtClean="0">
                <a:latin typeface="+mn-ea"/>
                <a:ea typeface="+mn-ea"/>
              </a:rPr>
              <a:t>五星级</a:t>
            </a:r>
            <a:endParaRPr lang="zh-CN" altLang="en-US" sz="1600" b="1" dirty="0">
              <a:latin typeface="+mn-ea"/>
              <a:ea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5"/>
          <p:cNvSpPr>
            <a:spLocks noGrp="1"/>
          </p:cNvSpPr>
          <p:nvPr>
            <p:ph type="title"/>
          </p:nvPr>
        </p:nvSpPr>
        <p:spPr>
          <a:xfrm>
            <a:off x="446088" y="1052513"/>
            <a:ext cx="5268920" cy="447661"/>
          </a:xfrm>
        </p:spPr>
        <p:txBody>
          <a:bodyPr/>
          <a:lstStyle/>
          <a:p>
            <a:pPr algn="l"/>
            <a:r>
              <a:rPr lang="zh-CN" altLang="en-US" sz="2800" b="1" dirty="0" smtClean="0">
                <a:solidFill>
                  <a:srgbClr val="0070C0"/>
                </a:solidFill>
                <a:latin typeface="华文行楷" pitchFamily="2" charset="-122"/>
                <a:ea typeface="华文行楷" pitchFamily="2" charset="-122"/>
              </a:rPr>
              <a:t>六类屏蔽布线系统成功案例之一</a:t>
            </a:r>
            <a:endParaRPr lang="zh-CN" altLang="en-US" sz="2800" dirty="0"/>
          </a:p>
        </p:txBody>
      </p:sp>
      <p:sp>
        <p:nvSpPr>
          <p:cNvPr id="5" name="内容占位符 2"/>
          <p:cNvSpPr txBox="1">
            <a:spLocks/>
          </p:cNvSpPr>
          <p:nvPr/>
        </p:nvSpPr>
        <p:spPr bwMode="auto">
          <a:xfrm>
            <a:off x="3143240" y="1714488"/>
            <a:ext cx="2643206" cy="4286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zh-CN" altLang="en-US" sz="2400" b="1" dirty="0" smtClean="0">
                <a:solidFill>
                  <a:srgbClr val="FF0000"/>
                </a:solidFill>
                <a:latin typeface="华文行楷" pitchFamily="2" charset="-122"/>
                <a:ea typeface="华文行楷" pitchFamily="2" charset="-122"/>
              </a:rPr>
              <a:t>南沙中医医院</a:t>
            </a: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n-US" altLang="zh-CN"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altLang="zh-CN" sz="1800" b="1" i="0" u="none" strike="noStrike" kern="0" cap="none" spc="0" normalizeH="0" baseline="0" noProof="0" dirty="0" smtClean="0">
                <a:ln>
                  <a:noFill/>
                </a:ln>
                <a:solidFill>
                  <a:schemeClr val="tx1"/>
                </a:solidFill>
                <a:effectLst/>
                <a:uLnTx/>
                <a:uFillTx/>
                <a:latin typeface="+mn-lt"/>
                <a:ea typeface="+mn-ea"/>
                <a:cs typeface="+mn-cs"/>
              </a:rPr>
              <a:t>      </a:t>
            </a:r>
            <a:endParaRPr kumimoji="0" lang="zh-CN" altLang="en-US" sz="1800" b="1" i="0" u="none" strike="noStrike" kern="0" cap="none" spc="0" normalizeH="0" baseline="0" noProof="0" dirty="0">
              <a:ln>
                <a:noFill/>
              </a:ln>
              <a:solidFill>
                <a:schemeClr val="tx1"/>
              </a:solidFill>
              <a:effectLst/>
              <a:uLnTx/>
              <a:uFillTx/>
              <a:latin typeface="+mn-lt"/>
              <a:ea typeface="+mn-ea"/>
              <a:cs typeface="+mn-cs"/>
            </a:endParaRPr>
          </a:p>
        </p:txBody>
      </p:sp>
      <p:pic>
        <p:nvPicPr>
          <p:cNvPr id="6" name="Picture 10" descr="273576cd27c022b8"/>
          <p:cNvPicPr>
            <a:picLocks noChangeAspect="1" noChangeArrowheads="1"/>
          </p:cNvPicPr>
          <p:nvPr/>
        </p:nvPicPr>
        <p:blipFill>
          <a:blip r:embed="rId2"/>
          <a:srcRect/>
          <a:stretch>
            <a:fillRect/>
          </a:stretch>
        </p:blipFill>
        <p:spPr bwMode="auto">
          <a:xfrm>
            <a:off x="4067175" y="2571744"/>
            <a:ext cx="4584054" cy="2873381"/>
          </a:xfrm>
          <a:prstGeom prst="rect">
            <a:avLst/>
          </a:prstGeom>
          <a:noFill/>
          <a:ln w="9525">
            <a:noFill/>
            <a:miter lim="800000"/>
            <a:headEnd/>
            <a:tailEnd/>
          </a:ln>
        </p:spPr>
      </p:pic>
      <p:sp>
        <p:nvSpPr>
          <p:cNvPr id="7" name="Rectangle 7"/>
          <p:cNvSpPr>
            <a:spLocks noChangeArrowheads="1"/>
          </p:cNvSpPr>
          <p:nvPr/>
        </p:nvSpPr>
        <p:spPr bwMode="auto">
          <a:xfrm>
            <a:off x="714349" y="2571744"/>
            <a:ext cx="2643206" cy="2739211"/>
          </a:xfrm>
          <a:prstGeom prst="rect">
            <a:avLst/>
          </a:prstGeom>
          <a:gradFill>
            <a:gsLst>
              <a:gs pos="0">
                <a:srgbClr val="03D4A8"/>
              </a:gs>
              <a:gs pos="25000">
                <a:srgbClr val="21D6E0"/>
              </a:gs>
              <a:gs pos="75000">
                <a:srgbClr val="0087E6"/>
              </a:gs>
              <a:gs pos="100000">
                <a:srgbClr val="005CBF"/>
              </a:gs>
            </a:gsLst>
            <a:lin ang="5400000" scaled="0"/>
          </a:gradFill>
          <a:ln w="9525" algn="ctr">
            <a:noFill/>
            <a:miter lim="800000"/>
            <a:headEnd/>
            <a:tailEnd/>
          </a:ln>
        </p:spPr>
        <p:txBody>
          <a:bodyPr wrap="square">
            <a:spAutoFit/>
          </a:bodyPr>
          <a:lstStyle/>
          <a:p>
            <a:pPr eaLnBrk="1" hangingPunct="1"/>
            <a:r>
              <a:rPr lang="zh-CN" altLang="en-US" sz="1600" b="1" dirty="0">
                <a:latin typeface="+mn-ea"/>
                <a:ea typeface="+mn-ea"/>
              </a:rPr>
              <a:t>主要描述</a:t>
            </a:r>
          </a:p>
          <a:p>
            <a:pPr eaLnBrk="1" hangingPunct="1"/>
            <a:endParaRPr lang="zh-CN" altLang="en-US" sz="1600" b="1" dirty="0">
              <a:latin typeface="+mn-ea"/>
              <a:ea typeface="+mn-ea"/>
            </a:endParaRPr>
          </a:p>
          <a:p>
            <a:pPr eaLnBrk="1" hangingPunct="1">
              <a:buClr>
                <a:srgbClr val="00CC66"/>
              </a:buClr>
              <a:buFont typeface="Wingdings" pitchFamily="2" charset="2"/>
              <a:buChar char="n"/>
            </a:pPr>
            <a:r>
              <a:rPr lang="zh-CN" altLang="en-US" sz="1600" b="1" dirty="0">
                <a:latin typeface="+mn-ea"/>
                <a:ea typeface="+mn-ea"/>
              </a:rPr>
              <a:t>综合布线</a:t>
            </a:r>
            <a:r>
              <a:rPr lang="zh-CN" altLang="en-US" sz="1600" b="1" dirty="0" smtClean="0">
                <a:latin typeface="+mn-ea"/>
                <a:ea typeface="+mn-ea"/>
              </a:rPr>
              <a:t>系统</a:t>
            </a:r>
            <a:endParaRPr lang="en-US" altLang="zh-CN" sz="1600" b="1" dirty="0" smtClean="0">
              <a:latin typeface="+mn-ea"/>
              <a:ea typeface="+mn-ea"/>
            </a:endParaRPr>
          </a:p>
          <a:p>
            <a:pPr eaLnBrk="1" hangingPunct="1">
              <a:buClr>
                <a:srgbClr val="00CC66"/>
              </a:buClr>
              <a:buFont typeface="Wingdings" pitchFamily="2" charset="2"/>
              <a:buChar char="n"/>
            </a:pPr>
            <a:endParaRPr lang="en-US" altLang="zh-CN" sz="1600" b="1" dirty="0">
              <a:latin typeface="+mn-ea"/>
              <a:ea typeface="+mn-ea"/>
            </a:endParaRPr>
          </a:p>
          <a:p>
            <a:pPr eaLnBrk="1" hangingPunct="1">
              <a:buClr>
                <a:srgbClr val="00CC66"/>
              </a:buClr>
              <a:buFont typeface="Wingdings" pitchFamily="2" charset="2"/>
              <a:buChar char="n"/>
            </a:pPr>
            <a:r>
              <a:rPr lang="zh-CN" altLang="en-US" sz="1600" b="1" dirty="0">
                <a:latin typeface="+mn-ea"/>
                <a:ea typeface="+mn-ea"/>
              </a:rPr>
              <a:t>六类屏蔽系统</a:t>
            </a:r>
            <a:r>
              <a:rPr lang="en-US" altLang="zh-CN" sz="1600" b="1" dirty="0">
                <a:latin typeface="+mn-ea"/>
                <a:ea typeface="+mn-ea"/>
              </a:rPr>
              <a:t>1500</a:t>
            </a:r>
            <a:r>
              <a:rPr lang="zh-CN" altLang="en-US" sz="1600" b="1" dirty="0">
                <a:latin typeface="+mn-ea"/>
                <a:ea typeface="+mn-ea"/>
              </a:rPr>
              <a:t>点</a:t>
            </a:r>
            <a:r>
              <a:rPr lang="zh-CN" altLang="en-US" sz="1600" b="1" dirty="0" smtClean="0">
                <a:latin typeface="+mn-ea"/>
                <a:ea typeface="+mn-ea"/>
              </a:rPr>
              <a:t>项目</a:t>
            </a:r>
            <a:endParaRPr lang="en-US" altLang="zh-CN" sz="1600" b="1" dirty="0" smtClean="0">
              <a:latin typeface="+mn-ea"/>
              <a:ea typeface="+mn-ea"/>
            </a:endParaRPr>
          </a:p>
          <a:p>
            <a:pPr eaLnBrk="1" hangingPunct="1">
              <a:buClr>
                <a:srgbClr val="00CC66"/>
              </a:buClr>
            </a:pPr>
            <a:endParaRPr lang="zh-CN" altLang="en-US" sz="1600" b="1" dirty="0">
              <a:latin typeface="+mn-ea"/>
              <a:ea typeface="+mn-ea"/>
            </a:endParaRPr>
          </a:p>
          <a:p>
            <a:pPr eaLnBrk="1" hangingPunct="1">
              <a:buClr>
                <a:srgbClr val="00CC66"/>
              </a:buClr>
              <a:buFont typeface="Wingdings" pitchFamily="2" charset="2"/>
              <a:buChar char="n"/>
            </a:pPr>
            <a:r>
              <a:rPr lang="zh-CN" altLang="en-US" sz="1600" b="1" dirty="0">
                <a:latin typeface="+mn-ea"/>
                <a:ea typeface="+mn-ea"/>
              </a:rPr>
              <a:t>万兆光纤链路</a:t>
            </a:r>
            <a:r>
              <a:rPr lang="zh-CN" altLang="en-US" sz="1600" b="1" dirty="0" smtClean="0">
                <a:latin typeface="+mn-ea"/>
                <a:ea typeface="+mn-ea"/>
              </a:rPr>
              <a:t>。</a:t>
            </a:r>
            <a:endParaRPr lang="en-US" altLang="zh-CN" sz="1600" b="1" dirty="0" smtClean="0">
              <a:latin typeface="+mn-ea"/>
              <a:ea typeface="+mn-ea"/>
            </a:endParaRPr>
          </a:p>
          <a:p>
            <a:pPr eaLnBrk="1" hangingPunct="1">
              <a:buClr>
                <a:srgbClr val="00CC66"/>
              </a:buClr>
            </a:pPr>
            <a:endParaRPr lang="zh-CN" altLang="en-US" sz="1600" b="1" dirty="0">
              <a:latin typeface="+mn-ea"/>
              <a:ea typeface="+mn-ea"/>
            </a:endParaRPr>
          </a:p>
          <a:p>
            <a:pPr eaLnBrk="1" hangingPunct="1">
              <a:buClr>
                <a:srgbClr val="00CC66"/>
              </a:buClr>
              <a:buFont typeface="Wingdings" pitchFamily="2" charset="2"/>
              <a:buChar char="n"/>
            </a:pPr>
            <a:r>
              <a:rPr lang="zh-CN" altLang="en-US" sz="1600" b="1" dirty="0">
                <a:latin typeface="+mn-ea"/>
                <a:ea typeface="+mn-ea"/>
              </a:rPr>
              <a:t>医疗、安全</a:t>
            </a:r>
          </a:p>
          <a:p>
            <a:pPr eaLnBrk="1" hangingPunct="1">
              <a:buClr>
                <a:srgbClr val="00CC66"/>
              </a:buClr>
              <a:buFont typeface="Wingdings" pitchFamily="2" charset="2"/>
              <a:buChar char="n"/>
            </a:pPr>
            <a:endParaRPr lang="en-US" altLang="zh-CN" sz="1400" b="1" dirty="0">
              <a:ea typeface="黑体" pitchFamily="49" charset="-122"/>
            </a:endParaRPr>
          </a:p>
          <a:p>
            <a:pPr eaLnBrk="1" hangingPunct="1"/>
            <a:endParaRPr lang="zh-CN" altLang="en-US" sz="1400" b="1" dirty="0">
              <a:ea typeface="黑体" pitchFamily="49"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46088" y="1052513"/>
            <a:ext cx="4697416" cy="376223"/>
          </a:xfrm>
        </p:spPr>
        <p:txBody>
          <a:bodyPr/>
          <a:lstStyle/>
          <a:p>
            <a:pPr algn="l"/>
            <a:r>
              <a:rPr lang="zh-CN" altLang="en-US" sz="2400" b="1" dirty="0" smtClean="0">
                <a:solidFill>
                  <a:srgbClr val="003399"/>
                </a:solidFill>
                <a:latin typeface="华文行楷" pitchFamily="2" charset="-122"/>
                <a:ea typeface="华文行楷" pitchFamily="2" charset="-122"/>
              </a:rPr>
              <a:t>高要求的商务酒店、医疗机构：</a:t>
            </a:r>
            <a:endParaRPr lang="zh-CN" altLang="en-US" sz="2400" b="1" dirty="0">
              <a:solidFill>
                <a:srgbClr val="003399"/>
              </a:solidFill>
              <a:latin typeface="华文行楷" pitchFamily="2" charset="-122"/>
              <a:ea typeface="华文行楷" pitchFamily="2" charset="-122"/>
            </a:endParaRPr>
          </a:p>
        </p:txBody>
      </p:sp>
      <p:sp>
        <p:nvSpPr>
          <p:cNvPr id="3" name="内容占位符 2"/>
          <p:cNvSpPr>
            <a:spLocks noGrp="1"/>
          </p:cNvSpPr>
          <p:nvPr>
            <p:ph idx="1"/>
          </p:nvPr>
        </p:nvSpPr>
        <p:spPr>
          <a:xfrm>
            <a:off x="785786" y="1643050"/>
            <a:ext cx="7643866" cy="4286280"/>
          </a:xfrm>
          <a:gradFill>
            <a:gsLst>
              <a:gs pos="0">
                <a:srgbClr val="03D4A8"/>
              </a:gs>
              <a:gs pos="25000">
                <a:srgbClr val="21D6E0"/>
              </a:gs>
              <a:gs pos="75000">
                <a:srgbClr val="0087E6"/>
              </a:gs>
              <a:gs pos="100000">
                <a:srgbClr val="005CBF"/>
              </a:gs>
            </a:gsLst>
            <a:lin ang="5400000" scaled="0"/>
          </a:gradFill>
        </p:spPr>
        <p:txBody>
          <a:bodyPr/>
          <a:lstStyle/>
          <a:p>
            <a:pPr>
              <a:lnSpc>
                <a:spcPct val="150000"/>
              </a:lnSpc>
              <a:buNone/>
            </a:pPr>
            <a:r>
              <a:rPr lang="zh-CN" altLang="en-US" sz="1800" dirty="0" smtClean="0"/>
              <a:t>            屏蔽线缆作为屏蔽布线系统中最重要的传输通道，是整个网络信息传递的物质基础。在整个综合布线的发展过程当中，带宽总像道路的发展一样，不断地加大，却总也满足不了客户的需求，增加的带宽总能被数据量所填满。比如高质量的商务酒店的商务视频会议系统、医疗机构中的医疗成像技术和分布式工程等数据应用不断地挑战着我们现有的带宽限制。因此如何不断的扩充带宽，如何不断地突破线缆带宽的设计瓶颈，成为整个公司，甚至整个行业技术创新的重中之重。</a:t>
            </a:r>
            <a:endParaRPr lang="en-US" altLang="zh-CN" sz="1800" dirty="0" smtClean="0"/>
          </a:p>
          <a:p>
            <a:pPr>
              <a:lnSpc>
                <a:spcPct val="150000"/>
              </a:lnSpc>
              <a:buNone/>
            </a:pPr>
            <a:r>
              <a:rPr lang="zh-CN" altLang="en-US" sz="1800" dirty="0" smtClean="0"/>
              <a:t>             屏蔽线缆作为确保信号完整传输的解决方案得到迅速发展。特别是在具有大量电磁噪音的环境中这一趋势尤为明显，比如机场和医院。</a:t>
            </a:r>
            <a:endParaRPr lang="zh-CN" altLang="en-US" sz="1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4348" y="1000108"/>
            <a:ext cx="3286148" cy="447661"/>
          </a:xfrm>
        </p:spPr>
        <p:txBody>
          <a:bodyPr/>
          <a:lstStyle/>
          <a:p>
            <a:pPr algn="l"/>
            <a:r>
              <a:rPr lang="zh-CN" altLang="en-US" sz="2400" b="1" dirty="0" smtClean="0">
                <a:solidFill>
                  <a:srgbClr val="003399"/>
                </a:solidFill>
                <a:latin typeface="华文行楷" pitchFamily="2" charset="-122"/>
                <a:ea typeface="华文行楷" pitchFamily="2" charset="-122"/>
              </a:rPr>
              <a:t>设备（管理）间子系统</a:t>
            </a:r>
          </a:p>
        </p:txBody>
      </p:sp>
      <p:sp>
        <p:nvSpPr>
          <p:cNvPr id="3" name="内容占位符 2"/>
          <p:cNvSpPr>
            <a:spLocks noGrp="1"/>
          </p:cNvSpPr>
          <p:nvPr>
            <p:ph idx="1"/>
          </p:nvPr>
        </p:nvSpPr>
        <p:spPr>
          <a:xfrm>
            <a:off x="642910" y="4572008"/>
            <a:ext cx="7929618" cy="1285884"/>
          </a:xfrm>
          <a:gradFill>
            <a:gsLst>
              <a:gs pos="0">
                <a:srgbClr val="03D4A8"/>
              </a:gs>
              <a:gs pos="25000">
                <a:srgbClr val="21D6E0"/>
              </a:gs>
              <a:gs pos="75000">
                <a:srgbClr val="0087E6"/>
              </a:gs>
              <a:gs pos="100000">
                <a:srgbClr val="005CBF"/>
              </a:gs>
            </a:gsLst>
            <a:lin ang="5400000" scaled="0"/>
          </a:gradFill>
        </p:spPr>
        <p:txBody>
          <a:bodyPr/>
          <a:lstStyle/>
          <a:p>
            <a:pPr>
              <a:buNone/>
            </a:pPr>
            <a:r>
              <a:rPr lang="zh-CN" altLang="en-US" sz="1800" b="1" dirty="0" smtClean="0"/>
              <a:t>设备（管理）间</a:t>
            </a:r>
            <a:r>
              <a:rPr lang="zh-CN" altLang="en-US" sz="1800" dirty="0" smtClean="0"/>
              <a:t>是进行网络管理和信息交换的场地。</a:t>
            </a:r>
            <a:endParaRPr lang="en-US" altLang="zh-CN" sz="1800" dirty="0" smtClean="0"/>
          </a:p>
          <a:p>
            <a:pPr>
              <a:buNone/>
            </a:pPr>
            <a:r>
              <a:rPr lang="en-US" altLang="zh-CN" sz="1800" dirty="0" smtClean="0"/>
              <a:t>  </a:t>
            </a:r>
            <a:r>
              <a:rPr lang="zh-CN" altLang="en-US" sz="1800" dirty="0" smtClean="0"/>
              <a:t>主要组成：机柜、配线架（固定式、模块化屏蔽）、理线架、 </a:t>
            </a:r>
            <a:r>
              <a:rPr lang="en-US" altLang="zh-CN" sz="1800" dirty="0" smtClean="0"/>
              <a:t>110</a:t>
            </a:r>
            <a:r>
              <a:rPr lang="zh-CN" altLang="en-US" sz="1800" dirty="0" smtClean="0"/>
              <a:t>配线架、  </a:t>
            </a:r>
            <a:endParaRPr lang="en-US" altLang="zh-CN" sz="1800" dirty="0" smtClean="0"/>
          </a:p>
          <a:p>
            <a:pPr algn="ctr">
              <a:buNone/>
            </a:pPr>
            <a:r>
              <a:rPr lang="en-US" altLang="zh-CN" sz="1800" dirty="0" smtClean="0"/>
              <a:t>                    </a:t>
            </a:r>
            <a:r>
              <a:rPr lang="zh-CN" altLang="en-US" sz="1800" dirty="0" smtClean="0"/>
              <a:t>网络交换机、跳线、光纤配线架、服务器、</a:t>
            </a:r>
            <a:r>
              <a:rPr lang="zh-CN" altLang="en-US" sz="1800" dirty="0" smtClean="0">
                <a:solidFill>
                  <a:srgbClr val="000000"/>
                </a:solidFill>
              </a:rPr>
              <a:t>语间交换设备</a:t>
            </a:r>
            <a:r>
              <a:rPr lang="zh-CN" altLang="en-US" sz="1800" dirty="0" smtClean="0"/>
              <a:t>等。</a:t>
            </a:r>
            <a:endParaRPr lang="zh-CN" altLang="en-US" sz="1800" dirty="0"/>
          </a:p>
        </p:txBody>
      </p:sp>
      <p:pic>
        <p:nvPicPr>
          <p:cNvPr id="4" name="图片 3"/>
          <p:cNvPicPr/>
          <p:nvPr/>
        </p:nvPicPr>
        <p:blipFill>
          <a:blip r:embed="rId2"/>
          <a:srcRect/>
          <a:stretch>
            <a:fillRect/>
          </a:stretch>
        </p:blipFill>
        <p:spPr bwMode="auto">
          <a:xfrm>
            <a:off x="4929190" y="2000240"/>
            <a:ext cx="3786214" cy="2286016"/>
          </a:xfrm>
          <a:prstGeom prst="rect">
            <a:avLst/>
          </a:prstGeom>
          <a:noFill/>
          <a:ln w="9525">
            <a:noFill/>
            <a:miter lim="800000"/>
            <a:headEnd/>
            <a:tailEnd/>
          </a:ln>
        </p:spPr>
      </p:pic>
      <p:pic>
        <p:nvPicPr>
          <p:cNvPr id="79874" name="图片 26"/>
          <p:cNvPicPr>
            <a:picLocks noChangeAspect="1" noChangeArrowheads="1"/>
          </p:cNvPicPr>
          <p:nvPr/>
        </p:nvPicPr>
        <p:blipFill>
          <a:blip r:embed="rId3"/>
          <a:srcRect/>
          <a:stretch>
            <a:fillRect/>
          </a:stretch>
        </p:blipFill>
        <p:spPr bwMode="auto">
          <a:xfrm>
            <a:off x="785786" y="2000240"/>
            <a:ext cx="3765550" cy="229870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357158" y="1000108"/>
            <a:ext cx="8143932" cy="447661"/>
          </a:xfrm>
        </p:spPr>
        <p:txBody>
          <a:bodyPr/>
          <a:lstStyle/>
          <a:p>
            <a:pPr algn="l"/>
            <a:r>
              <a:rPr lang="zh-CN" altLang="en-US" sz="2400" b="1" dirty="0" smtClean="0">
                <a:solidFill>
                  <a:srgbClr val="003399"/>
                </a:solidFill>
                <a:latin typeface="华文行楷" pitchFamily="2" charset="-122"/>
                <a:ea typeface="华文行楷" pitchFamily="2" charset="-122"/>
              </a:rPr>
              <a:t>设备间子系统</a:t>
            </a:r>
            <a:r>
              <a:rPr lang="en-US" altLang="zh-CN" sz="2400" b="1" dirty="0" smtClean="0">
                <a:solidFill>
                  <a:srgbClr val="003399"/>
                </a:solidFill>
                <a:latin typeface="华文行楷" pitchFamily="2" charset="-122"/>
                <a:ea typeface="华文行楷" pitchFamily="2" charset="-122"/>
              </a:rPr>
              <a:t>——</a:t>
            </a:r>
            <a:r>
              <a:rPr lang="zh-CN" altLang="en-US" sz="2400" b="1" dirty="0" smtClean="0">
                <a:solidFill>
                  <a:srgbClr val="003399"/>
                </a:solidFill>
                <a:latin typeface="华文行楷" pitchFamily="2" charset="-122"/>
                <a:ea typeface="华文行楷" pitchFamily="2" charset="-122"/>
              </a:rPr>
              <a:t>模块化屏蔽配线架与固定端口屏蔽配线架</a:t>
            </a:r>
          </a:p>
        </p:txBody>
      </p:sp>
      <p:pic>
        <p:nvPicPr>
          <p:cNvPr id="5" name="图片 4" descr="屏蔽固定端口配线架.tif"/>
          <p:cNvPicPr>
            <a:picLocks noChangeAspect="1"/>
          </p:cNvPicPr>
          <p:nvPr/>
        </p:nvPicPr>
        <p:blipFill>
          <a:blip r:embed="rId2" cstate="print"/>
          <a:stretch>
            <a:fillRect/>
          </a:stretch>
        </p:blipFill>
        <p:spPr>
          <a:xfrm>
            <a:off x="4714876" y="1500174"/>
            <a:ext cx="2857520" cy="1878918"/>
          </a:xfrm>
          <a:prstGeom prst="rect">
            <a:avLst/>
          </a:prstGeom>
        </p:spPr>
      </p:pic>
      <p:pic>
        <p:nvPicPr>
          <p:cNvPr id="7" name="图片 6" descr="屏蔽模块化配线架01.tif"/>
          <p:cNvPicPr>
            <a:picLocks noChangeAspect="1"/>
          </p:cNvPicPr>
          <p:nvPr/>
        </p:nvPicPr>
        <p:blipFill>
          <a:blip r:embed="rId3" cstate="print"/>
          <a:stretch>
            <a:fillRect/>
          </a:stretch>
        </p:blipFill>
        <p:spPr>
          <a:xfrm>
            <a:off x="1214414" y="1571612"/>
            <a:ext cx="2807274" cy="1818261"/>
          </a:xfrm>
          <a:prstGeom prst="rect">
            <a:avLst/>
          </a:prstGeom>
        </p:spPr>
      </p:pic>
      <p:sp>
        <p:nvSpPr>
          <p:cNvPr id="6" name="Rectangle 1027"/>
          <p:cNvSpPr>
            <a:spLocks noChangeArrowheads="1"/>
          </p:cNvSpPr>
          <p:nvPr/>
        </p:nvSpPr>
        <p:spPr bwMode="auto">
          <a:xfrm>
            <a:off x="571472" y="3357562"/>
            <a:ext cx="8001056" cy="2571768"/>
          </a:xfrm>
          <a:prstGeom prst="rect">
            <a:avLst/>
          </a:prstGeom>
          <a:gradFill>
            <a:gsLst>
              <a:gs pos="0">
                <a:srgbClr val="03D4A8"/>
              </a:gs>
              <a:gs pos="25000">
                <a:srgbClr val="21D6E0"/>
              </a:gs>
              <a:gs pos="75000">
                <a:srgbClr val="0087E6"/>
              </a:gs>
              <a:gs pos="100000">
                <a:srgbClr val="005CBF"/>
              </a:gs>
            </a:gsLst>
            <a:lin ang="5400000" scaled="0"/>
          </a:gradFill>
          <a:ln w="9525">
            <a:noFill/>
            <a:miter lim="800000"/>
            <a:headEnd/>
            <a:tailEnd/>
          </a:ln>
          <a:effectLst/>
        </p:spPr>
        <p:txBody>
          <a:bodyPr/>
          <a:lstStyle/>
          <a:p>
            <a:pPr marL="342900" indent="-342900" fontAlgn="base">
              <a:defRPr/>
            </a:pPr>
            <a:r>
              <a:rPr lang="zh-CN" altLang="en-US" dirty="0" smtClean="0">
                <a:latin typeface="+mn-ea"/>
                <a:ea typeface="+mn-ea"/>
              </a:rPr>
              <a:t>模块化</a:t>
            </a:r>
            <a:r>
              <a:rPr lang="zh-CN" altLang="en-US" dirty="0">
                <a:latin typeface="+mn-ea"/>
                <a:ea typeface="+mn-ea"/>
              </a:rPr>
              <a:t>配线架</a:t>
            </a:r>
            <a:endParaRPr lang="en-US" altLang="zh-CN" dirty="0">
              <a:latin typeface="+mn-ea"/>
              <a:ea typeface="+mn-ea"/>
            </a:endParaRPr>
          </a:p>
          <a:p>
            <a:pPr marL="342900" indent="-342900">
              <a:spcBef>
                <a:spcPct val="20000"/>
              </a:spcBef>
              <a:buClr>
                <a:schemeClr val="accent2"/>
              </a:buClr>
              <a:buFontTx/>
              <a:buChar char="·"/>
              <a:defRPr/>
            </a:pPr>
            <a:r>
              <a:rPr lang="en-US" altLang="zh-CN" dirty="0">
                <a:latin typeface="+mn-ea"/>
                <a:ea typeface="+mn-ea"/>
              </a:rPr>
              <a:t>19inch</a:t>
            </a:r>
            <a:r>
              <a:rPr lang="zh-CN" altLang="en-US" dirty="0">
                <a:latin typeface="+mn-ea"/>
                <a:ea typeface="+mn-ea"/>
              </a:rPr>
              <a:t>标准机架式安装</a:t>
            </a:r>
            <a:r>
              <a:rPr lang="en-US" altLang="zh-CN" dirty="0">
                <a:latin typeface="+mn-ea"/>
                <a:ea typeface="+mn-ea"/>
              </a:rPr>
              <a:t>24</a:t>
            </a:r>
            <a:r>
              <a:rPr lang="zh-CN" altLang="en-US" dirty="0">
                <a:latin typeface="+mn-ea"/>
                <a:ea typeface="+mn-ea"/>
              </a:rPr>
              <a:t>个</a:t>
            </a:r>
            <a:r>
              <a:rPr lang="zh-CN" altLang="en-US" dirty="0" smtClean="0">
                <a:latin typeface="+mn-ea"/>
                <a:ea typeface="+mn-ea"/>
              </a:rPr>
              <a:t>端口，双层结构，</a:t>
            </a:r>
            <a:r>
              <a:rPr lang="zh-CN" altLang="en-US" dirty="0" smtClean="0">
                <a:latin typeface="+mn-ea"/>
              </a:rPr>
              <a:t>高度</a:t>
            </a:r>
            <a:r>
              <a:rPr lang="en-US" altLang="zh-CN" dirty="0" smtClean="0">
                <a:latin typeface="+mn-ea"/>
              </a:rPr>
              <a:t>1u</a:t>
            </a:r>
            <a:r>
              <a:rPr lang="zh-CN" altLang="en-US" dirty="0" smtClean="0">
                <a:latin typeface="+mn-ea"/>
              </a:rPr>
              <a:t>，模块化设计</a:t>
            </a:r>
            <a:r>
              <a:rPr lang="zh-CN" altLang="en-US" dirty="0" smtClean="0">
                <a:latin typeface="+mn-ea"/>
                <a:ea typeface="+mn-ea"/>
              </a:rPr>
              <a:t>；</a:t>
            </a:r>
            <a:endParaRPr lang="en-US" altLang="zh-CN" dirty="0">
              <a:latin typeface="+mn-ea"/>
              <a:ea typeface="+mn-ea"/>
            </a:endParaRPr>
          </a:p>
          <a:p>
            <a:pPr marL="342900" lvl="1" indent="-342900">
              <a:spcBef>
                <a:spcPct val="20000"/>
              </a:spcBef>
              <a:buClr>
                <a:schemeClr val="accent2"/>
              </a:buClr>
              <a:buFontTx/>
              <a:buChar char="·"/>
              <a:defRPr/>
            </a:pPr>
            <a:r>
              <a:rPr lang="zh-CN" altLang="en-US" dirty="0" smtClean="0">
                <a:latin typeface="+mn-ea"/>
                <a:ea typeface="+mn-ea"/>
              </a:rPr>
              <a:t>兼容</a:t>
            </a:r>
            <a:r>
              <a:rPr lang="zh-CN" altLang="en-US" dirty="0">
                <a:latin typeface="+mn-ea"/>
                <a:ea typeface="+mn-ea"/>
              </a:rPr>
              <a:t>唯</a:t>
            </a:r>
            <a:r>
              <a:rPr lang="zh-CN" altLang="en-US" dirty="0" smtClean="0">
                <a:latin typeface="+mn-ea"/>
                <a:ea typeface="+mn-ea"/>
              </a:rPr>
              <a:t>康所有模块，</a:t>
            </a:r>
            <a:r>
              <a:rPr lang="zh-CN" altLang="en-US" dirty="0" smtClean="0">
                <a:latin typeface="+mn-ea"/>
              </a:rPr>
              <a:t>配线架后背备有可拆卸的绑线托架</a:t>
            </a:r>
            <a:r>
              <a:rPr lang="zh-CN" altLang="en-US" dirty="0" smtClean="0">
                <a:latin typeface="+mn-ea"/>
                <a:ea typeface="+mn-ea"/>
              </a:rPr>
              <a:t>；</a:t>
            </a:r>
            <a:endParaRPr lang="en-US" altLang="zh-CN" dirty="0">
              <a:latin typeface="+mn-ea"/>
              <a:ea typeface="+mn-ea"/>
            </a:endParaRPr>
          </a:p>
          <a:p>
            <a:pPr marL="342900" indent="-342900">
              <a:spcBef>
                <a:spcPct val="20000"/>
              </a:spcBef>
              <a:buClr>
                <a:schemeClr val="accent2"/>
              </a:buClr>
              <a:buFontTx/>
              <a:buChar char="·"/>
              <a:defRPr/>
            </a:pPr>
            <a:r>
              <a:rPr lang="zh-CN" altLang="en-US" dirty="0" smtClean="0">
                <a:latin typeface="+mn-ea"/>
                <a:ea typeface="+mn-ea"/>
              </a:rPr>
              <a:t>配线架后背备有可拆卸的绑线托架，用于捆扎、管理线缆，避免线缆与模块端接处受力，</a:t>
            </a:r>
            <a:r>
              <a:rPr lang="zh-CN" altLang="en-US" dirty="0" smtClean="0"/>
              <a:t>造成连接不好或掉线；</a:t>
            </a:r>
          </a:p>
          <a:p>
            <a:pPr marL="342900" lvl="1" indent="-342900">
              <a:spcBef>
                <a:spcPct val="20000"/>
              </a:spcBef>
              <a:buClr>
                <a:schemeClr val="accent2"/>
              </a:buClr>
              <a:buFontTx/>
              <a:buChar char="·"/>
              <a:defRPr/>
            </a:pPr>
            <a:r>
              <a:rPr lang="zh-CN" altLang="en-US" dirty="0" smtClean="0">
                <a:latin typeface="+mn-ea"/>
                <a:ea typeface="+mn-ea"/>
              </a:rPr>
              <a:t>模块化组合，适应信息模块快速安装，模块自由配置，更换方便，成本低；</a:t>
            </a:r>
            <a:endParaRPr lang="en-US" altLang="zh-CN" dirty="0" smtClean="0">
              <a:latin typeface="+mn-ea"/>
              <a:ea typeface="+mn-ea"/>
            </a:endParaRPr>
          </a:p>
          <a:p>
            <a:pPr marL="342900" indent="-342900">
              <a:spcBef>
                <a:spcPct val="20000"/>
              </a:spcBef>
              <a:buClr>
                <a:schemeClr val="accent2"/>
              </a:buClr>
              <a:buFontTx/>
              <a:buChar char="·"/>
              <a:defRPr/>
            </a:pPr>
            <a:r>
              <a:rPr lang="zh-CN" altLang="en-US" dirty="0" smtClean="0">
                <a:latin typeface="+mn-ea"/>
                <a:ea typeface="+mn-ea"/>
              </a:rPr>
              <a:t>采用全程屏蔽，提供最佳的</a:t>
            </a:r>
            <a:r>
              <a:rPr lang="en-US" altLang="en-US" dirty="0" smtClean="0">
                <a:latin typeface="+mn-ea"/>
                <a:ea typeface="+mn-ea"/>
              </a:rPr>
              <a:t>EMC</a:t>
            </a:r>
            <a:r>
              <a:rPr lang="zh-CN" altLang="en-US" dirty="0" smtClean="0">
                <a:latin typeface="+mn-ea"/>
                <a:ea typeface="+mn-ea"/>
              </a:rPr>
              <a:t>性能及传输性能，</a:t>
            </a:r>
            <a:r>
              <a:rPr lang="zh-CN" altLang="en-US" dirty="0" smtClean="0"/>
              <a:t>带有接地装置；</a:t>
            </a:r>
            <a:endParaRPr lang="en-US" altLang="zh-CN" dirty="0" smtClean="0"/>
          </a:p>
          <a:p>
            <a:pPr marL="342900" indent="-342900">
              <a:spcBef>
                <a:spcPct val="20000"/>
              </a:spcBef>
              <a:buClr>
                <a:schemeClr val="accent2"/>
              </a:buClr>
              <a:buFontTx/>
              <a:buChar char="·"/>
              <a:defRPr/>
            </a:pPr>
            <a:r>
              <a:rPr lang="zh-CN" altLang="en-US" dirty="0" smtClean="0">
                <a:latin typeface="+mn-ea"/>
                <a:ea typeface="+mn-ea"/>
              </a:rPr>
              <a:t>正面直观的分组标签区及可换标签，为系统管理员提供方便</a:t>
            </a:r>
            <a:r>
              <a:rPr lang="zh-CN" altLang="en-US" dirty="0" smtClean="0"/>
              <a:t>的线缆管理；</a:t>
            </a:r>
          </a:p>
          <a:p>
            <a:pPr marL="342900" indent="-342900">
              <a:spcBef>
                <a:spcPct val="20000"/>
              </a:spcBef>
              <a:buClr>
                <a:schemeClr val="accent2"/>
              </a:buClr>
              <a:defRPr/>
            </a:pPr>
            <a:r>
              <a:rPr lang="zh-CN" altLang="en-US" dirty="0" smtClean="0">
                <a:latin typeface="+mn-ea"/>
                <a:ea typeface="+mn-ea"/>
              </a:rPr>
              <a:t/>
            </a:r>
            <a:br>
              <a:rPr lang="zh-CN" altLang="en-US" dirty="0" smtClean="0">
                <a:latin typeface="+mn-ea"/>
                <a:ea typeface="+mn-ea"/>
              </a:rPr>
            </a:br>
            <a:r>
              <a:rPr lang="zh-CN" altLang="en-US" dirty="0" smtClean="0">
                <a:latin typeface="+mn-ea"/>
                <a:ea typeface="+mn-ea"/>
              </a:rPr>
              <a:t>　　          </a:t>
            </a:r>
            <a:br>
              <a:rPr lang="zh-CN" altLang="en-US" dirty="0" smtClean="0">
                <a:latin typeface="+mn-ea"/>
                <a:ea typeface="+mn-ea"/>
              </a:rPr>
            </a:br>
            <a:r>
              <a:rPr lang="zh-CN" altLang="en-US" dirty="0" smtClean="0">
                <a:latin typeface="+mn-ea"/>
                <a:ea typeface="+mn-ea"/>
              </a:rPr>
              <a:t>　　</a:t>
            </a:r>
            <a:endParaRPr lang="en-US" altLang="zh-CN" dirty="0">
              <a:latin typeface="+mn-ea"/>
              <a:ea typeface="+mn-ea"/>
            </a:endParaRPr>
          </a:p>
          <a:p>
            <a:pPr marL="342900" indent="-342900" fontAlgn="base">
              <a:spcBef>
                <a:spcPct val="20000"/>
              </a:spcBef>
              <a:buClr>
                <a:schemeClr val="accent2"/>
              </a:buClr>
              <a:defRPr/>
            </a:pPr>
            <a:endParaRPr lang="en-US" altLang="zh-CN" sz="1600" i="1" dirty="0">
              <a:solidFill>
                <a:schemeClr val="accent2">
                  <a:lumMod val="40000"/>
                  <a:lumOff val="60000"/>
                </a:schemeClr>
              </a:solidFill>
              <a:latin typeface="方正隶变简体" pitchFamily="65" charset="-122"/>
              <a:ea typeface="方正隶变简体" pitchFamily="65" charset="-122"/>
            </a:endParaRPr>
          </a:p>
          <a:p>
            <a:pPr marL="342900" indent="-342900" fontAlgn="base">
              <a:spcBef>
                <a:spcPct val="20000"/>
              </a:spcBef>
              <a:buClr>
                <a:schemeClr val="accent2"/>
              </a:buClr>
              <a:defRPr/>
            </a:pPr>
            <a:endParaRPr lang="en-US" altLang="zh-CN" sz="2400" i="1" dirty="0">
              <a:solidFill>
                <a:schemeClr val="accent2">
                  <a:lumMod val="40000"/>
                  <a:lumOff val="60000"/>
                </a:schemeClr>
              </a:solidFill>
              <a:latin typeface="方正隶变简体" pitchFamily="65" charset="-122"/>
              <a:ea typeface="方正隶变简体" pitchFamily="65" charset="-122"/>
            </a:endParaRPr>
          </a:p>
          <a:p>
            <a:pPr marL="342900" indent="-342900" fontAlgn="base">
              <a:spcBef>
                <a:spcPct val="20000"/>
              </a:spcBef>
              <a:buClr>
                <a:schemeClr val="accent2"/>
              </a:buClr>
              <a:defRPr/>
            </a:pPr>
            <a:r>
              <a:rPr lang="en-US" altLang="zh-CN" sz="2800" i="1" dirty="0" smtClean="0">
                <a:solidFill>
                  <a:schemeClr val="accent2">
                    <a:lumMod val="40000"/>
                    <a:lumOff val="60000"/>
                  </a:schemeClr>
                </a:solidFill>
                <a:latin typeface="方正隶变简体" pitchFamily="65" charset="-122"/>
                <a:ea typeface="方正隶变简体" pitchFamily="65" charset="-122"/>
              </a:rPr>
              <a:t>  </a:t>
            </a:r>
            <a:endParaRPr lang="en-US" altLang="zh-CN" sz="2800" i="1" dirty="0">
              <a:solidFill>
                <a:schemeClr val="accent2">
                  <a:lumMod val="40000"/>
                  <a:lumOff val="60000"/>
                </a:schemeClr>
              </a:solidFill>
              <a:latin typeface="方正隶变简体" pitchFamily="65" charset="-122"/>
              <a:ea typeface="方正隶变简体" pitchFamily="65"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357158" y="1000108"/>
            <a:ext cx="1785950" cy="447661"/>
          </a:xfrm>
        </p:spPr>
        <p:txBody>
          <a:bodyPr/>
          <a:lstStyle/>
          <a:p>
            <a:pPr algn="l"/>
            <a:r>
              <a:rPr lang="zh-CN" altLang="en-US" sz="2400" b="1" dirty="0" smtClean="0">
                <a:solidFill>
                  <a:srgbClr val="003399"/>
                </a:solidFill>
                <a:latin typeface="华文行楷" pitchFamily="2" charset="-122"/>
                <a:ea typeface="华文行楷" pitchFamily="2" charset="-122"/>
              </a:rPr>
              <a:t>六类接插件</a:t>
            </a:r>
          </a:p>
        </p:txBody>
      </p:sp>
      <p:sp>
        <p:nvSpPr>
          <p:cNvPr id="5" name="Rectangle 1027"/>
          <p:cNvSpPr>
            <a:spLocks noChangeArrowheads="1"/>
          </p:cNvSpPr>
          <p:nvPr/>
        </p:nvSpPr>
        <p:spPr bwMode="auto">
          <a:xfrm>
            <a:off x="642910" y="3857628"/>
            <a:ext cx="5572164" cy="2071702"/>
          </a:xfrm>
          <a:prstGeom prst="rect">
            <a:avLst/>
          </a:prstGeom>
          <a:gradFill>
            <a:gsLst>
              <a:gs pos="0">
                <a:srgbClr val="03D4A8"/>
              </a:gs>
              <a:gs pos="25000">
                <a:srgbClr val="21D6E0"/>
              </a:gs>
              <a:gs pos="75000">
                <a:srgbClr val="0087E6"/>
              </a:gs>
              <a:gs pos="100000">
                <a:srgbClr val="005CBF"/>
              </a:gs>
            </a:gsLst>
            <a:lin ang="5400000" scaled="0"/>
          </a:gradFill>
          <a:ln w="9525">
            <a:noFill/>
            <a:miter lim="800000"/>
            <a:headEnd/>
            <a:tailEnd/>
          </a:ln>
          <a:effectLst/>
        </p:spPr>
        <p:txBody>
          <a:bodyPr/>
          <a:lstStyle/>
          <a:p>
            <a:pPr marL="342900" indent="-342900" fontAlgn="base">
              <a:defRPr/>
            </a:pPr>
            <a:r>
              <a:rPr lang="zh-CN" altLang="en-US" b="1" dirty="0" smtClean="0">
                <a:latin typeface="方正隶变简体" pitchFamily="65" charset="-122"/>
                <a:ea typeface="方正隶变简体" pitchFamily="65" charset="-122"/>
              </a:rPr>
              <a:t>跳线</a:t>
            </a:r>
            <a:endParaRPr lang="en-US" altLang="zh-CN" b="1" dirty="0">
              <a:latin typeface="方正隶变简体" pitchFamily="65" charset="-122"/>
              <a:ea typeface="方正隶变简体" pitchFamily="65" charset="-122"/>
            </a:endParaRPr>
          </a:p>
          <a:p>
            <a:pPr marL="342900" lvl="0" indent="-342900">
              <a:lnSpc>
                <a:spcPct val="80000"/>
              </a:lnSpc>
              <a:spcBef>
                <a:spcPct val="20000"/>
              </a:spcBef>
              <a:buClr>
                <a:schemeClr val="accent2"/>
              </a:buClr>
              <a:buFontTx/>
              <a:buChar char="·"/>
              <a:defRPr/>
            </a:pPr>
            <a:r>
              <a:rPr lang="en-US" altLang="zh-CN" dirty="0">
                <a:latin typeface="+mj-ea"/>
                <a:ea typeface="+mj-ea"/>
              </a:rPr>
              <a:t>24 AWG </a:t>
            </a:r>
            <a:r>
              <a:rPr lang="zh-CN" altLang="en-US" dirty="0">
                <a:latin typeface="+mj-ea"/>
                <a:ea typeface="+mj-ea"/>
              </a:rPr>
              <a:t>多股</a:t>
            </a:r>
            <a:r>
              <a:rPr lang="zh-CN" altLang="en-US" dirty="0" smtClean="0">
                <a:latin typeface="+mj-ea"/>
                <a:ea typeface="+mj-ea"/>
              </a:rPr>
              <a:t>线</a:t>
            </a:r>
            <a:r>
              <a:rPr lang="en-US" dirty="0" smtClean="0"/>
              <a:t>/</a:t>
            </a:r>
            <a:r>
              <a:rPr lang="zh-CN" altLang="en-US" dirty="0" smtClean="0"/>
              <a:t>单股铜线（外包</a:t>
            </a:r>
            <a:r>
              <a:rPr lang="en-US" dirty="0" smtClean="0"/>
              <a:t>PE</a:t>
            </a:r>
            <a:r>
              <a:rPr lang="zh-CN" altLang="en-US" dirty="0" smtClean="0"/>
              <a:t>材料绝缘），以透明麦拉带，铝铂麦拉带屏蔽再加上地线、</a:t>
            </a:r>
            <a:r>
              <a:rPr lang="en-US" dirty="0" smtClean="0"/>
              <a:t>PVC</a:t>
            </a:r>
            <a:r>
              <a:rPr lang="zh-CN" altLang="en-US" dirty="0" smtClean="0"/>
              <a:t>外被与水晶头注塑成型，护套与线缆颜色一致。</a:t>
            </a:r>
            <a:endParaRPr lang="zh-CN" altLang="en-US" dirty="0">
              <a:latin typeface="+mj-ea"/>
              <a:ea typeface="+mj-ea"/>
            </a:endParaRPr>
          </a:p>
          <a:p>
            <a:pPr marL="342900" indent="-342900">
              <a:lnSpc>
                <a:spcPct val="80000"/>
              </a:lnSpc>
              <a:spcBef>
                <a:spcPct val="20000"/>
              </a:spcBef>
              <a:buClr>
                <a:schemeClr val="accent2"/>
              </a:buClr>
              <a:buFontTx/>
              <a:buChar char="·"/>
              <a:defRPr/>
            </a:pPr>
            <a:r>
              <a:rPr lang="zh-CN" altLang="en-US" dirty="0" smtClean="0">
                <a:latin typeface="+mj-ea"/>
                <a:ea typeface="+mj-ea"/>
              </a:rPr>
              <a:t>采用高性能的多芯线缆和先进的制造技术，整体模塑成型，尾部有弯曲张力疏导结构，确保长期重复使用的传输可靠性；</a:t>
            </a:r>
            <a:endParaRPr lang="en-US" altLang="zh-CN" dirty="0" smtClean="0">
              <a:latin typeface="+mj-ea"/>
              <a:ea typeface="+mj-ea"/>
            </a:endParaRPr>
          </a:p>
          <a:p>
            <a:pPr marL="342900" indent="-342900">
              <a:lnSpc>
                <a:spcPct val="80000"/>
              </a:lnSpc>
              <a:spcBef>
                <a:spcPct val="20000"/>
              </a:spcBef>
              <a:buClr>
                <a:schemeClr val="accent2"/>
              </a:buClr>
              <a:buFontTx/>
              <a:buChar char="·"/>
              <a:defRPr/>
            </a:pPr>
            <a:r>
              <a:rPr lang="zh-CN" altLang="en-US" dirty="0" smtClean="0">
                <a:latin typeface="+mj-ea"/>
                <a:ea typeface="+mj-ea"/>
              </a:rPr>
              <a:t>提供</a:t>
            </a:r>
            <a:r>
              <a:rPr lang="zh-CN" altLang="en-US" dirty="0">
                <a:latin typeface="+mj-ea"/>
                <a:ea typeface="+mj-ea"/>
              </a:rPr>
              <a:t>多种颜色和长度</a:t>
            </a:r>
            <a:r>
              <a:rPr lang="zh-CN" altLang="en-US" dirty="0" smtClean="0">
                <a:latin typeface="+mj-ea"/>
                <a:ea typeface="+mj-ea"/>
              </a:rPr>
              <a:t>选择。</a:t>
            </a:r>
            <a:endParaRPr lang="zh-CN" altLang="en-US" dirty="0">
              <a:latin typeface="+mj-ea"/>
              <a:ea typeface="+mj-ea"/>
            </a:endParaRPr>
          </a:p>
          <a:p>
            <a:pPr marL="342900" indent="-342900" fontAlgn="base">
              <a:spcBef>
                <a:spcPct val="20000"/>
              </a:spcBef>
              <a:buClr>
                <a:schemeClr val="accent2"/>
              </a:buClr>
              <a:buFontTx/>
              <a:buChar char="·"/>
              <a:defRPr/>
            </a:pPr>
            <a:endParaRPr lang="en-US" altLang="zh-CN" sz="1600" i="1" dirty="0">
              <a:solidFill>
                <a:schemeClr val="accent2">
                  <a:lumMod val="40000"/>
                  <a:lumOff val="60000"/>
                </a:schemeClr>
              </a:solidFill>
              <a:latin typeface="方正隶变简体" pitchFamily="65" charset="-122"/>
              <a:ea typeface="方正隶变简体" pitchFamily="65" charset="-122"/>
            </a:endParaRPr>
          </a:p>
          <a:p>
            <a:pPr marL="342900" indent="-342900" fontAlgn="base">
              <a:spcBef>
                <a:spcPct val="20000"/>
              </a:spcBef>
              <a:buClr>
                <a:schemeClr val="accent2"/>
              </a:buClr>
              <a:defRPr/>
            </a:pPr>
            <a:endParaRPr lang="zh-CN" altLang="en-US" sz="1600" i="1" dirty="0">
              <a:solidFill>
                <a:schemeClr val="accent2">
                  <a:lumMod val="40000"/>
                  <a:lumOff val="60000"/>
                </a:schemeClr>
              </a:solidFill>
              <a:latin typeface="方正隶变简体" pitchFamily="65" charset="-122"/>
              <a:ea typeface="方正隶变简体" pitchFamily="65" charset="-122"/>
            </a:endParaRPr>
          </a:p>
          <a:p>
            <a:pPr marL="342900" indent="-342900" fontAlgn="base">
              <a:spcBef>
                <a:spcPct val="20000"/>
              </a:spcBef>
              <a:buClr>
                <a:schemeClr val="accent2"/>
              </a:buClr>
              <a:defRPr/>
            </a:pPr>
            <a:endParaRPr lang="zh-CN" altLang="en-US" sz="2400" i="1" dirty="0">
              <a:solidFill>
                <a:schemeClr val="accent2">
                  <a:lumMod val="40000"/>
                  <a:lumOff val="60000"/>
                </a:schemeClr>
              </a:solidFill>
              <a:latin typeface="方正隶变简体" pitchFamily="65" charset="-122"/>
              <a:ea typeface="方正隶变简体" pitchFamily="65" charset="-122"/>
            </a:endParaRPr>
          </a:p>
          <a:p>
            <a:pPr marL="342900" indent="-342900" fontAlgn="base">
              <a:spcBef>
                <a:spcPct val="20000"/>
              </a:spcBef>
              <a:buClr>
                <a:schemeClr val="accent2"/>
              </a:buClr>
              <a:buFontTx/>
              <a:buChar char="·"/>
              <a:defRPr/>
            </a:pPr>
            <a:endParaRPr lang="en-US" altLang="zh-CN" sz="2400" i="1" dirty="0">
              <a:solidFill>
                <a:schemeClr val="accent2">
                  <a:lumMod val="40000"/>
                  <a:lumOff val="60000"/>
                </a:schemeClr>
              </a:solidFill>
              <a:latin typeface="方正隶变简体" pitchFamily="65" charset="-122"/>
              <a:ea typeface="方正隶变简体" pitchFamily="65" charset="-122"/>
            </a:endParaRPr>
          </a:p>
          <a:p>
            <a:pPr marL="342900" indent="-342900" fontAlgn="base">
              <a:spcBef>
                <a:spcPct val="20000"/>
              </a:spcBef>
              <a:buClr>
                <a:schemeClr val="accent2"/>
              </a:buClr>
              <a:buFontTx/>
              <a:buChar char="·"/>
              <a:defRPr/>
            </a:pPr>
            <a:endParaRPr lang="en-US" altLang="zh-CN" sz="2400" i="1" dirty="0">
              <a:solidFill>
                <a:schemeClr val="accent2">
                  <a:lumMod val="40000"/>
                  <a:lumOff val="60000"/>
                </a:schemeClr>
              </a:solidFill>
              <a:latin typeface="方正隶变简体" pitchFamily="65" charset="-122"/>
              <a:ea typeface="方正隶变简体" pitchFamily="65" charset="-122"/>
            </a:endParaRPr>
          </a:p>
          <a:p>
            <a:pPr marL="342900" indent="-342900" fontAlgn="base">
              <a:spcBef>
                <a:spcPct val="20000"/>
              </a:spcBef>
              <a:buClr>
                <a:schemeClr val="accent2"/>
              </a:buClr>
              <a:defRPr/>
            </a:pPr>
            <a:endParaRPr lang="en-US" altLang="zh-CN" sz="2800" i="1" dirty="0">
              <a:solidFill>
                <a:schemeClr val="accent2">
                  <a:lumMod val="40000"/>
                  <a:lumOff val="60000"/>
                </a:schemeClr>
              </a:solidFill>
              <a:latin typeface="方正隶变简体" pitchFamily="65" charset="-122"/>
              <a:ea typeface="方正隶变简体" pitchFamily="65" charset="-122"/>
            </a:endParaRPr>
          </a:p>
        </p:txBody>
      </p:sp>
      <p:graphicFrame>
        <p:nvGraphicFramePr>
          <p:cNvPr id="6" name="Object 4"/>
          <p:cNvGraphicFramePr>
            <a:graphicFrameLocks noChangeAspect="1"/>
          </p:cNvGraphicFramePr>
          <p:nvPr/>
        </p:nvGraphicFramePr>
        <p:xfrm>
          <a:off x="6929454" y="3214686"/>
          <a:ext cx="1770852" cy="1285884"/>
        </p:xfrm>
        <a:graphic>
          <a:graphicData uri="http://schemas.openxmlformats.org/presentationml/2006/ole">
            <mc:AlternateContent xmlns:mc="http://schemas.openxmlformats.org/markup-compatibility/2006">
              <mc:Choice xmlns:v="urn:schemas-microsoft-com:vml" Requires="v">
                <p:oleObj spid="_x0000_s38916" r:id="rId3" imgW="4695238" imgH="2734057" progId="PBrush">
                  <p:embed/>
                </p:oleObj>
              </mc:Choice>
              <mc:Fallback>
                <p:oleObj r:id="rId3" imgW="4695238" imgH="2734057" progId="PBrus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9454" y="3214686"/>
                        <a:ext cx="1770852" cy="12858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1027"/>
          <p:cNvSpPr>
            <a:spLocks noChangeArrowheads="1"/>
          </p:cNvSpPr>
          <p:nvPr/>
        </p:nvSpPr>
        <p:spPr bwMode="auto">
          <a:xfrm>
            <a:off x="714348" y="1500174"/>
            <a:ext cx="4214842" cy="2143140"/>
          </a:xfrm>
          <a:prstGeom prst="rect">
            <a:avLst/>
          </a:prstGeom>
          <a:gradFill>
            <a:gsLst>
              <a:gs pos="0">
                <a:srgbClr val="03D4A8"/>
              </a:gs>
              <a:gs pos="25000">
                <a:srgbClr val="21D6E0"/>
              </a:gs>
              <a:gs pos="75000">
                <a:srgbClr val="0087E6"/>
              </a:gs>
              <a:gs pos="100000">
                <a:srgbClr val="005CBF"/>
              </a:gs>
            </a:gsLst>
            <a:lin ang="5400000" scaled="0"/>
          </a:gradFill>
          <a:ln w="9525">
            <a:noFill/>
            <a:miter lim="800000"/>
            <a:headEnd/>
            <a:tailEnd/>
          </a:ln>
          <a:effectLst/>
        </p:spPr>
        <p:txBody>
          <a:bodyPr/>
          <a:lstStyle/>
          <a:p>
            <a:pPr marL="342900" indent="-342900" fontAlgn="base">
              <a:defRPr/>
            </a:pPr>
            <a:r>
              <a:rPr lang="zh-CN" altLang="en-US" b="1" dirty="0" smtClean="0">
                <a:latin typeface="方正隶变简体" pitchFamily="65" charset="-122"/>
                <a:ea typeface="方正隶变简体" pitchFamily="65" charset="-122"/>
              </a:rPr>
              <a:t>水晶</a:t>
            </a:r>
            <a:r>
              <a:rPr lang="zh-CN" altLang="en-US" b="1" dirty="0">
                <a:latin typeface="方正隶变简体" pitchFamily="65" charset="-122"/>
                <a:ea typeface="方正隶变简体" pitchFamily="65" charset="-122"/>
              </a:rPr>
              <a:t>头</a:t>
            </a:r>
            <a:endParaRPr lang="en-US" altLang="zh-CN" b="1" dirty="0">
              <a:latin typeface="方正隶变简体" pitchFamily="65" charset="-122"/>
              <a:ea typeface="方正隶变简体" pitchFamily="65" charset="-122"/>
            </a:endParaRPr>
          </a:p>
          <a:p>
            <a:pPr marL="342900" indent="-342900" fontAlgn="base">
              <a:lnSpc>
                <a:spcPct val="80000"/>
              </a:lnSpc>
              <a:spcBef>
                <a:spcPct val="20000"/>
              </a:spcBef>
              <a:buClr>
                <a:schemeClr val="accent2"/>
              </a:buClr>
              <a:buFontTx/>
              <a:buChar char="·"/>
              <a:defRPr/>
            </a:pPr>
            <a:r>
              <a:rPr lang="zh-CN" altLang="en-US" dirty="0" smtClean="0">
                <a:latin typeface="+mj-ea"/>
                <a:ea typeface="+mj-ea"/>
              </a:rPr>
              <a:t>足</a:t>
            </a:r>
            <a:r>
              <a:rPr lang="en-US" altLang="zh-CN" dirty="0" smtClean="0">
                <a:latin typeface="+mj-ea"/>
                <a:ea typeface="+mj-ea"/>
              </a:rPr>
              <a:t>50μinch</a:t>
            </a:r>
            <a:r>
              <a:rPr lang="zh-CN" altLang="en-US" dirty="0">
                <a:latin typeface="+mj-ea"/>
                <a:ea typeface="+mj-ea"/>
              </a:rPr>
              <a:t>镀金水晶</a:t>
            </a:r>
            <a:r>
              <a:rPr lang="zh-CN" altLang="en-US" dirty="0" smtClean="0">
                <a:latin typeface="+mj-ea"/>
                <a:ea typeface="+mj-ea"/>
              </a:rPr>
              <a:t>头</a:t>
            </a:r>
            <a:endParaRPr lang="zh-CN" altLang="en-US" dirty="0">
              <a:latin typeface="+mj-ea"/>
              <a:ea typeface="+mj-ea"/>
            </a:endParaRPr>
          </a:p>
          <a:p>
            <a:pPr marL="342900" indent="-342900" fontAlgn="base">
              <a:lnSpc>
                <a:spcPct val="80000"/>
              </a:lnSpc>
              <a:spcBef>
                <a:spcPct val="20000"/>
              </a:spcBef>
              <a:buClr>
                <a:schemeClr val="accent2"/>
              </a:buClr>
              <a:buFontTx/>
              <a:buChar char="·"/>
              <a:defRPr/>
            </a:pPr>
            <a:r>
              <a:rPr lang="zh-CN" altLang="en-US" dirty="0" smtClean="0">
                <a:latin typeface="+mj-ea"/>
                <a:ea typeface="+mj-ea"/>
              </a:rPr>
              <a:t>屏蔽</a:t>
            </a:r>
            <a:r>
              <a:rPr lang="zh-CN" altLang="en-US" dirty="0">
                <a:latin typeface="+mj-ea"/>
                <a:ea typeface="+mj-ea"/>
              </a:rPr>
              <a:t>水晶头采用</a:t>
            </a:r>
            <a:r>
              <a:rPr lang="en-US" altLang="zh-CN" dirty="0">
                <a:latin typeface="+mj-ea"/>
                <a:ea typeface="+mj-ea"/>
              </a:rPr>
              <a:t>100μinch</a:t>
            </a:r>
            <a:r>
              <a:rPr lang="zh-CN" altLang="en-US" dirty="0">
                <a:latin typeface="+mj-ea"/>
                <a:ea typeface="+mj-ea"/>
              </a:rPr>
              <a:t>镀镍片，起到很好的屏蔽</a:t>
            </a:r>
            <a:r>
              <a:rPr lang="zh-CN" altLang="en-US" dirty="0" smtClean="0">
                <a:latin typeface="+mj-ea"/>
                <a:ea typeface="+mj-ea"/>
              </a:rPr>
              <a:t>效果；</a:t>
            </a:r>
            <a:endParaRPr lang="en-US" altLang="zh-CN" dirty="0" smtClean="0">
              <a:latin typeface="+mj-ea"/>
              <a:ea typeface="+mj-ea"/>
            </a:endParaRPr>
          </a:p>
          <a:p>
            <a:pPr marL="342900" indent="-342900">
              <a:lnSpc>
                <a:spcPct val="80000"/>
              </a:lnSpc>
              <a:spcBef>
                <a:spcPct val="20000"/>
              </a:spcBef>
              <a:buClr>
                <a:schemeClr val="accent2"/>
              </a:buClr>
              <a:buFontTx/>
              <a:buChar char="·"/>
              <a:defRPr/>
            </a:pPr>
            <a:r>
              <a:rPr lang="zh-CN" altLang="en-US" dirty="0" smtClean="0">
                <a:latin typeface="+mj-ea"/>
                <a:ea typeface="+mj-ea"/>
              </a:rPr>
              <a:t>水晶头</a:t>
            </a:r>
            <a:r>
              <a:rPr lang="en-US" altLang="en-US" dirty="0" smtClean="0">
                <a:latin typeface="+mj-ea"/>
                <a:ea typeface="+mj-ea"/>
              </a:rPr>
              <a:t>RJ45</a:t>
            </a:r>
            <a:r>
              <a:rPr lang="zh-CN" altLang="en-US" dirty="0" smtClean="0">
                <a:latin typeface="+mj-ea"/>
                <a:ea typeface="+mj-ea"/>
              </a:rPr>
              <a:t>采用射出成型</a:t>
            </a:r>
            <a:endParaRPr lang="zh-CN" altLang="en-US" dirty="0">
              <a:latin typeface="+mj-ea"/>
              <a:ea typeface="+mj-ea"/>
            </a:endParaRPr>
          </a:p>
          <a:p>
            <a:pPr marL="342900" lvl="0" indent="-342900">
              <a:lnSpc>
                <a:spcPct val="80000"/>
              </a:lnSpc>
              <a:spcBef>
                <a:spcPct val="20000"/>
              </a:spcBef>
              <a:buClr>
                <a:schemeClr val="accent2"/>
              </a:buClr>
              <a:buFontTx/>
              <a:buChar char="·"/>
              <a:defRPr/>
            </a:pPr>
            <a:r>
              <a:rPr lang="zh-CN" altLang="en-US" dirty="0" smtClean="0">
                <a:latin typeface="+mj-ea"/>
                <a:ea typeface="+mj-ea"/>
              </a:rPr>
              <a:t>分体式六类水晶头设计，利用一个小的排线管，方便排线和端接；</a:t>
            </a:r>
          </a:p>
          <a:p>
            <a:pPr marL="342900" indent="-342900" fontAlgn="base">
              <a:lnSpc>
                <a:spcPct val="80000"/>
              </a:lnSpc>
              <a:spcBef>
                <a:spcPct val="20000"/>
              </a:spcBef>
              <a:buClr>
                <a:schemeClr val="accent2"/>
              </a:buClr>
              <a:buFontTx/>
              <a:buChar char="·"/>
              <a:defRPr/>
            </a:pPr>
            <a:r>
              <a:rPr lang="zh-CN" altLang="en-US" dirty="0" smtClean="0">
                <a:latin typeface="+mj-ea"/>
                <a:ea typeface="+mj-ea"/>
              </a:rPr>
              <a:t>产品有一体式、二体式可</a:t>
            </a:r>
            <a:r>
              <a:rPr lang="zh-CN" altLang="en-US" dirty="0">
                <a:latin typeface="+mj-ea"/>
                <a:ea typeface="+mj-ea"/>
              </a:rPr>
              <a:t>供</a:t>
            </a:r>
            <a:r>
              <a:rPr lang="zh-CN" altLang="en-US" dirty="0" smtClean="0">
                <a:latin typeface="+mj-ea"/>
                <a:ea typeface="+mj-ea"/>
              </a:rPr>
              <a:t>选择。</a:t>
            </a:r>
            <a:endParaRPr lang="zh-CN" altLang="en-US" dirty="0">
              <a:latin typeface="+mj-ea"/>
              <a:ea typeface="+mj-ea"/>
            </a:endParaRPr>
          </a:p>
          <a:p>
            <a:pPr marL="342900" indent="-342900" fontAlgn="base">
              <a:spcBef>
                <a:spcPct val="20000"/>
              </a:spcBef>
              <a:buClr>
                <a:schemeClr val="accent2"/>
              </a:buClr>
              <a:defRPr/>
            </a:pPr>
            <a:endParaRPr lang="en-US" altLang="zh-CN" sz="1600" i="1" dirty="0">
              <a:solidFill>
                <a:schemeClr val="accent2">
                  <a:lumMod val="40000"/>
                  <a:lumOff val="60000"/>
                </a:schemeClr>
              </a:solidFill>
              <a:latin typeface="方正隶变简体" pitchFamily="65" charset="-122"/>
              <a:ea typeface="方正隶变简体" pitchFamily="65" charset="-122"/>
            </a:endParaRPr>
          </a:p>
          <a:p>
            <a:pPr marL="342900" indent="-342900" fontAlgn="base">
              <a:spcBef>
                <a:spcPct val="20000"/>
              </a:spcBef>
              <a:buClr>
                <a:schemeClr val="accent2"/>
              </a:buClr>
              <a:defRPr/>
            </a:pPr>
            <a:endParaRPr lang="en-US" altLang="zh-CN" sz="2400" i="1" dirty="0">
              <a:solidFill>
                <a:schemeClr val="accent2">
                  <a:lumMod val="40000"/>
                  <a:lumOff val="60000"/>
                </a:schemeClr>
              </a:solidFill>
              <a:latin typeface="方正隶变简体" pitchFamily="65" charset="-122"/>
              <a:ea typeface="方正隶变简体" pitchFamily="65" charset="-122"/>
            </a:endParaRPr>
          </a:p>
          <a:p>
            <a:pPr marL="342900" indent="-342900" fontAlgn="base">
              <a:spcBef>
                <a:spcPct val="20000"/>
              </a:spcBef>
              <a:buClr>
                <a:schemeClr val="accent2"/>
              </a:buClr>
              <a:defRPr/>
            </a:pPr>
            <a:endParaRPr lang="en-US" altLang="zh-CN" sz="2800" i="1" dirty="0">
              <a:solidFill>
                <a:schemeClr val="accent2">
                  <a:lumMod val="40000"/>
                  <a:lumOff val="60000"/>
                </a:schemeClr>
              </a:solidFill>
              <a:latin typeface="方正隶变简体" pitchFamily="65" charset="-122"/>
              <a:ea typeface="方正隶变简体" pitchFamily="65" charset="-122"/>
            </a:endParaRPr>
          </a:p>
        </p:txBody>
      </p:sp>
      <p:pic>
        <p:nvPicPr>
          <p:cNvPr id="10" name="图片 9" descr="6类屏蔽水晶头.jpg"/>
          <p:cNvPicPr>
            <a:picLocks noChangeAspect="1"/>
          </p:cNvPicPr>
          <p:nvPr/>
        </p:nvPicPr>
        <p:blipFill>
          <a:blip r:embed="rId5" cstate="print"/>
          <a:srcRect l="16406" t="17187" r="22656" b="6640"/>
          <a:stretch>
            <a:fillRect/>
          </a:stretch>
        </p:blipFill>
        <p:spPr>
          <a:xfrm>
            <a:off x="7058042" y="1559706"/>
            <a:ext cx="1728800" cy="1440666"/>
          </a:xfrm>
          <a:prstGeom prst="rect">
            <a:avLst/>
          </a:prstGeom>
        </p:spPr>
      </p:pic>
      <p:pic>
        <p:nvPicPr>
          <p:cNvPr id="11" name="图片 10" descr="屏蔽水晶头.tif"/>
          <p:cNvPicPr>
            <a:picLocks noChangeAspect="1"/>
          </p:cNvPicPr>
          <p:nvPr/>
        </p:nvPicPr>
        <p:blipFill>
          <a:blip r:embed="rId6" cstate="print"/>
          <a:srcRect l="13515" t="10416" r="10708" b="17708"/>
          <a:stretch>
            <a:fillRect/>
          </a:stretch>
        </p:blipFill>
        <p:spPr>
          <a:xfrm>
            <a:off x="5000628" y="1468424"/>
            <a:ext cx="1857388" cy="1582219"/>
          </a:xfrm>
          <a:prstGeom prst="rect">
            <a:avLst/>
          </a:prstGeom>
        </p:spPr>
      </p:pic>
      <p:grpSp>
        <p:nvGrpSpPr>
          <p:cNvPr id="12" name="Group 7"/>
          <p:cNvGrpSpPr>
            <a:grpSpLocks/>
          </p:cNvGrpSpPr>
          <p:nvPr/>
        </p:nvGrpSpPr>
        <p:grpSpPr bwMode="auto">
          <a:xfrm>
            <a:off x="6000760" y="714355"/>
            <a:ext cx="1500198" cy="928695"/>
            <a:chOff x="2160" y="3024"/>
            <a:chExt cx="1925" cy="1312"/>
          </a:xfrm>
        </p:grpSpPr>
        <p:sp>
          <p:nvSpPr>
            <p:cNvPr id="13" name="AutoShape 8"/>
            <p:cNvSpPr>
              <a:spLocks noChangeArrowheads="1"/>
            </p:cNvSpPr>
            <p:nvPr/>
          </p:nvSpPr>
          <p:spPr bwMode="auto">
            <a:xfrm>
              <a:off x="2160" y="3024"/>
              <a:ext cx="1925" cy="1312"/>
            </a:xfrm>
            <a:prstGeom prst="irregularSeal2">
              <a:avLst/>
            </a:prstGeom>
            <a:solidFill>
              <a:srgbClr val="FFFF00"/>
            </a:solidFill>
            <a:ln w="9525">
              <a:solidFill>
                <a:schemeClr val="tx1"/>
              </a:solidFill>
              <a:miter lim="800000"/>
              <a:headEnd/>
              <a:tailEnd/>
            </a:ln>
          </p:spPr>
          <p:txBody>
            <a:bodyPr wrap="none" anchor="ctr"/>
            <a:lstStyle/>
            <a:p>
              <a:pPr fontAlgn="base"/>
              <a:endParaRPr lang="zh-CN" altLang="en-US"/>
            </a:p>
          </p:txBody>
        </p:sp>
        <p:sp>
          <p:nvSpPr>
            <p:cNvPr id="14" name="Text Box 9"/>
            <p:cNvSpPr txBox="1">
              <a:spLocks noChangeArrowheads="1"/>
            </p:cNvSpPr>
            <p:nvPr/>
          </p:nvSpPr>
          <p:spPr bwMode="auto">
            <a:xfrm>
              <a:off x="2464" y="3327"/>
              <a:ext cx="1419" cy="739"/>
            </a:xfrm>
            <a:prstGeom prst="rect">
              <a:avLst/>
            </a:prstGeom>
            <a:noFill/>
            <a:ln w="9525">
              <a:noFill/>
              <a:miter lim="800000"/>
              <a:headEnd/>
              <a:tailEnd/>
            </a:ln>
          </p:spPr>
          <p:txBody>
            <a:bodyPr wrap="square">
              <a:spAutoFit/>
            </a:bodyPr>
            <a:lstStyle/>
            <a:p>
              <a:pPr algn="ctr" fontAlgn="base">
                <a:spcBef>
                  <a:spcPct val="50000"/>
                </a:spcBef>
              </a:pPr>
              <a:r>
                <a:rPr lang="zh-CN" altLang="en-US" sz="1400" b="1" dirty="0" smtClean="0">
                  <a:solidFill>
                    <a:srgbClr val="FF0000"/>
                  </a:solidFill>
                </a:rPr>
                <a:t>无损耗插拔</a:t>
              </a:r>
              <a:r>
                <a:rPr lang="en-US" altLang="zh-CN" sz="1400" b="1" dirty="0" smtClean="0">
                  <a:solidFill>
                    <a:srgbClr val="FF0000"/>
                  </a:solidFill>
                </a:rPr>
                <a:t>2000</a:t>
              </a:r>
              <a:r>
                <a:rPr lang="zh-CN" altLang="en-US" sz="1400" b="1" dirty="0" smtClean="0">
                  <a:solidFill>
                    <a:srgbClr val="FF0000"/>
                  </a:solidFill>
                </a:rPr>
                <a:t>次</a:t>
              </a:r>
              <a:endParaRPr lang="zh-CN" altLang="en-US" sz="1400" b="1" dirty="0">
                <a:solidFill>
                  <a:srgbClr val="FF0000"/>
                </a:solidFill>
              </a:endParaRPr>
            </a:p>
          </p:txBody>
        </p:sp>
      </p:grpSp>
      <p:graphicFrame>
        <p:nvGraphicFramePr>
          <p:cNvPr id="38915" name="Object 3"/>
          <p:cNvGraphicFramePr>
            <a:graphicFrameLocks noChangeAspect="1"/>
          </p:cNvGraphicFramePr>
          <p:nvPr/>
        </p:nvGraphicFramePr>
        <p:xfrm>
          <a:off x="7072330" y="4572008"/>
          <a:ext cx="1500198" cy="1407856"/>
        </p:xfrm>
        <a:graphic>
          <a:graphicData uri="http://schemas.openxmlformats.org/presentationml/2006/ole">
            <mc:AlternateContent xmlns:mc="http://schemas.openxmlformats.org/markup-compatibility/2006">
              <mc:Choice xmlns:v="urn:schemas-microsoft-com:vml" Requires="v">
                <p:oleObj spid="_x0000_s38917" name="位图图像" r:id="rId7" imgW="2790476" imgH="2619048" progId="PBrush">
                  <p:embed/>
                </p:oleObj>
              </mc:Choice>
              <mc:Fallback>
                <p:oleObj name="位图图像" r:id="rId7" imgW="2790476" imgH="2619048" progId="PBrush">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2330" y="4572008"/>
                        <a:ext cx="1500198" cy="14078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5"/>
          <p:cNvSpPr txBox="1">
            <a:spLocks/>
          </p:cNvSpPr>
          <p:nvPr/>
        </p:nvSpPr>
        <p:spPr bwMode="auto">
          <a:xfrm>
            <a:off x="446088" y="1052513"/>
            <a:ext cx="5268920" cy="4476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0" cap="none" spc="0" normalizeH="0" baseline="0" noProof="0" dirty="0" smtClean="0">
                <a:ln>
                  <a:noFill/>
                </a:ln>
                <a:solidFill>
                  <a:srgbClr val="0070C0"/>
                </a:solidFill>
                <a:effectLst/>
                <a:uLnTx/>
                <a:uFillTx/>
                <a:latin typeface="华文行楷" pitchFamily="2" charset="-122"/>
                <a:ea typeface="华文行楷" pitchFamily="2" charset="-122"/>
                <a:cs typeface="+mj-cs"/>
              </a:rPr>
              <a:t>六类屏蔽布线系统成功案例之一</a:t>
            </a:r>
            <a:endParaRPr kumimoji="0" lang="zh-CN" altLang="en-US" sz="2800" b="0" i="0" u="none" strike="noStrike" kern="0" cap="none" spc="0" normalizeH="0" baseline="0" noProof="0" dirty="0">
              <a:ln>
                <a:noFill/>
              </a:ln>
              <a:solidFill>
                <a:schemeClr val="tx2"/>
              </a:solidFill>
              <a:effectLst/>
              <a:uLnTx/>
              <a:uFillTx/>
              <a:latin typeface="+mj-lt"/>
              <a:ea typeface="+mj-ea"/>
              <a:cs typeface="+mj-cs"/>
            </a:endParaRPr>
          </a:p>
        </p:txBody>
      </p:sp>
      <p:sp>
        <p:nvSpPr>
          <p:cNvPr id="5" name="内容占位符 2"/>
          <p:cNvSpPr txBox="1">
            <a:spLocks/>
          </p:cNvSpPr>
          <p:nvPr/>
        </p:nvSpPr>
        <p:spPr bwMode="auto">
          <a:xfrm>
            <a:off x="2285984" y="1643050"/>
            <a:ext cx="4357718" cy="4286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zh-CN" altLang="en-US" sz="2400" b="1" dirty="0" smtClean="0">
                <a:solidFill>
                  <a:srgbClr val="FF0000"/>
                </a:solidFill>
                <a:latin typeface="华文行楷" pitchFamily="2" charset="-122"/>
                <a:ea typeface="华文行楷" pitchFamily="2" charset="-122"/>
              </a:rPr>
              <a:t>广东省粤电集团网络数据中心</a:t>
            </a: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n-US" altLang="zh-CN"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altLang="zh-CN" sz="1800" b="1" i="0" u="none" strike="noStrike" kern="0" cap="none" spc="0" normalizeH="0" baseline="0" noProof="0" dirty="0" smtClean="0">
                <a:ln>
                  <a:noFill/>
                </a:ln>
                <a:solidFill>
                  <a:schemeClr val="tx1"/>
                </a:solidFill>
                <a:effectLst/>
                <a:uLnTx/>
                <a:uFillTx/>
                <a:latin typeface="+mn-lt"/>
                <a:ea typeface="+mn-ea"/>
                <a:cs typeface="+mn-cs"/>
              </a:rPr>
              <a:t>      </a:t>
            </a:r>
            <a:endParaRPr kumimoji="0" lang="zh-CN" altLang="en-US" sz="1800" b="1" i="0" u="none" strike="noStrike" kern="0" cap="none" spc="0" normalizeH="0" baseline="0" noProof="0" dirty="0">
              <a:ln>
                <a:noFill/>
              </a:ln>
              <a:solidFill>
                <a:schemeClr val="tx1"/>
              </a:solidFill>
              <a:effectLst/>
              <a:uLnTx/>
              <a:uFillTx/>
              <a:latin typeface="+mn-lt"/>
              <a:ea typeface="+mn-ea"/>
              <a:cs typeface="+mn-cs"/>
            </a:endParaRPr>
          </a:p>
        </p:txBody>
      </p:sp>
      <p:pic>
        <p:nvPicPr>
          <p:cNvPr id="6" name="Picture 10" descr="粤电大厦"/>
          <p:cNvPicPr>
            <a:picLocks noChangeAspect="1" noChangeArrowheads="1"/>
          </p:cNvPicPr>
          <p:nvPr/>
        </p:nvPicPr>
        <p:blipFill>
          <a:blip r:embed="rId2"/>
          <a:srcRect/>
          <a:stretch>
            <a:fillRect/>
          </a:stretch>
        </p:blipFill>
        <p:spPr bwMode="auto">
          <a:xfrm>
            <a:off x="714348" y="2428867"/>
            <a:ext cx="2071702" cy="2899221"/>
          </a:xfrm>
          <a:prstGeom prst="rect">
            <a:avLst/>
          </a:prstGeom>
          <a:noFill/>
          <a:ln w="9525">
            <a:noFill/>
            <a:miter lim="800000"/>
            <a:headEnd/>
            <a:tailEnd/>
          </a:ln>
        </p:spPr>
      </p:pic>
      <p:sp>
        <p:nvSpPr>
          <p:cNvPr id="7" name="Rectangle 9"/>
          <p:cNvSpPr>
            <a:spLocks noChangeArrowheads="1"/>
          </p:cNvSpPr>
          <p:nvPr/>
        </p:nvSpPr>
        <p:spPr bwMode="auto">
          <a:xfrm>
            <a:off x="4429124" y="2214554"/>
            <a:ext cx="4000528" cy="2031325"/>
          </a:xfrm>
          <a:prstGeom prst="rect">
            <a:avLst/>
          </a:prstGeom>
          <a:noFill/>
          <a:ln w="9525" algn="ctr">
            <a:noFill/>
            <a:miter lim="800000"/>
            <a:headEnd/>
            <a:tailEnd/>
          </a:ln>
        </p:spPr>
        <p:txBody>
          <a:bodyPr wrap="square">
            <a:spAutoFit/>
          </a:bodyPr>
          <a:lstStyle/>
          <a:p>
            <a:pPr eaLnBrk="1" hangingPunct="1"/>
            <a:r>
              <a:rPr lang="zh-CN" altLang="en-US" dirty="0">
                <a:ea typeface="黑体" pitchFamily="49" charset="-122"/>
              </a:rPr>
              <a:t>主要描述</a:t>
            </a:r>
          </a:p>
          <a:p>
            <a:pPr eaLnBrk="1" hangingPunct="1"/>
            <a:endParaRPr lang="zh-CN" altLang="en-US" dirty="0">
              <a:ea typeface="黑体" pitchFamily="49" charset="-122"/>
            </a:endParaRPr>
          </a:p>
          <a:p>
            <a:pPr eaLnBrk="1" hangingPunct="1">
              <a:buClr>
                <a:srgbClr val="00CC66"/>
              </a:buClr>
              <a:buFont typeface="Wingdings" pitchFamily="2" charset="2"/>
              <a:buChar char="n"/>
            </a:pPr>
            <a:r>
              <a:rPr lang="zh-CN" altLang="en-US" dirty="0">
                <a:ea typeface="黑体" pitchFamily="49" charset="-122"/>
              </a:rPr>
              <a:t>万兆光纤高密度交换。</a:t>
            </a:r>
          </a:p>
          <a:p>
            <a:pPr eaLnBrk="1" hangingPunct="1">
              <a:buClr>
                <a:srgbClr val="00CC66"/>
              </a:buClr>
              <a:buFont typeface="Wingdings" pitchFamily="2" charset="2"/>
              <a:buChar char="n"/>
            </a:pPr>
            <a:endParaRPr lang="zh-CN" altLang="en-US" dirty="0">
              <a:ea typeface="黑体" pitchFamily="49" charset="-122"/>
            </a:endParaRPr>
          </a:p>
          <a:p>
            <a:pPr eaLnBrk="1" hangingPunct="1">
              <a:buClr>
                <a:srgbClr val="00CC66"/>
              </a:buClr>
              <a:buFont typeface="Wingdings" pitchFamily="2" charset="2"/>
              <a:buChar char="n"/>
            </a:pPr>
            <a:r>
              <a:rPr lang="zh-CN" altLang="en-US" dirty="0">
                <a:ea typeface="黑体" pitchFamily="49" charset="-122"/>
              </a:rPr>
              <a:t>六类，超五类屏蔽系统</a:t>
            </a:r>
            <a:r>
              <a:rPr lang="en-US" altLang="zh-CN" dirty="0">
                <a:ea typeface="黑体" pitchFamily="49" charset="-122"/>
              </a:rPr>
              <a:t>2000</a:t>
            </a:r>
            <a:r>
              <a:rPr lang="zh-CN" altLang="en-US" dirty="0">
                <a:ea typeface="黑体" pitchFamily="49" charset="-122"/>
              </a:rPr>
              <a:t>点项目。</a:t>
            </a:r>
          </a:p>
          <a:p>
            <a:pPr eaLnBrk="1" hangingPunct="1">
              <a:buClr>
                <a:srgbClr val="00CC66"/>
              </a:buClr>
              <a:buFont typeface="Wingdings" pitchFamily="2" charset="2"/>
              <a:buChar char="n"/>
            </a:pPr>
            <a:endParaRPr lang="en-US" altLang="zh-CN" dirty="0" smtClean="0">
              <a:ea typeface="黑体" pitchFamily="49" charset="-122"/>
            </a:endParaRPr>
          </a:p>
          <a:p>
            <a:pPr eaLnBrk="1" hangingPunct="1">
              <a:buClr>
                <a:srgbClr val="00CC66"/>
              </a:buClr>
              <a:buFont typeface="Wingdings" pitchFamily="2" charset="2"/>
              <a:buChar char="n"/>
            </a:pPr>
            <a:r>
              <a:rPr lang="zh-CN" altLang="en-US" dirty="0" smtClean="0">
                <a:ea typeface="黑体" pitchFamily="49" charset="-122"/>
              </a:rPr>
              <a:t>服务器</a:t>
            </a:r>
            <a:r>
              <a:rPr lang="zh-CN" altLang="en-US" dirty="0">
                <a:ea typeface="黑体" pitchFamily="49" charset="-122"/>
              </a:rPr>
              <a:t>机柜列</a:t>
            </a:r>
            <a:r>
              <a:rPr lang="zh-CN" altLang="en-US" dirty="0" smtClean="0">
                <a:ea typeface="黑体" pitchFamily="49" charset="-122"/>
              </a:rPr>
              <a:t>。</a:t>
            </a:r>
            <a:endParaRPr lang="zh-CN" altLang="en-US" dirty="0">
              <a:ea typeface="黑体" pitchFamily="49" charset="-122"/>
            </a:endParaRPr>
          </a:p>
        </p:txBody>
      </p:sp>
      <p:pic>
        <p:nvPicPr>
          <p:cNvPr id="8" name="Picture 11" descr="蓬江区高速网络数据中心6"/>
          <p:cNvPicPr>
            <a:picLocks noChangeAspect="1" noChangeArrowheads="1"/>
          </p:cNvPicPr>
          <p:nvPr/>
        </p:nvPicPr>
        <p:blipFill>
          <a:blip r:embed="rId3"/>
          <a:srcRect l="16772" t="13211" r="12273" b="13699"/>
          <a:stretch>
            <a:fillRect/>
          </a:stretch>
        </p:blipFill>
        <p:spPr bwMode="auto">
          <a:xfrm>
            <a:off x="4357686" y="4286256"/>
            <a:ext cx="3744913" cy="165099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5"/>
          <p:cNvSpPr txBox="1">
            <a:spLocks/>
          </p:cNvSpPr>
          <p:nvPr/>
        </p:nvSpPr>
        <p:spPr bwMode="auto">
          <a:xfrm>
            <a:off x="446088" y="1052513"/>
            <a:ext cx="5268920" cy="4476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0" cap="none" spc="0" normalizeH="0" baseline="0" noProof="0" dirty="0" smtClean="0">
                <a:ln>
                  <a:noFill/>
                </a:ln>
                <a:solidFill>
                  <a:srgbClr val="0070C0"/>
                </a:solidFill>
                <a:effectLst/>
                <a:uLnTx/>
                <a:uFillTx/>
                <a:latin typeface="华文行楷" pitchFamily="2" charset="-122"/>
                <a:ea typeface="华文行楷" pitchFamily="2" charset="-122"/>
                <a:cs typeface="+mj-cs"/>
              </a:rPr>
              <a:t>六类屏蔽布线系统成功案例之一</a:t>
            </a:r>
            <a:endParaRPr kumimoji="0" lang="zh-CN" altLang="en-US" sz="2800" b="0" i="0" u="none" strike="noStrike" kern="0" cap="none" spc="0" normalizeH="0" baseline="0" noProof="0" dirty="0">
              <a:ln>
                <a:noFill/>
              </a:ln>
              <a:solidFill>
                <a:schemeClr val="tx2"/>
              </a:solidFill>
              <a:effectLst/>
              <a:uLnTx/>
              <a:uFillTx/>
              <a:latin typeface="+mj-lt"/>
              <a:ea typeface="+mj-ea"/>
              <a:cs typeface="+mj-cs"/>
            </a:endParaRPr>
          </a:p>
        </p:txBody>
      </p:sp>
      <p:sp>
        <p:nvSpPr>
          <p:cNvPr id="5" name="内容占位符 2"/>
          <p:cNvSpPr txBox="1">
            <a:spLocks/>
          </p:cNvSpPr>
          <p:nvPr/>
        </p:nvSpPr>
        <p:spPr bwMode="auto">
          <a:xfrm>
            <a:off x="1928794" y="1643050"/>
            <a:ext cx="5143536" cy="4286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zh-CN" altLang="en-US" sz="2400" b="1" dirty="0" smtClean="0">
                <a:solidFill>
                  <a:srgbClr val="FF0000"/>
                </a:solidFill>
                <a:latin typeface="华文行楷" pitchFamily="2" charset="-122"/>
                <a:ea typeface="华文行楷" pitchFamily="2" charset="-122"/>
              </a:rPr>
              <a:t>江门市蓬江区电信高速网络数据中心</a:t>
            </a: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n-US" altLang="zh-CN"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altLang="zh-CN" sz="1800" b="1" i="0" u="none" strike="noStrike" kern="0" cap="none" spc="0" normalizeH="0" baseline="0" noProof="0" dirty="0" smtClean="0">
                <a:ln>
                  <a:noFill/>
                </a:ln>
                <a:solidFill>
                  <a:schemeClr val="tx1"/>
                </a:solidFill>
                <a:effectLst/>
                <a:uLnTx/>
                <a:uFillTx/>
                <a:latin typeface="+mn-lt"/>
                <a:ea typeface="+mn-ea"/>
                <a:cs typeface="+mn-cs"/>
              </a:rPr>
              <a:t>      </a:t>
            </a:r>
            <a:endParaRPr kumimoji="0" lang="zh-CN" altLang="en-US" sz="1800" b="1" i="0" u="none" strike="noStrike" kern="0" cap="none" spc="0" normalizeH="0" baseline="0" noProof="0" dirty="0">
              <a:ln>
                <a:noFill/>
              </a:ln>
              <a:solidFill>
                <a:schemeClr val="tx1"/>
              </a:solidFill>
              <a:effectLst/>
              <a:uLnTx/>
              <a:uFillTx/>
              <a:latin typeface="+mn-lt"/>
              <a:ea typeface="+mn-ea"/>
              <a:cs typeface="+mn-cs"/>
            </a:endParaRPr>
          </a:p>
        </p:txBody>
      </p:sp>
      <p:pic>
        <p:nvPicPr>
          <p:cNvPr id="6" name="Picture 10" descr="蓬江区高速网络数据中心"/>
          <p:cNvPicPr>
            <a:picLocks noChangeAspect="1" noChangeArrowheads="1"/>
          </p:cNvPicPr>
          <p:nvPr/>
        </p:nvPicPr>
        <p:blipFill>
          <a:blip r:embed="rId2"/>
          <a:srcRect b="9262"/>
          <a:stretch>
            <a:fillRect/>
          </a:stretch>
        </p:blipFill>
        <p:spPr bwMode="auto">
          <a:xfrm>
            <a:off x="642910" y="2071678"/>
            <a:ext cx="3821098" cy="1357322"/>
          </a:xfrm>
          <a:prstGeom prst="rect">
            <a:avLst/>
          </a:prstGeom>
          <a:noFill/>
          <a:ln w="9525">
            <a:noFill/>
            <a:miter lim="800000"/>
            <a:headEnd/>
            <a:tailEnd/>
          </a:ln>
        </p:spPr>
      </p:pic>
      <p:pic>
        <p:nvPicPr>
          <p:cNvPr id="7" name="Picture 11" descr="蓬江区高速网络数据中心3"/>
          <p:cNvPicPr>
            <a:picLocks noChangeAspect="1" noChangeArrowheads="1"/>
          </p:cNvPicPr>
          <p:nvPr/>
        </p:nvPicPr>
        <p:blipFill>
          <a:blip r:embed="rId3"/>
          <a:srcRect/>
          <a:stretch>
            <a:fillRect/>
          </a:stretch>
        </p:blipFill>
        <p:spPr bwMode="auto">
          <a:xfrm>
            <a:off x="500034" y="3929066"/>
            <a:ext cx="4177453" cy="1785950"/>
          </a:xfrm>
          <a:prstGeom prst="rect">
            <a:avLst/>
          </a:prstGeom>
          <a:noFill/>
          <a:ln w="9525">
            <a:noFill/>
            <a:miter lim="800000"/>
            <a:headEnd/>
            <a:tailEnd/>
          </a:ln>
        </p:spPr>
      </p:pic>
      <p:sp>
        <p:nvSpPr>
          <p:cNvPr id="8" name="Rectangle 12"/>
          <p:cNvSpPr>
            <a:spLocks noChangeArrowheads="1"/>
          </p:cNvSpPr>
          <p:nvPr/>
        </p:nvSpPr>
        <p:spPr bwMode="auto">
          <a:xfrm>
            <a:off x="5500695" y="2428868"/>
            <a:ext cx="2857520" cy="2862322"/>
          </a:xfrm>
          <a:prstGeom prst="rect">
            <a:avLst/>
          </a:prstGeom>
          <a:gradFill>
            <a:gsLst>
              <a:gs pos="0">
                <a:srgbClr val="03D4A8"/>
              </a:gs>
              <a:gs pos="25000">
                <a:srgbClr val="21D6E0"/>
              </a:gs>
              <a:gs pos="75000">
                <a:srgbClr val="0087E6"/>
              </a:gs>
              <a:gs pos="100000">
                <a:srgbClr val="005CBF"/>
              </a:gs>
            </a:gsLst>
            <a:lin ang="5400000" scaled="0"/>
          </a:gradFill>
          <a:ln w="9525" algn="ctr">
            <a:noFill/>
            <a:miter lim="800000"/>
            <a:headEnd/>
            <a:tailEnd/>
          </a:ln>
        </p:spPr>
        <p:txBody>
          <a:bodyPr wrap="square">
            <a:spAutoFit/>
          </a:bodyPr>
          <a:lstStyle/>
          <a:p>
            <a:pPr eaLnBrk="1" hangingPunct="1"/>
            <a:r>
              <a:rPr lang="zh-CN" altLang="en-US" dirty="0">
                <a:ea typeface="黑体" pitchFamily="49" charset="-122"/>
              </a:rPr>
              <a:t>主要描述</a:t>
            </a:r>
          </a:p>
          <a:p>
            <a:pPr eaLnBrk="1" hangingPunct="1"/>
            <a:endParaRPr lang="zh-CN" altLang="en-US" dirty="0">
              <a:ea typeface="黑体" pitchFamily="49" charset="-122"/>
            </a:endParaRPr>
          </a:p>
          <a:p>
            <a:pPr eaLnBrk="1" hangingPunct="1">
              <a:buClr>
                <a:srgbClr val="00CC66"/>
              </a:buClr>
              <a:buFont typeface="Wingdings" pitchFamily="2" charset="2"/>
              <a:buChar char="n"/>
            </a:pPr>
            <a:r>
              <a:rPr lang="zh-CN" altLang="en-US" dirty="0">
                <a:ea typeface="黑体" pitchFamily="49" charset="-122"/>
              </a:rPr>
              <a:t>万兆光纤高密度交换。</a:t>
            </a:r>
          </a:p>
          <a:p>
            <a:pPr eaLnBrk="1" hangingPunct="1">
              <a:buClr>
                <a:srgbClr val="00CC66"/>
              </a:buClr>
              <a:buFont typeface="Wingdings" pitchFamily="2" charset="2"/>
              <a:buChar char="n"/>
            </a:pPr>
            <a:endParaRPr lang="zh-CN" altLang="en-US" dirty="0">
              <a:ea typeface="黑体" pitchFamily="49" charset="-122"/>
            </a:endParaRPr>
          </a:p>
          <a:p>
            <a:pPr eaLnBrk="1" hangingPunct="1">
              <a:buClr>
                <a:srgbClr val="00CC66"/>
              </a:buClr>
              <a:buFont typeface="Wingdings" pitchFamily="2" charset="2"/>
              <a:buChar char="n"/>
            </a:pPr>
            <a:r>
              <a:rPr lang="zh-CN" altLang="en-US" dirty="0">
                <a:ea typeface="黑体" pitchFamily="49" charset="-122"/>
              </a:rPr>
              <a:t>六</a:t>
            </a:r>
            <a:r>
              <a:rPr lang="zh-CN" altLang="en-US" dirty="0" smtClean="0">
                <a:ea typeface="黑体" pitchFamily="49" charset="-122"/>
              </a:rPr>
              <a:t>类屏蔽系统万点</a:t>
            </a:r>
            <a:r>
              <a:rPr lang="zh-CN" altLang="en-US" dirty="0">
                <a:ea typeface="黑体" pitchFamily="49" charset="-122"/>
              </a:rPr>
              <a:t>项目。</a:t>
            </a:r>
          </a:p>
          <a:p>
            <a:pPr eaLnBrk="1" hangingPunct="1">
              <a:buClr>
                <a:srgbClr val="00CC66"/>
              </a:buClr>
              <a:buFont typeface="Wingdings" pitchFamily="2" charset="2"/>
              <a:buChar char="n"/>
            </a:pPr>
            <a:endParaRPr lang="zh-CN" altLang="en-US" dirty="0">
              <a:ea typeface="黑体" pitchFamily="49" charset="-122"/>
            </a:endParaRPr>
          </a:p>
          <a:p>
            <a:pPr eaLnBrk="1" hangingPunct="1">
              <a:buClr>
                <a:srgbClr val="00CC66"/>
              </a:buClr>
              <a:buFont typeface="Wingdings" pitchFamily="2" charset="2"/>
              <a:buChar char="n"/>
            </a:pPr>
            <a:r>
              <a:rPr lang="zh-CN" altLang="en-US" dirty="0">
                <a:ea typeface="黑体" pitchFamily="49" charset="-122"/>
              </a:rPr>
              <a:t>服务器机柜列。</a:t>
            </a:r>
          </a:p>
          <a:p>
            <a:pPr eaLnBrk="1" hangingPunct="1">
              <a:buClr>
                <a:srgbClr val="00CC66"/>
              </a:buClr>
              <a:buFont typeface="Wingdings" pitchFamily="2" charset="2"/>
              <a:buChar char="n"/>
            </a:pPr>
            <a:endParaRPr lang="zh-CN" altLang="en-US" dirty="0">
              <a:ea typeface="黑体" pitchFamily="49" charset="-122"/>
            </a:endParaRPr>
          </a:p>
          <a:p>
            <a:pPr eaLnBrk="1" hangingPunct="1">
              <a:buClr>
                <a:srgbClr val="00CC66"/>
              </a:buClr>
              <a:buFont typeface="Wingdings" pitchFamily="2" charset="2"/>
              <a:buChar char="n"/>
            </a:pPr>
            <a:r>
              <a:rPr lang="zh-CN" altLang="en-US" dirty="0">
                <a:ea typeface="黑体" pitchFamily="49" charset="-122"/>
              </a:rPr>
              <a:t>模块化安装系统</a:t>
            </a:r>
            <a:r>
              <a:rPr lang="zh-CN" altLang="en-US" dirty="0" smtClean="0">
                <a:ea typeface="黑体" pitchFamily="49" charset="-122"/>
              </a:rPr>
              <a:t>。</a:t>
            </a:r>
            <a:endParaRPr lang="en-US" altLang="zh-CN" dirty="0" smtClean="0">
              <a:ea typeface="黑体" pitchFamily="49" charset="-122"/>
            </a:endParaRPr>
          </a:p>
          <a:p>
            <a:pPr eaLnBrk="1" hangingPunct="1">
              <a:buClr>
                <a:srgbClr val="00CC66"/>
              </a:buClr>
            </a:pPr>
            <a:endParaRPr lang="en-US" altLang="zh-CN" dirty="0">
              <a:ea typeface="黑体" pitchFamily="49"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descr="P1090100.jpg"/>
          <p:cNvPicPr>
            <a:picLocks noGrp="1" noChangeAspect="1"/>
          </p:cNvPicPr>
          <p:nvPr>
            <p:ph idx="1"/>
          </p:nvPr>
        </p:nvPicPr>
        <p:blipFill>
          <a:blip r:embed="rId2" cstate="print"/>
          <a:srcRect r="11021"/>
          <a:stretch>
            <a:fillRect/>
          </a:stretch>
        </p:blipFill>
        <p:spPr>
          <a:xfrm>
            <a:off x="6143636" y="1928802"/>
            <a:ext cx="2643206" cy="3960812"/>
          </a:xfrm>
        </p:spPr>
      </p:pic>
      <p:pic>
        <p:nvPicPr>
          <p:cNvPr id="7" name="图片 6" descr="P1090099.jpg"/>
          <p:cNvPicPr>
            <a:picLocks noChangeAspect="1"/>
          </p:cNvPicPr>
          <p:nvPr/>
        </p:nvPicPr>
        <p:blipFill>
          <a:blip r:embed="rId3" cstate="print"/>
          <a:srcRect l="7500" r="5000"/>
          <a:stretch>
            <a:fillRect/>
          </a:stretch>
        </p:blipFill>
        <p:spPr>
          <a:xfrm>
            <a:off x="3357553" y="1928802"/>
            <a:ext cx="2578465" cy="3929090"/>
          </a:xfrm>
          <a:prstGeom prst="rect">
            <a:avLst/>
          </a:prstGeom>
        </p:spPr>
      </p:pic>
      <p:sp>
        <p:nvSpPr>
          <p:cNvPr id="8" name="标题 1"/>
          <p:cNvSpPr>
            <a:spLocks noGrp="1"/>
          </p:cNvSpPr>
          <p:nvPr>
            <p:ph type="title"/>
          </p:nvPr>
        </p:nvSpPr>
        <p:spPr>
          <a:xfrm>
            <a:off x="357158" y="1000108"/>
            <a:ext cx="8143932" cy="447661"/>
          </a:xfrm>
        </p:spPr>
        <p:txBody>
          <a:bodyPr/>
          <a:lstStyle/>
          <a:p>
            <a:pPr algn="l"/>
            <a:r>
              <a:rPr lang="zh-CN" altLang="en-US" sz="2400" b="1" dirty="0" smtClean="0">
                <a:solidFill>
                  <a:srgbClr val="003399"/>
                </a:solidFill>
                <a:latin typeface="华文行楷" pitchFamily="2" charset="-122"/>
                <a:ea typeface="华文行楷" pitchFamily="2" charset="-122"/>
              </a:rPr>
              <a:t>设备间子系统</a:t>
            </a:r>
            <a:r>
              <a:rPr lang="en-US" altLang="zh-CN" sz="2400" b="1" dirty="0" smtClean="0">
                <a:solidFill>
                  <a:srgbClr val="003399"/>
                </a:solidFill>
                <a:latin typeface="华文行楷" pitchFamily="2" charset="-122"/>
                <a:ea typeface="华文行楷" pitchFamily="2" charset="-122"/>
              </a:rPr>
              <a:t>——</a:t>
            </a:r>
            <a:r>
              <a:rPr lang="zh-CN" altLang="en-US" sz="2400" b="1" dirty="0" smtClean="0">
                <a:solidFill>
                  <a:srgbClr val="003399"/>
                </a:solidFill>
                <a:latin typeface="华文行楷" pitchFamily="2" charset="-122"/>
                <a:ea typeface="华文行楷" pitchFamily="2" charset="-122"/>
              </a:rPr>
              <a:t>网络机柜安装规范</a:t>
            </a:r>
          </a:p>
        </p:txBody>
      </p:sp>
      <p:sp>
        <p:nvSpPr>
          <p:cNvPr id="9" name="内容占位符 8"/>
          <p:cNvSpPr txBox="1">
            <a:spLocks/>
          </p:cNvSpPr>
          <p:nvPr/>
        </p:nvSpPr>
        <p:spPr bwMode="auto">
          <a:xfrm>
            <a:off x="285720" y="1928802"/>
            <a:ext cx="3000396" cy="1357322"/>
          </a:xfrm>
          <a:prstGeom prst="rect">
            <a:avLst/>
          </a:prstGeom>
          <a:gradFill>
            <a:gsLst>
              <a:gs pos="0">
                <a:srgbClr val="03D4A8"/>
              </a:gs>
              <a:gs pos="25000">
                <a:srgbClr val="21D6E0"/>
              </a:gs>
              <a:gs pos="75000">
                <a:srgbClr val="0087E6"/>
              </a:gs>
              <a:gs pos="100000">
                <a:srgbClr val="005CBF"/>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pPr marL="342900" marR="0" lvl="1" indent="-342900" defTabSz="914400" rtl="0" eaLnBrk="0" fontAlgn="base" latinLnBrk="0" hangingPunct="0">
              <a:lnSpc>
                <a:spcPct val="100000"/>
              </a:lnSpc>
              <a:spcBef>
                <a:spcPct val="20000"/>
              </a:spcBef>
              <a:spcAft>
                <a:spcPct val="0"/>
              </a:spcAft>
              <a:buClrTx/>
              <a:buSzTx/>
              <a:buFontTx/>
              <a:buNone/>
              <a:tabLst/>
              <a:defRPr/>
            </a:pPr>
            <a:r>
              <a:rPr kumimoji="0" lang="zh-CN" altLang="en-US" sz="1800" b="0" i="0" u="none" strike="noStrike" kern="0" cap="none" spc="0" normalizeH="0" baseline="0" noProof="0" dirty="0" smtClean="0">
                <a:ln>
                  <a:noFill/>
                </a:ln>
                <a:solidFill>
                  <a:schemeClr val="tx1"/>
                </a:solidFill>
                <a:effectLst/>
                <a:uLnTx/>
                <a:uFillTx/>
                <a:latin typeface="+mn-lt"/>
                <a:ea typeface="+mn-ea"/>
              </a:rPr>
              <a:t>      进线间是建筑物外部通</a:t>
            </a:r>
            <a:endParaRPr kumimoji="0" lang="en-US" altLang="zh-CN" sz="1800" b="0" i="0" u="none" strike="noStrike" kern="0" cap="none" spc="0" normalizeH="0" baseline="0" noProof="0" dirty="0" smtClean="0">
              <a:ln>
                <a:noFill/>
              </a:ln>
              <a:solidFill>
                <a:schemeClr val="tx1"/>
              </a:solidFill>
              <a:effectLst/>
              <a:uLnTx/>
              <a:uFillTx/>
              <a:latin typeface="+mn-lt"/>
              <a:ea typeface="+mn-ea"/>
            </a:endParaRPr>
          </a:p>
          <a:p>
            <a:pPr marL="342900" marR="0" lvl="1" indent="-342900" defTabSz="914400" rtl="0" eaLnBrk="0" fontAlgn="base" latinLnBrk="0" hangingPunct="0">
              <a:lnSpc>
                <a:spcPct val="100000"/>
              </a:lnSpc>
              <a:spcBef>
                <a:spcPct val="20000"/>
              </a:spcBef>
              <a:spcAft>
                <a:spcPct val="0"/>
              </a:spcAft>
              <a:buClrTx/>
              <a:buSzTx/>
              <a:buFontTx/>
              <a:buNone/>
              <a:tabLst/>
              <a:defRPr/>
            </a:pPr>
            <a:r>
              <a:rPr kumimoji="0" lang="zh-CN" altLang="en-US" sz="1800" b="0" i="0" u="none" strike="noStrike" kern="0" cap="none" spc="0" normalizeH="0" baseline="0" noProof="0" dirty="0" smtClean="0">
                <a:ln>
                  <a:noFill/>
                </a:ln>
                <a:solidFill>
                  <a:schemeClr val="tx1"/>
                </a:solidFill>
                <a:effectLst/>
                <a:uLnTx/>
                <a:uFillTx/>
                <a:latin typeface="+mn-lt"/>
                <a:ea typeface="+mn-ea"/>
              </a:rPr>
              <a:t>信和信息管线的入口部位，</a:t>
            </a:r>
            <a:endParaRPr lang="en-US" altLang="zh-CN" kern="0" dirty="0" smtClean="0">
              <a:latin typeface="+mn-lt"/>
              <a:ea typeface="+mn-ea"/>
            </a:endParaRPr>
          </a:p>
          <a:p>
            <a:pPr marL="342900" marR="0" lvl="1" indent="-342900" defTabSz="914400" rtl="0" eaLnBrk="0" fontAlgn="base" latinLnBrk="0" hangingPunct="0">
              <a:lnSpc>
                <a:spcPct val="100000"/>
              </a:lnSpc>
              <a:spcBef>
                <a:spcPct val="20000"/>
              </a:spcBef>
              <a:spcAft>
                <a:spcPct val="0"/>
              </a:spcAft>
              <a:buClrTx/>
              <a:buSzTx/>
              <a:buFontTx/>
              <a:buNone/>
              <a:tabLst/>
              <a:defRPr/>
            </a:pPr>
            <a:r>
              <a:rPr kumimoji="0" lang="zh-CN" altLang="en-US" sz="1800" b="0" i="0" u="none" strike="noStrike" kern="0" cap="none" spc="0" normalizeH="0" baseline="0" noProof="0" dirty="0" smtClean="0">
                <a:ln>
                  <a:noFill/>
                </a:ln>
                <a:solidFill>
                  <a:schemeClr val="tx1"/>
                </a:solidFill>
                <a:effectLst/>
                <a:uLnTx/>
                <a:uFillTx/>
                <a:latin typeface="+mn-lt"/>
                <a:ea typeface="+mn-ea"/>
              </a:rPr>
              <a:t>并可作为入口设施和建筑群</a:t>
            </a:r>
            <a:endParaRPr kumimoji="0" lang="en-US" altLang="zh-CN" sz="1800" b="0" i="0" u="none" strike="noStrike" kern="0" cap="none" spc="0" normalizeH="0" baseline="0" noProof="0" dirty="0" smtClean="0">
              <a:ln>
                <a:noFill/>
              </a:ln>
              <a:solidFill>
                <a:schemeClr val="tx1"/>
              </a:solidFill>
              <a:effectLst/>
              <a:uLnTx/>
              <a:uFillTx/>
              <a:latin typeface="+mn-lt"/>
              <a:ea typeface="+mn-ea"/>
            </a:endParaRPr>
          </a:p>
          <a:p>
            <a:pPr marL="342900" marR="0" lvl="1" indent="-342900" defTabSz="914400" rtl="0" eaLnBrk="0" fontAlgn="base" latinLnBrk="0" hangingPunct="0">
              <a:lnSpc>
                <a:spcPct val="100000"/>
              </a:lnSpc>
              <a:spcBef>
                <a:spcPct val="20000"/>
              </a:spcBef>
              <a:spcAft>
                <a:spcPct val="0"/>
              </a:spcAft>
              <a:buClrTx/>
              <a:buSzTx/>
              <a:buFontTx/>
              <a:buNone/>
              <a:tabLst/>
              <a:defRPr/>
            </a:pPr>
            <a:r>
              <a:rPr kumimoji="0" lang="zh-CN" altLang="en-US" sz="1800" b="0" i="0" u="none" strike="noStrike" kern="0" cap="none" spc="0" normalizeH="0" baseline="0" noProof="0" dirty="0" smtClean="0">
                <a:ln>
                  <a:noFill/>
                </a:ln>
                <a:solidFill>
                  <a:schemeClr val="tx1"/>
                </a:solidFill>
                <a:effectLst/>
                <a:uLnTx/>
                <a:uFillTx/>
                <a:latin typeface="+mn-lt"/>
                <a:ea typeface="+mn-ea"/>
              </a:rPr>
              <a:t>配线设备的安装场地。</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zh-CN" alt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10" name="内容占位符 8"/>
          <p:cNvSpPr txBox="1">
            <a:spLocks/>
          </p:cNvSpPr>
          <p:nvPr/>
        </p:nvSpPr>
        <p:spPr bwMode="auto">
          <a:xfrm>
            <a:off x="214282" y="3714752"/>
            <a:ext cx="3071834" cy="2000264"/>
          </a:xfrm>
          <a:prstGeom prst="rect">
            <a:avLst/>
          </a:prstGeom>
          <a:gradFill>
            <a:gsLst>
              <a:gs pos="0">
                <a:srgbClr val="03D4A8"/>
              </a:gs>
              <a:gs pos="25000">
                <a:srgbClr val="21D6E0"/>
              </a:gs>
              <a:gs pos="75000">
                <a:srgbClr val="0087E6"/>
              </a:gs>
              <a:gs pos="100000">
                <a:srgbClr val="005CBF"/>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pPr marL="342900" marR="0" lvl="1" indent="-342900" algn="l" defTabSz="914400" rtl="0" eaLnBrk="0" fontAlgn="base" latinLnBrk="0" hangingPunct="0">
              <a:lnSpc>
                <a:spcPct val="100000"/>
              </a:lnSpc>
              <a:spcBef>
                <a:spcPct val="20000"/>
              </a:spcBef>
              <a:spcAft>
                <a:spcPct val="0"/>
              </a:spcAft>
              <a:buClrTx/>
              <a:buSzTx/>
              <a:buFontTx/>
              <a:buNone/>
              <a:tabLst/>
              <a:defRPr/>
            </a:pPr>
            <a:r>
              <a:rPr kumimoji="0" lang="zh-CN" altLang="en-US" sz="1800" b="0" i="0" u="none" strike="noStrike" kern="0" cap="none" spc="0" normalizeH="0" baseline="0" noProof="0" dirty="0" smtClean="0">
                <a:ln>
                  <a:noFill/>
                </a:ln>
                <a:solidFill>
                  <a:schemeClr val="tx1"/>
                </a:solidFill>
                <a:effectLst/>
                <a:uLnTx/>
                <a:uFillTx/>
                <a:latin typeface="+mn-lt"/>
                <a:ea typeface="+mn-ea"/>
              </a:rPr>
              <a:t>       </a:t>
            </a:r>
            <a:r>
              <a:rPr kumimoji="0" lang="zh-CN" altLang="en-US" b="0" i="0" u="none" strike="noStrike" kern="0" cap="none" spc="0" normalizeH="0" baseline="0" noProof="0" dirty="0" smtClean="0">
                <a:ln>
                  <a:noFill/>
                </a:ln>
                <a:solidFill>
                  <a:schemeClr val="tx1"/>
                </a:solidFill>
                <a:effectLst/>
                <a:uLnTx/>
                <a:uFillTx/>
                <a:latin typeface="+mn-lt"/>
                <a:ea typeface="+mn-ea"/>
              </a:rPr>
              <a:t>管理系统是对工作区、</a:t>
            </a:r>
            <a:endParaRPr kumimoji="0" lang="en-US" altLang="zh-CN" b="0" i="0" u="none" strike="noStrike" kern="0" cap="none" spc="0" normalizeH="0" baseline="0" noProof="0" dirty="0" smtClean="0">
              <a:ln>
                <a:noFill/>
              </a:ln>
              <a:solidFill>
                <a:schemeClr val="tx1"/>
              </a:solidFill>
              <a:effectLst/>
              <a:uLnTx/>
              <a:uFillTx/>
              <a:latin typeface="+mn-lt"/>
              <a:ea typeface="+mn-ea"/>
            </a:endParaRPr>
          </a:p>
          <a:p>
            <a:pPr marL="342900" marR="0" lvl="1" indent="-342900" algn="l" defTabSz="914400" rtl="0" eaLnBrk="0" fontAlgn="base" latinLnBrk="0" hangingPunct="0">
              <a:lnSpc>
                <a:spcPct val="100000"/>
              </a:lnSpc>
              <a:spcBef>
                <a:spcPct val="20000"/>
              </a:spcBef>
              <a:spcAft>
                <a:spcPct val="0"/>
              </a:spcAft>
              <a:buClrTx/>
              <a:buSzTx/>
              <a:buFontTx/>
              <a:buNone/>
              <a:tabLst/>
              <a:defRPr/>
            </a:pPr>
            <a:r>
              <a:rPr kumimoji="0" lang="zh-CN" altLang="en-US" b="0" i="0" u="none" strike="noStrike" kern="0" cap="none" spc="0" normalizeH="0" baseline="0" noProof="0" dirty="0" smtClean="0">
                <a:ln>
                  <a:noFill/>
                </a:ln>
                <a:solidFill>
                  <a:schemeClr val="tx1"/>
                </a:solidFill>
                <a:effectLst/>
                <a:uLnTx/>
                <a:uFillTx/>
                <a:latin typeface="+mn-lt"/>
                <a:ea typeface="+mn-ea"/>
              </a:rPr>
              <a:t>电信间、设备间、进线间的</a:t>
            </a:r>
            <a:endParaRPr kumimoji="0" lang="en-US" altLang="zh-CN" b="0" i="0" u="none" strike="noStrike" kern="0" cap="none" spc="0" normalizeH="0" baseline="0" noProof="0" dirty="0" smtClean="0">
              <a:ln>
                <a:noFill/>
              </a:ln>
              <a:solidFill>
                <a:schemeClr val="tx1"/>
              </a:solidFill>
              <a:effectLst/>
              <a:uLnTx/>
              <a:uFillTx/>
              <a:latin typeface="+mn-lt"/>
              <a:ea typeface="+mn-ea"/>
            </a:endParaRPr>
          </a:p>
          <a:p>
            <a:pPr marL="342900" marR="0" lvl="1" indent="-342900" algn="l" defTabSz="914400" rtl="0" eaLnBrk="0" fontAlgn="base" latinLnBrk="0" hangingPunct="0">
              <a:lnSpc>
                <a:spcPct val="100000"/>
              </a:lnSpc>
              <a:spcBef>
                <a:spcPct val="20000"/>
              </a:spcBef>
              <a:spcAft>
                <a:spcPct val="0"/>
              </a:spcAft>
              <a:buClrTx/>
              <a:buSzTx/>
              <a:buFontTx/>
              <a:buNone/>
              <a:tabLst/>
              <a:defRPr/>
            </a:pPr>
            <a:r>
              <a:rPr kumimoji="0" lang="zh-CN" altLang="en-US" b="0" i="0" u="none" strike="noStrike" kern="0" cap="none" spc="0" normalizeH="0" baseline="0" noProof="0" dirty="0" smtClean="0">
                <a:ln>
                  <a:noFill/>
                </a:ln>
                <a:solidFill>
                  <a:schemeClr val="tx1"/>
                </a:solidFill>
                <a:effectLst/>
                <a:uLnTx/>
                <a:uFillTx/>
                <a:latin typeface="+mn-lt"/>
                <a:ea typeface="+mn-ea"/>
              </a:rPr>
              <a:t>配线设备、线缆、信息插座</a:t>
            </a:r>
            <a:endParaRPr kumimoji="0" lang="en-US" altLang="zh-CN" b="0" i="0" u="none" strike="noStrike" kern="0" cap="none" spc="0" normalizeH="0" baseline="0" noProof="0" dirty="0" smtClean="0">
              <a:ln>
                <a:noFill/>
              </a:ln>
              <a:solidFill>
                <a:schemeClr val="tx1"/>
              </a:solidFill>
              <a:effectLst/>
              <a:uLnTx/>
              <a:uFillTx/>
              <a:latin typeface="+mn-lt"/>
              <a:ea typeface="+mn-ea"/>
            </a:endParaRPr>
          </a:p>
          <a:p>
            <a:pPr marL="342900" marR="0" lvl="1" indent="-342900" algn="l" defTabSz="914400" rtl="0" eaLnBrk="0" fontAlgn="base" latinLnBrk="0" hangingPunct="0">
              <a:lnSpc>
                <a:spcPct val="100000"/>
              </a:lnSpc>
              <a:spcBef>
                <a:spcPct val="20000"/>
              </a:spcBef>
              <a:spcAft>
                <a:spcPct val="0"/>
              </a:spcAft>
              <a:buClrTx/>
              <a:buSzTx/>
              <a:buFontTx/>
              <a:buNone/>
              <a:tabLst/>
              <a:defRPr/>
            </a:pPr>
            <a:r>
              <a:rPr kumimoji="0" lang="zh-CN" altLang="en-US" b="0" i="0" u="none" strike="noStrike" kern="0" cap="none" spc="0" normalizeH="0" baseline="0" noProof="0" dirty="0" smtClean="0">
                <a:ln>
                  <a:noFill/>
                </a:ln>
                <a:solidFill>
                  <a:schemeClr val="tx1"/>
                </a:solidFill>
                <a:effectLst/>
                <a:uLnTx/>
                <a:uFillTx/>
                <a:latin typeface="+mn-lt"/>
                <a:ea typeface="+mn-ea"/>
              </a:rPr>
              <a:t>模块等设施按一定的模式进</a:t>
            </a:r>
            <a:endParaRPr kumimoji="0" lang="en-US" altLang="zh-CN" b="0" i="0" u="none" strike="noStrike" kern="0" cap="none" spc="0" normalizeH="0" baseline="0" noProof="0" dirty="0" smtClean="0">
              <a:ln>
                <a:noFill/>
              </a:ln>
              <a:solidFill>
                <a:schemeClr val="tx1"/>
              </a:solidFill>
              <a:effectLst/>
              <a:uLnTx/>
              <a:uFillTx/>
              <a:latin typeface="+mn-lt"/>
              <a:ea typeface="+mn-ea"/>
            </a:endParaRPr>
          </a:p>
          <a:p>
            <a:pPr marL="342900" marR="0" lvl="1" indent="-342900" algn="l" defTabSz="914400" rtl="0" eaLnBrk="0" fontAlgn="base" latinLnBrk="0" hangingPunct="0">
              <a:lnSpc>
                <a:spcPct val="100000"/>
              </a:lnSpc>
              <a:spcBef>
                <a:spcPct val="20000"/>
              </a:spcBef>
              <a:spcAft>
                <a:spcPct val="0"/>
              </a:spcAft>
              <a:buClrTx/>
              <a:buSzTx/>
              <a:buFontTx/>
              <a:buNone/>
              <a:tabLst/>
              <a:defRPr/>
            </a:pPr>
            <a:r>
              <a:rPr kumimoji="0" lang="zh-CN" altLang="en-US" b="0" i="0" u="none" strike="noStrike" kern="0" cap="none" spc="0" normalizeH="0" baseline="0" noProof="0" dirty="0" smtClean="0">
                <a:ln>
                  <a:noFill/>
                </a:ln>
                <a:solidFill>
                  <a:schemeClr val="tx1"/>
                </a:solidFill>
                <a:effectLst/>
                <a:uLnTx/>
                <a:uFillTx/>
                <a:latin typeface="+mn-lt"/>
                <a:ea typeface="+mn-ea"/>
              </a:rPr>
              <a:t>行标识和记录。方便查询和</a:t>
            </a:r>
            <a:endParaRPr kumimoji="0" lang="en-US" altLang="zh-CN" b="0" i="0" u="none" strike="noStrike" kern="0" cap="none" spc="0" normalizeH="0" baseline="0" noProof="0" dirty="0" smtClean="0">
              <a:ln>
                <a:noFill/>
              </a:ln>
              <a:solidFill>
                <a:schemeClr val="tx1"/>
              </a:solidFill>
              <a:effectLst/>
              <a:uLnTx/>
              <a:uFillTx/>
              <a:latin typeface="+mn-lt"/>
              <a:ea typeface="+mn-ea"/>
            </a:endParaRPr>
          </a:p>
          <a:p>
            <a:pPr marL="342900" marR="0" lvl="1" indent="-342900" algn="l" defTabSz="914400" rtl="0" eaLnBrk="0" fontAlgn="base" latinLnBrk="0" hangingPunct="0">
              <a:lnSpc>
                <a:spcPct val="100000"/>
              </a:lnSpc>
              <a:spcBef>
                <a:spcPct val="20000"/>
              </a:spcBef>
              <a:spcAft>
                <a:spcPct val="0"/>
              </a:spcAft>
              <a:buClrTx/>
              <a:buSzTx/>
              <a:buFontTx/>
              <a:buNone/>
              <a:tabLst/>
              <a:defRPr/>
            </a:pPr>
            <a:r>
              <a:rPr kumimoji="0" lang="zh-CN" altLang="en-US" b="0" i="0" u="none" strike="noStrike" kern="0" cap="none" spc="0" normalizeH="0" baseline="0" noProof="0" dirty="0" smtClean="0">
                <a:ln>
                  <a:noFill/>
                </a:ln>
                <a:solidFill>
                  <a:schemeClr val="tx1"/>
                </a:solidFill>
                <a:effectLst/>
                <a:uLnTx/>
                <a:uFillTx/>
                <a:latin typeface="+mn-lt"/>
                <a:ea typeface="+mn-ea"/>
              </a:rPr>
              <a:t>维护。</a:t>
            </a:r>
            <a:endParaRPr kumimoji="0" lang="zh-CN" altLang="en-US" b="0" i="0" u="none" strike="noStrike" kern="0" cap="none" spc="0" normalizeH="0" baseline="0" noProof="0" dirty="0">
              <a:ln>
                <a:noFill/>
              </a:ln>
              <a:solidFill>
                <a:schemeClr val="tx1"/>
              </a:solidFill>
              <a:effectLst/>
              <a:uLnTx/>
              <a:uFillTx/>
              <a:latin typeface="+mn-lt"/>
              <a:ea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机房桥架图B.JPG"/>
          <p:cNvPicPr>
            <a:picLocks noGrp="1" noChangeAspect="1"/>
          </p:cNvPicPr>
          <p:nvPr>
            <p:ph idx="1"/>
          </p:nvPr>
        </p:nvPicPr>
        <p:blipFill>
          <a:blip r:embed="rId2" cstate="print"/>
          <a:stretch>
            <a:fillRect/>
          </a:stretch>
        </p:blipFill>
        <p:spPr>
          <a:xfrm>
            <a:off x="4003362" y="2213608"/>
            <a:ext cx="4783480" cy="3572846"/>
          </a:xfrm>
        </p:spPr>
      </p:pic>
      <p:pic>
        <p:nvPicPr>
          <p:cNvPr id="5" name="图片 4" descr="机房桥架图A.JPG"/>
          <p:cNvPicPr>
            <a:picLocks noChangeAspect="1"/>
          </p:cNvPicPr>
          <p:nvPr/>
        </p:nvPicPr>
        <p:blipFill>
          <a:blip r:embed="rId3" cstate="print"/>
          <a:stretch>
            <a:fillRect/>
          </a:stretch>
        </p:blipFill>
        <p:spPr>
          <a:xfrm>
            <a:off x="642910" y="2728755"/>
            <a:ext cx="3137337" cy="3057699"/>
          </a:xfrm>
          <a:prstGeom prst="rect">
            <a:avLst/>
          </a:prstGeom>
        </p:spPr>
      </p:pic>
      <p:sp>
        <p:nvSpPr>
          <p:cNvPr id="6" name="标题 1"/>
          <p:cNvSpPr>
            <a:spLocks noGrp="1"/>
          </p:cNvSpPr>
          <p:nvPr>
            <p:ph type="title"/>
          </p:nvPr>
        </p:nvSpPr>
        <p:spPr>
          <a:xfrm>
            <a:off x="357158" y="1000108"/>
            <a:ext cx="7000924" cy="447661"/>
          </a:xfrm>
        </p:spPr>
        <p:txBody>
          <a:bodyPr/>
          <a:lstStyle/>
          <a:p>
            <a:pPr algn="l"/>
            <a:r>
              <a:rPr lang="zh-CN" altLang="en-US" sz="2400" b="1" dirty="0" smtClean="0">
                <a:solidFill>
                  <a:srgbClr val="003399"/>
                </a:solidFill>
                <a:latin typeface="华文行楷" pitchFamily="2" charset="-122"/>
                <a:ea typeface="华文行楷" pitchFamily="2" charset="-122"/>
              </a:rPr>
              <a:t>设备间子系统</a:t>
            </a:r>
            <a:r>
              <a:rPr lang="en-US" altLang="zh-CN" sz="2400" b="1" dirty="0" smtClean="0">
                <a:solidFill>
                  <a:srgbClr val="003399"/>
                </a:solidFill>
                <a:latin typeface="华文行楷" pitchFamily="2" charset="-122"/>
                <a:ea typeface="华文行楷" pitchFamily="2" charset="-122"/>
              </a:rPr>
              <a:t>——</a:t>
            </a:r>
            <a:r>
              <a:rPr lang="zh-CN" altLang="en-US" sz="2400" b="1" dirty="0" smtClean="0">
                <a:solidFill>
                  <a:srgbClr val="003399"/>
                </a:solidFill>
                <a:latin typeface="华文行楷" pitchFamily="2" charset="-122"/>
                <a:ea typeface="华文行楷" pitchFamily="2" charset="-122"/>
              </a:rPr>
              <a:t>大型数据中心的布局及安装规范</a:t>
            </a:r>
          </a:p>
        </p:txBody>
      </p:sp>
      <p:sp>
        <p:nvSpPr>
          <p:cNvPr id="8" name="内容占位符 8"/>
          <p:cNvSpPr txBox="1">
            <a:spLocks/>
          </p:cNvSpPr>
          <p:nvPr/>
        </p:nvSpPr>
        <p:spPr bwMode="auto">
          <a:xfrm>
            <a:off x="428596" y="1571612"/>
            <a:ext cx="3357586" cy="1000132"/>
          </a:xfrm>
          <a:prstGeom prst="rect">
            <a:avLst/>
          </a:prstGeom>
          <a:gradFill>
            <a:gsLst>
              <a:gs pos="0">
                <a:srgbClr val="03D4A8"/>
              </a:gs>
              <a:gs pos="25000">
                <a:srgbClr val="21D6E0"/>
              </a:gs>
              <a:gs pos="75000">
                <a:srgbClr val="0087E6"/>
              </a:gs>
              <a:gs pos="100000">
                <a:srgbClr val="005CBF"/>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pPr marL="342900" marR="0" lvl="1" indent="-342900" defTabSz="914400" rtl="0" eaLnBrk="0" fontAlgn="base" latinLnBrk="0" hangingPunct="0">
              <a:lnSpc>
                <a:spcPct val="100000"/>
              </a:lnSpc>
              <a:spcBef>
                <a:spcPct val="20000"/>
              </a:spcBef>
              <a:spcAft>
                <a:spcPct val="0"/>
              </a:spcAft>
              <a:buClrTx/>
              <a:buSzTx/>
              <a:buFontTx/>
              <a:buNone/>
              <a:tabLst/>
              <a:defRPr/>
            </a:pPr>
            <a:r>
              <a:rPr kumimoji="0" lang="zh-CN" altLang="en-US" sz="1800" b="0" i="0" u="none" strike="noStrike" kern="0" cap="none" spc="0" normalizeH="0" baseline="0" noProof="0" dirty="0" smtClean="0">
                <a:ln>
                  <a:noFill/>
                </a:ln>
                <a:solidFill>
                  <a:schemeClr val="tx1"/>
                </a:solidFill>
                <a:effectLst/>
                <a:uLnTx/>
                <a:uFillTx/>
                <a:latin typeface="+mn-lt"/>
                <a:ea typeface="+mn-ea"/>
              </a:rPr>
              <a:t>      </a:t>
            </a:r>
            <a:r>
              <a:rPr kumimoji="0" lang="zh-CN" altLang="en-US" sz="1600" b="0" i="0" u="none" strike="noStrike" kern="0" cap="none" spc="0" normalizeH="0" baseline="0" noProof="0" dirty="0" smtClean="0">
                <a:ln>
                  <a:noFill/>
                </a:ln>
                <a:solidFill>
                  <a:schemeClr val="tx1"/>
                </a:solidFill>
                <a:effectLst/>
                <a:uLnTx/>
                <a:uFillTx/>
                <a:latin typeface="+mn-lt"/>
                <a:ea typeface="+mn-ea"/>
              </a:rPr>
              <a:t>大型数据中心机房的设计：整</a:t>
            </a:r>
            <a:endParaRPr kumimoji="0" lang="en-US" altLang="zh-CN" sz="1600" b="0" i="0" u="none" strike="noStrike" kern="0" cap="none" spc="0" normalizeH="0" baseline="0" noProof="0" dirty="0" smtClean="0">
              <a:ln>
                <a:noFill/>
              </a:ln>
              <a:solidFill>
                <a:schemeClr val="tx1"/>
              </a:solidFill>
              <a:effectLst/>
              <a:uLnTx/>
              <a:uFillTx/>
              <a:latin typeface="+mn-lt"/>
              <a:ea typeface="+mn-ea"/>
            </a:endParaRPr>
          </a:p>
          <a:p>
            <a:pPr marL="342900" marR="0" lvl="1" indent="-342900" defTabSz="914400" rtl="0" eaLnBrk="0" fontAlgn="base" latinLnBrk="0" hangingPunct="0">
              <a:lnSpc>
                <a:spcPct val="100000"/>
              </a:lnSpc>
              <a:spcBef>
                <a:spcPct val="20000"/>
              </a:spcBef>
              <a:spcAft>
                <a:spcPct val="0"/>
              </a:spcAft>
              <a:buClrTx/>
              <a:buSzTx/>
              <a:buFontTx/>
              <a:buNone/>
              <a:tabLst/>
              <a:defRPr/>
            </a:pPr>
            <a:r>
              <a:rPr kumimoji="0" lang="zh-CN" altLang="en-US" sz="1600" b="0" i="0" u="none" strike="noStrike" kern="0" cap="none" spc="0" normalizeH="0" baseline="0" noProof="0" dirty="0" smtClean="0">
                <a:ln>
                  <a:noFill/>
                </a:ln>
                <a:solidFill>
                  <a:schemeClr val="tx1"/>
                </a:solidFill>
                <a:effectLst/>
                <a:uLnTx/>
                <a:uFillTx/>
                <a:latin typeface="+mn-lt"/>
                <a:ea typeface="+mn-ea"/>
              </a:rPr>
              <a:t>体布局、走线方式、供电、防</a:t>
            </a:r>
            <a:r>
              <a:rPr lang="zh-CN" altLang="en-US" sz="1600" kern="0" dirty="0" smtClean="0">
                <a:latin typeface="+mn-lt"/>
                <a:ea typeface="+mn-ea"/>
              </a:rPr>
              <a:t>尘、</a:t>
            </a:r>
            <a:endParaRPr lang="en-US" altLang="zh-CN" sz="1600" kern="0" dirty="0" smtClean="0">
              <a:latin typeface="+mn-lt"/>
              <a:ea typeface="+mn-ea"/>
            </a:endParaRPr>
          </a:p>
          <a:p>
            <a:pPr marL="342900" marR="0" lvl="1" indent="-342900" defTabSz="914400" rtl="0" eaLnBrk="0" fontAlgn="base" latinLnBrk="0" hangingPunct="0">
              <a:lnSpc>
                <a:spcPct val="100000"/>
              </a:lnSpc>
              <a:spcBef>
                <a:spcPct val="20000"/>
              </a:spcBef>
              <a:spcAft>
                <a:spcPct val="0"/>
              </a:spcAft>
              <a:buClrTx/>
              <a:buSzTx/>
              <a:buFontTx/>
              <a:buNone/>
              <a:tabLst/>
              <a:defRPr/>
            </a:pPr>
            <a:r>
              <a:rPr lang="zh-CN" altLang="en-US" sz="1600" kern="0" dirty="0" smtClean="0">
                <a:latin typeface="+mn-lt"/>
                <a:ea typeface="+mn-ea"/>
              </a:rPr>
              <a:t>防潮、防雷处理、消防等。</a:t>
            </a:r>
            <a:endParaRPr kumimoji="0" lang="zh-CN" altLang="en-US" sz="16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071670" y="1000109"/>
            <a:ext cx="4872014" cy="500066"/>
          </a:xfrm>
        </p:spPr>
        <p:txBody>
          <a:bodyPr/>
          <a:lstStyle/>
          <a:p>
            <a:r>
              <a:rPr lang="zh-CN" altLang="en-US" sz="2800" b="1" dirty="0" smtClean="0">
                <a:latin typeface="隶书" pitchFamily="49" charset="-122"/>
                <a:ea typeface="隶书" pitchFamily="49" charset="-122"/>
              </a:rPr>
              <a:t>超五类与六类布线系统的对比</a:t>
            </a:r>
            <a:endParaRPr lang="zh-CN" altLang="en-US" sz="2800" b="1" dirty="0">
              <a:latin typeface="隶书" pitchFamily="49" charset="-122"/>
              <a:ea typeface="隶书" pitchFamily="49" charset="-122"/>
            </a:endParaRPr>
          </a:p>
        </p:txBody>
      </p:sp>
      <p:sp>
        <p:nvSpPr>
          <p:cNvPr id="6" name="内容占位符 4"/>
          <p:cNvSpPr>
            <a:spLocks noGrp="1"/>
          </p:cNvSpPr>
          <p:nvPr>
            <p:ph sz="half" idx="1"/>
          </p:nvPr>
        </p:nvSpPr>
        <p:spPr>
          <a:xfrm>
            <a:off x="5286380" y="1714488"/>
            <a:ext cx="2714644" cy="357190"/>
          </a:xfrm>
        </p:spPr>
        <p:txBody>
          <a:bodyPr/>
          <a:lstStyle/>
          <a:p>
            <a:pPr algn="ctr">
              <a:buNone/>
            </a:pPr>
            <a:r>
              <a:rPr lang="zh-CN" altLang="en-US" sz="2400" b="1" dirty="0" smtClean="0">
                <a:solidFill>
                  <a:srgbClr val="0070C0"/>
                </a:solidFill>
                <a:latin typeface="隶书" pitchFamily="49" charset="-122"/>
                <a:ea typeface="隶书" pitchFamily="49" charset="-122"/>
              </a:rPr>
              <a:t>六类布线系统</a:t>
            </a:r>
            <a:endParaRPr lang="zh-CN" altLang="en-US" sz="2400" b="1" dirty="0">
              <a:solidFill>
                <a:srgbClr val="0070C0"/>
              </a:solidFill>
              <a:latin typeface="隶书" pitchFamily="49" charset="-122"/>
              <a:ea typeface="隶书" pitchFamily="49" charset="-122"/>
            </a:endParaRPr>
          </a:p>
        </p:txBody>
      </p:sp>
      <p:sp useBgFill="1">
        <p:nvSpPr>
          <p:cNvPr id="8" name="内容占位符 4"/>
          <p:cNvSpPr txBox="1">
            <a:spLocks/>
          </p:cNvSpPr>
          <p:nvPr/>
        </p:nvSpPr>
        <p:spPr bwMode="auto">
          <a:xfrm>
            <a:off x="4643438" y="2357430"/>
            <a:ext cx="3929090" cy="3429024"/>
          </a:xfrm>
          <a:prstGeom prst="rect">
            <a:avLst/>
          </a:prstGeom>
          <a:ln w="9525">
            <a:noFill/>
            <a:miter lim="800000"/>
            <a:headEnd/>
            <a:tailEnd/>
          </a:ln>
        </p:spPr>
        <p:txBody>
          <a:bodyPr vert="horz" wrap="square" lIns="91440" tIns="45720" rIns="91440" bIns="45720" numCol="1" anchor="t" anchorCtr="0" compatLnSpc="1">
            <a:prstTxWarp prst="textNoShape">
              <a:avLst/>
            </a:prstTxWarp>
          </a:bodyPr>
          <a:lstStyle/>
          <a:p>
            <a:pPr>
              <a:buNone/>
              <a:defRPr/>
            </a:pPr>
            <a:r>
              <a:rPr lang="zh-CN" altLang="en-US" dirty="0" smtClean="0">
                <a:effectLst>
                  <a:outerShdw blurRad="38100" dist="38100" dir="2700000" algn="tl">
                    <a:srgbClr val="C0C0C0"/>
                  </a:outerShdw>
                </a:effectLst>
                <a:latin typeface="+mn-ea"/>
              </a:rPr>
              <a:t>系统电缆</a:t>
            </a:r>
            <a:r>
              <a:rPr lang="zh-CN" altLang="en-US" b="1" dirty="0" smtClean="0">
                <a:solidFill>
                  <a:srgbClr val="FF0000"/>
                </a:solidFill>
                <a:effectLst>
                  <a:outerShdw blurRad="38100" dist="38100" dir="2700000" algn="tl">
                    <a:srgbClr val="C0C0C0"/>
                  </a:outerShdw>
                </a:effectLst>
                <a:latin typeface="+mn-ea"/>
              </a:rPr>
              <a:t>最高物理带宽：</a:t>
            </a:r>
            <a:r>
              <a:rPr lang="en-US" altLang="zh-CN" b="1" dirty="0" smtClean="0">
                <a:solidFill>
                  <a:srgbClr val="FF0000"/>
                </a:solidFill>
                <a:effectLst>
                  <a:outerShdw blurRad="38100" dist="38100" dir="2700000" algn="tl">
                    <a:srgbClr val="C0C0C0"/>
                  </a:outerShdw>
                </a:effectLst>
                <a:latin typeface="+mn-ea"/>
              </a:rPr>
              <a:t>250MHz</a:t>
            </a:r>
            <a:r>
              <a:rPr lang="zh-CN" altLang="en-US" dirty="0" smtClean="0">
                <a:effectLst>
                  <a:outerShdw blurRad="38100" dist="38100" dir="2700000" algn="tl">
                    <a:srgbClr val="C0C0C0"/>
                  </a:outerShdw>
                </a:effectLst>
                <a:latin typeface="+mn-ea"/>
              </a:rPr>
              <a:t>； </a:t>
            </a:r>
            <a:endParaRPr lang="en-US" altLang="zh-CN" dirty="0" smtClean="0">
              <a:effectLst>
                <a:outerShdw blurRad="38100" dist="38100" dir="2700000" algn="tl">
                  <a:srgbClr val="C0C0C0"/>
                </a:outerShdw>
              </a:effectLst>
              <a:latin typeface="+mn-ea"/>
            </a:endParaRPr>
          </a:p>
          <a:p>
            <a:pPr>
              <a:buNone/>
              <a:defRPr/>
            </a:pPr>
            <a:endParaRPr lang="en-US" altLang="zh-CN" dirty="0" smtClean="0">
              <a:effectLst>
                <a:outerShdw blurRad="38100" dist="38100" dir="2700000" algn="tl">
                  <a:srgbClr val="C0C0C0"/>
                </a:outerShdw>
              </a:effectLst>
              <a:latin typeface="+mn-ea"/>
            </a:endParaRPr>
          </a:p>
          <a:p>
            <a:pPr>
              <a:buNone/>
              <a:defRPr/>
            </a:pPr>
            <a:r>
              <a:rPr lang="zh-CN" altLang="en-US" b="1" dirty="0" smtClean="0">
                <a:solidFill>
                  <a:srgbClr val="FF0000"/>
                </a:solidFill>
                <a:effectLst>
                  <a:outerShdw blurRad="38100" dist="38100" dir="2700000" algn="tl">
                    <a:srgbClr val="C0C0C0"/>
                  </a:outerShdw>
                </a:effectLst>
                <a:latin typeface="+mn-ea"/>
              </a:rPr>
              <a:t>传输速率：</a:t>
            </a:r>
            <a:r>
              <a:rPr lang="en-US" altLang="zh-CN" b="1" dirty="0" smtClean="0">
                <a:solidFill>
                  <a:srgbClr val="FF0000"/>
                </a:solidFill>
                <a:effectLst>
                  <a:outerShdw blurRad="38100" dist="38100" dir="2700000" algn="tl">
                    <a:srgbClr val="C0C0C0"/>
                  </a:outerShdw>
                </a:effectLst>
                <a:latin typeface="+mn-ea"/>
              </a:rPr>
              <a:t>1000Mbps</a:t>
            </a:r>
            <a:r>
              <a:rPr lang="zh-CN" altLang="en-US" dirty="0" smtClean="0">
                <a:effectLst>
                  <a:outerShdw blurRad="38100" dist="38100" dir="2700000" algn="tl">
                    <a:srgbClr val="C0C0C0"/>
                  </a:outerShdw>
                </a:effectLst>
                <a:latin typeface="+mn-ea"/>
              </a:rPr>
              <a:t>（最高</a:t>
            </a:r>
            <a:r>
              <a:rPr lang="en-US" altLang="zh-CN" dirty="0" smtClean="0">
                <a:effectLst>
                  <a:outerShdw blurRad="38100" dist="38100" dir="2700000" algn="tl">
                    <a:srgbClr val="C0C0C0"/>
                  </a:outerShdw>
                </a:effectLst>
                <a:latin typeface="+mn-ea"/>
              </a:rPr>
              <a:t>10Gbps</a:t>
            </a:r>
            <a:r>
              <a:rPr lang="zh-CN" altLang="en-US" dirty="0" smtClean="0">
                <a:effectLst>
                  <a:outerShdw blurRad="38100" dist="38100" dir="2700000" algn="tl">
                    <a:srgbClr val="C0C0C0"/>
                  </a:outerShdw>
                </a:effectLst>
                <a:latin typeface="+mn-ea"/>
              </a:rPr>
              <a:t>，  </a:t>
            </a:r>
            <a:endParaRPr lang="en-US" altLang="zh-CN" dirty="0" smtClean="0">
              <a:effectLst>
                <a:outerShdw blurRad="38100" dist="38100" dir="2700000" algn="tl">
                  <a:srgbClr val="C0C0C0"/>
                </a:outerShdw>
              </a:effectLst>
              <a:latin typeface="+mn-ea"/>
            </a:endParaRPr>
          </a:p>
          <a:p>
            <a:pPr>
              <a:buNone/>
              <a:defRPr/>
            </a:pPr>
            <a:r>
              <a:rPr lang="en-US" altLang="zh-CN" dirty="0" smtClean="0">
                <a:effectLst>
                  <a:outerShdw blurRad="38100" dist="38100" dir="2700000" algn="tl">
                    <a:srgbClr val="C0C0C0"/>
                  </a:outerShdw>
                </a:effectLst>
                <a:latin typeface="+mn-ea"/>
              </a:rPr>
              <a:t>       </a:t>
            </a:r>
            <a:r>
              <a:rPr lang="zh-CN" altLang="en-US" dirty="0" smtClean="0">
                <a:effectLst>
                  <a:outerShdw blurRad="38100" dist="38100" dir="2700000" algn="tl">
                    <a:srgbClr val="C0C0C0"/>
                  </a:outerShdw>
                </a:effectLst>
                <a:latin typeface="+mn-ea"/>
              </a:rPr>
              <a:t>所支持网段长度不大于</a:t>
            </a:r>
            <a:r>
              <a:rPr lang="en-US" altLang="zh-CN" dirty="0" smtClean="0">
                <a:effectLst>
                  <a:outerShdw blurRad="38100" dist="38100" dir="2700000" algn="tl">
                    <a:srgbClr val="C0C0C0"/>
                  </a:outerShdw>
                </a:effectLst>
                <a:latin typeface="+mn-ea"/>
              </a:rPr>
              <a:t>55m</a:t>
            </a:r>
            <a:r>
              <a:rPr lang="zh-CN" altLang="en-US" dirty="0" smtClean="0">
                <a:effectLst>
                  <a:outerShdw blurRad="38100" dist="38100" dir="2700000" algn="tl">
                    <a:srgbClr val="C0C0C0"/>
                  </a:outerShdw>
                </a:effectLst>
                <a:latin typeface="+mn-ea"/>
              </a:rPr>
              <a:t>）</a:t>
            </a:r>
            <a:endParaRPr lang="en-US" altLang="zh-CN" dirty="0" smtClean="0">
              <a:effectLst>
                <a:outerShdw blurRad="38100" dist="38100" dir="2700000" algn="tl">
                  <a:srgbClr val="C0C0C0"/>
                </a:outerShdw>
              </a:effectLst>
              <a:latin typeface="+mn-ea"/>
            </a:endParaRPr>
          </a:p>
          <a:p>
            <a:pPr>
              <a:buNone/>
              <a:defRPr/>
            </a:pPr>
            <a:r>
              <a:rPr lang="zh-CN" altLang="en-US" dirty="0" smtClean="0">
                <a:effectLst>
                  <a:outerShdw blurRad="38100" dist="38100" dir="2700000" algn="tl">
                    <a:srgbClr val="C0C0C0"/>
                  </a:outerShdw>
                </a:effectLst>
                <a:latin typeface="+mn-ea"/>
              </a:rPr>
              <a:t>     </a:t>
            </a:r>
            <a:endParaRPr lang="en-US" altLang="zh-CN" dirty="0" smtClean="0">
              <a:effectLst>
                <a:outerShdw blurRad="38100" dist="38100" dir="2700000" algn="tl">
                  <a:srgbClr val="C0C0C0"/>
                </a:outerShdw>
              </a:effectLst>
              <a:latin typeface="+mn-ea"/>
            </a:endParaRPr>
          </a:p>
          <a:p>
            <a:pPr>
              <a:buNone/>
              <a:defRPr/>
            </a:pPr>
            <a:r>
              <a:rPr lang="zh-CN" altLang="en-US" dirty="0" smtClean="0">
                <a:effectLst>
                  <a:outerShdw blurRad="38100" dist="38100" dir="2700000" algn="tl">
                    <a:srgbClr val="C0C0C0"/>
                  </a:outerShdw>
                </a:effectLst>
                <a:latin typeface="+mn-ea"/>
              </a:rPr>
              <a:t>双绞线的线径标准</a:t>
            </a:r>
            <a:r>
              <a:rPr lang="en-US" altLang="zh-CN" dirty="0" smtClean="0">
                <a:effectLst>
                  <a:outerShdw blurRad="38100" dist="38100" dir="2700000" algn="tl">
                    <a:srgbClr val="C0C0C0"/>
                  </a:outerShdw>
                </a:effectLst>
                <a:latin typeface="+mn-ea"/>
              </a:rPr>
              <a:t>23AWG,</a:t>
            </a:r>
            <a:r>
              <a:rPr lang="zh-CN" altLang="en-US" dirty="0" smtClean="0">
                <a:effectLst>
                  <a:outerShdw blurRad="38100" dist="38100" dir="2700000" algn="tl">
                    <a:srgbClr val="C0C0C0"/>
                  </a:outerShdw>
                </a:effectLst>
                <a:latin typeface="+mn-ea"/>
              </a:rPr>
              <a:t>直径：</a:t>
            </a:r>
            <a:r>
              <a:rPr lang="en-US" altLang="zh-CN" dirty="0" smtClean="0">
                <a:effectLst>
                  <a:outerShdw blurRad="38100" dist="38100" dir="2700000" algn="tl">
                    <a:srgbClr val="C0C0C0"/>
                  </a:outerShdw>
                </a:effectLst>
                <a:latin typeface="+mn-ea"/>
              </a:rPr>
              <a:t>0.58</a:t>
            </a:r>
          </a:p>
          <a:p>
            <a:pPr>
              <a:buNone/>
              <a:defRPr/>
            </a:pPr>
            <a:r>
              <a:rPr lang="en-US" altLang="zh-CN" dirty="0" smtClean="0">
                <a:effectLst>
                  <a:outerShdw blurRad="38100" dist="38100" dir="2700000" algn="tl">
                    <a:srgbClr val="C0C0C0"/>
                  </a:outerShdw>
                </a:effectLst>
                <a:latin typeface="+mn-ea"/>
              </a:rPr>
              <a:t>     </a:t>
            </a:r>
          </a:p>
          <a:p>
            <a:pPr>
              <a:buNone/>
              <a:defRPr/>
            </a:pPr>
            <a:r>
              <a:rPr lang="zh-CN" altLang="en-US" dirty="0" smtClean="0">
                <a:effectLst>
                  <a:outerShdw blurRad="38100" dist="38100" dir="2700000" algn="tl">
                    <a:srgbClr val="C0C0C0"/>
                  </a:outerShdw>
                </a:effectLst>
                <a:latin typeface="+mn-ea"/>
              </a:rPr>
              <a:t>最</a:t>
            </a:r>
            <a:r>
              <a:rPr lang="zh-CN" altLang="en-US" b="1" dirty="0" smtClean="0">
                <a:solidFill>
                  <a:srgbClr val="FF0000"/>
                </a:solidFill>
                <a:effectLst>
                  <a:outerShdw blurRad="38100" dist="38100" dir="2700000" algn="tl">
                    <a:srgbClr val="C0C0C0"/>
                  </a:outerShdw>
                </a:effectLst>
                <a:latin typeface="+mn-ea"/>
              </a:rPr>
              <a:t>大网段长度</a:t>
            </a:r>
            <a:r>
              <a:rPr lang="zh-CN" altLang="en-US" dirty="0" smtClean="0">
                <a:effectLst>
                  <a:outerShdw blurRad="38100" dist="38100" dir="2700000" algn="tl">
                    <a:srgbClr val="C0C0C0"/>
                  </a:outerShdw>
                </a:effectLst>
                <a:latin typeface="+mn-ea"/>
              </a:rPr>
              <a:t>：</a:t>
            </a:r>
            <a:r>
              <a:rPr lang="en-US" altLang="zh-CN" b="1" dirty="0" smtClean="0">
                <a:solidFill>
                  <a:srgbClr val="FF0000"/>
                </a:solidFill>
                <a:effectLst>
                  <a:outerShdw blurRad="38100" dist="38100" dir="2700000" algn="tl">
                    <a:srgbClr val="C0C0C0"/>
                  </a:outerShdw>
                </a:effectLst>
                <a:latin typeface="+mn-ea"/>
              </a:rPr>
              <a:t>100m</a:t>
            </a:r>
            <a:r>
              <a:rPr lang="zh-CN" altLang="en-US" dirty="0" smtClean="0">
                <a:effectLst>
                  <a:outerShdw blurRad="38100" dist="38100" dir="2700000" algn="tl">
                    <a:srgbClr val="C0C0C0"/>
                  </a:outerShdw>
                </a:effectLst>
                <a:latin typeface="+mn-ea"/>
              </a:rPr>
              <a:t>，采用</a:t>
            </a:r>
            <a:r>
              <a:rPr lang="en-US" altLang="zh-CN" dirty="0" smtClean="0">
                <a:effectLst>
                  <a:outerShdw blurRad="38100" dist="38100" dir="2700000" algn="tl">
                    <a:srgbClr val="C0C0C0"/>
                  </a:outerShdw>
                </a:effectLst>
                <a:latin typeface="+mn-ea"/>
              </a:rPr>
              <a:t>RJ</a:t>
            </a:r>
            <a:r>
              <a:rPr lang="zh-CN" altLang="en-US" dirty="0" smtClean="0">
                <a:effectLst>
                  <a:outerShdw blurRad="38100" dist="38100" dir="2700000" algn="tl">
                    <a:srgbClr val="C0C0C0"/>
                  </a:outerShdw>
                </a:effectLst>
                <a:latin typeface="+mn-ea"/>
              </a:rPr>
              <a:t>连接器。</a:t>
            </a:r>
            <a:endParaRPr lang="en-US" altLang="zh-CN" dirty="0" smtClean="0">
              <a:effectLst>
                <a:outerShdw blurRad="38100" dist="38100" dir="2700000" algn="tl">
                  <a:srgbClr val="C0C0C0"/>
                </a:outerShdw>
              </a:effectLst>
              <a:latin typeface="+mn-ea"/>
            </a:endParaRPr>
          </a:p>
          <a:p>
            <a:pPr>
              <a:buNone/>
              <a:defRPr/>
            </a:pPr>
            <a:endParaRPr kumimoji="0" lang="en-US" altLang="zh-CN"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n-ea"/>
              <a:ea typeface="隶书" pitchFamily="49" charset="-122"/>
              <a:cs typeface="+mn-cs"/>
            </a:endParaRPr>
          </a:p>
          <a:p>
            <a:pPr>
              <a:buNone/>
              <a:defRPr/>
            </a:pPr>
            <a:r>
              <a:rPr lang="zh-CN" altLang="en-US" dirty="0" smtClean="0">
                <a:effectLst>
                  <a:outerShdw blurRad="38100" dist="38100" dir="2700000" algn="tl">
                    <a:srgbClr val="C0C0C0"/>
                  </a:outerShdw>
                </a:effectLst>
                <a:latin typeface="+mn-ea"/>
              </a:rPr>
              <a:t>在</a:t>
            </a:r>
            <a:r>
              <a:rPr lang="en-US" altLang="zh-CN" dirty="0" smtClean="0">
                <a:effectLst>
                  <a:outerShdw blurRad="38100" dist="38100" dir="2700000" algn="tl">
                    <a:srgbClr val="C0C0C0"/>
                  </a:outerShdw>
                </a:effectLst>
                <a:latin typeface="+mn-ea"/>
              </a:rPr>
              <a:t>TIA/EIA  568 B.2-10</a:t>
            </a:r>
            <a:r>
              <a:rPr lang="zh-CN" altLang="en-US" dirty="0" smtClean="0">
                <a:effectLst>
                  <a:outerShdw blurRad="38100" dist="38100" dir="2700000" algn="tl">
                    <a:srgbClr val="C0C0C0"/>
                  </a:outerShdw>
                </a:effectLst>
                <a:latin typeface="+mn-ea"/>
              </a:rPr>
              <a:t>标准中已经规定了</a:t>
            </a:r>
            <a:r>
              <a:rPr lang="en-US" altLang="zh-CN" dirty="0" smtClean="0">
                <a:effectLst>
                  <a:outerShdw blurRad="38100" dist="38100" dir="2700000" algn="tl">
                    <a:srgbClr val="C0C0C0"/>
                  </a:outerShdw>
                </a:effectLst>
                <a:latin typeface="+mn-ea"/>
              </a:rPr>
              <a:t>6A</a:t>
            </a:r>
            <a:r>
              <a:rPr lang="zh-CN" altLang="en-US" dirty="0" smtClean="0">
                <a:effectLst>
                  <a:outerShdw blurRad="38100" dist="38100" dir="2700000" algn="tl">
                    <a:srgbClr val="C0C0C0"/>
                  </a:outerShdw>
                </a:effectLst>
                <a:latin typeface="+mn-ea"/>
              </a:rPr>
              <a:t>类布线系统支持的传输带宽为</a:t>
            </a:r>
            <a:r>
              <a:rPr lang="en-US" altLang="zh-CN" b="1" dirty="0" smtClean="0">
                <a:solidFill>
                  <a:srgbClr val="FF0000"/>
                </a:solidFill>
                <a:effectLst>
                  <a:outerShdw blurRad="38100" dist="38100" dir="2700000" algn="tl">
                    <a:srgbClr val="C0C0C0"/>
                  </a:outerShdw>
                </a:effectLst>
                <a:latin typeface="+mn-ea"/>
              </a:rPr>
              <a:t>500Mhz</a:t>
            </a:r>
            <a:r>
              <a:rPr lang="zh-CN" altLang="en-US" dirty="0" smtClean="0">
                <a:effectLst>
                  <a:outerShdw blurRad="38100" dist="38100" dir="2700000" algn="tl">
                    <a:srgbClr val="C0C0C0"/>
                  </a:outerShdw>
                </a:effectLst>
                <a:latin typeface="+mn-ea"/>
              </a:rPr>
              <a:t>，传输距离可以达到</a:t>
            </a:r>
            <a:r>
              <a:rPr lang="en-US" altLang="zh-CN" b="1" dirty="0" smtClean="0">
                <a:solidFill>
                  <a:srgbClr val="FF0000"/>
                </a:solidFill>
                <a:effectLst>
                  <a:outerShdw blurRad="38100" dist="38100" dir="2700000" algn="tl">
                    <a:srgbClr val="C0C0C0"/>
                  </a:outerShdw>
                </a:effectLst>
                <a:latin typeface="+mn-ea"/>
              </a:rPr>
              <a:t>100m</a:t>
            </a:r>
            <a:r>
              <a:rPr lang="zh-CN" altLang="en-US" dirty="0" smtClean="0">
                <a:effectLst>
                  <a:outerShdw blurRad="38100" dist="38100" dir="2700000" algn="tl">
                    <a:srgbClr val="C0C0C0"/>
                  </a:outerShdw>
                </a:effectLst>
                <a:latin typeface="+mn-ea"/>
              </a:rPr>
              <a:t>。</a:t>
            </a:r>
            <a:endParaRPr kumimoji="0" lang="zh-CN" altLang="en-US" i="0" u="none" strike="noStrike" kern="0" cap="none" spc="0" normalizeH="0" baseline="0" noProof="0" dirty="0">
              <a:ln>
                <a:noFill/>
              </a:ln>
              <a:solidFill>
                <a:schemeClr val="tx1"/>
              </a:solidFill>
              <a:effectLst/>
              <a:uLnTx/>
              <a:uFillTx/>
              <a:latin typeface="隶书" pitchFamily="49" charset="-122"/>
              <a:ea typeface="隶书" pitchFamily="49" charset="-122"/>
              <a:cs typeface="+mn-cs"/>
            </a:endParaRPr>
          </a:p>
        </p:txBody>
      </p:sp>
      <p:pic>
        <p:nvPicPr>
          <p:cNvPr id="10" name="图片 9" descr="C:\Documents and Settings\Administrator\Local Settings\Temporary Internet Files\Content.IE5\KPQF0PU3\cat6[1].jpg"/>
          <p:cNvPicPr/>
          <p:nvPr/>
        </p:nvPicPr>
        <p:blipFill>
          <a:blip r:embed="rId2"/>
          <a:srcRect/>
          <a:stretch>
            <a:fillRect/>
          </a:stretch>
        </p:blipFill>
        <p:spPr bwMode="auto">
          <a:xfrm>
            <a:off x="571472" y="1571612"/>
            <a:ext cx="3857652" cy="43862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5786" y="1052513"/>
            <a:ext cx="7889902" cy="519099"/>
          </a:xfrm>
        </p:spPr>
        <p:txBody>
          <a:bodyPr/>
          <a:lstStyle/>
          <a:p>
            <a:pPr algn="l"/>
            <a:r>
              <a:rPr lang="zh-CN" altLang="en-US" sz="2400" b="1" dirty="0" smtClean="0">
                <a:solidFill>
                  <a:srgbClr val="003399"/>
                </a:solidFill>
                <a:latin typeface="华文行楷" pitchFamily="2" charset="-122"/>
                <a:ea typeface="华文行楷" pitchFamily="2" charset="-122"/>
              </a:rPr>
              <a:t>干线子系统（垂直干线子系统）</a:t>
            </a:r>
            <a:endParaRPr lang="zh-CN" altLang="en-US" sz="2400" b="1" dirty="0">
              <a:solidFill>
                <a:srgbClr val="003399"/>
              </a:solidFill>
              <a:latin typeface="华文行楷" pitchFamily="2" charset="-122"/>
              <a:ea typeface="华文行楷" pitchFamily="2" charset="-122"/>
            </a:endParaRPr>
          </a:p>
        </p:txBody>
      </p:sp>
      <p:sp>
        <p:nvSpPr>
          <p:cNvPr id="3" name="内容占位符 2"/>
          <p:cNvSpPr>
            <a:spLocks noGrp="1"/>
          </p:cNvSpPr>
          <p:nvPr>
            <p:ph idx="1"/>
          </p:nvPr>
        </p:nvSpPr>
        <p:spPr>
          <a:xfrm>
            <a:off x="642909" y="4857759"/>
            <a:ext cx="7858181" cy="1019165"/>
          </a:xfrm>
        </p:spPr>
        <p:txBody>
          <a:bodyPr/>
          <a:lstStyle/>
          <a:p>
            <a:pPr>
              <a:buNone/>
            </a:pPr>
            <a:r>
              <a:rPr lang="zh-CN" altLang="en-US" sz="1800" b="1" dirty="0" smtClean="0"/>
              <a:t>干线子系统</a:t>
            </a:r>
            <a:r>
              <a:rPr lang="zh-CN" altLang="en-US" sz="1800" dirty="0" smtClean="0"/>
              <a:t>是用来链接中心电信间和各配线间的。</a:t>
            </a:r>
            <a:endParaRPr lang="en-US" altLang="zh-CN" sz="1800" dirty="0" smtClean="0"/>
          </a:p>
          <a:p>
            <a:pPr>
              <a:buNone/>
            </a:pPr>
            <a:r>
              <a:rPr lang="en-US" altLang="zh-CN" sz="1800" dirty="0" smtClean="0"/>
              <a:t>        </a:t>
            </a:r>
            <a:r>
              <a:rPr lang="zh-CN" altLang="en-US" sz="1800" dirty="0" smtClean="0"/>
              <a:t>主要组成部份：  </a:t>
            </a:r>
            <a:r>
              <a:rPr lang="zh-CN" altLang="en-US" sz="1800" dirty="0" smtClean="0">
                <a:solidFill>
                  <a:srgbClr val="000000"/>
                </a:solidFill>
              </a:rPr>
              <a:t>电缆</a:t>
            </a:r>
            <a:r>
              <a:rPr lang="zh-CN" altLang="en-US" sz="1800" dirty="0" smtClean="0"/>
              <a:t>、光缆（单、多模）、双绞线、光纤配线架、跳 </a:t>
            </a:r>
            <a:endParaRPr lang="en-US" altLang="zh-CN" sz="1800" dirty="0" smtClean="0"/>
          </a:p>
          <a:p>
            <a:pPr>
              <a:buNone/>
            </a:pPr>
            <a:r>
              <a:rPr lang="en-US" altLang="zh-CN" sz="1800" dirty="0" smtClean="0"/>
              <a:t>                                    </a:t>
            </a:r>
            <a:r>
              <a:rPr lang="zh-CN" altLang="en-US" sz="1800" dirty="0" smtClean="0"/>
              <a:t>线、大对数线缆（语音）。</a:t>
            </a:r>
            <a:endParaRPr lang="zh-CN" altLang="en-US" sz="1800" dirty="0"/>
          </a:p>
        </p:txBody>
      </p:sp>
      <p:pic>
        <p:nvPicPr>
          <p:cNvPr id="78850" name="图片 25"/>
          <p:cNvPicPr>
            <a:picLocks noChangeAspect="1" noChangeArrowheads="1"/>
          </p:cNvPicPr>
          <p:nvPr/>
        </p:nvPicPr>
        <p:blipFill>
          <a:blip r:embed="rId2"/>
          <a:srcRect/>
          <a:stretch>
            <a:fillRect/>
          </a:stretch>
        </p:blipFill>
        <p:spPr bwMode="auto">
          <a:xfrm>
            <a:off x="3214678" y="1643050"/>
            <a:ext cx="3786214" cy="3095501"/>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GX01"/>
          <p:cNvPicPr>
            <a:picLocks noChangeAspect="1" noChangeArrowheads="1"/>
          </p:cNvPicPr>
          <p:nvPr/>
        </p:nvPicPr>
        <p:blipFill>
          <a:blip r:embed="rId2"/>
          <a:srcRect r="10892"/>
          <a:stretch>
            <a:fillRect/>
          </a:stretch>
        </p:blipFill>
        <p:spPr bwMode="auto">
          <a:xfrm>
            <a:off x="428596" y="1000125"/>
            <a:ext cx="1714483" cy="1304925"/>
          </a:xfrm>
          <a:prstGeom prst="rect">
            <a:avLst/>
          </a:prstGeom>
          <a:noFill/>
          <a:ln w="9525">
            <a:noFill/>
            <a:miter lim="800000"/>
            <a:headEnd/>
            <a:tailEnd/>
          </a:ln>
        </p:spPr>
      </p:pic>
      <p:pic>
        <p:nvPicPr>
          <p:cNvPr id="5" name="Picture 8" descr="GX02"/>
          <p:cNvPicPr>
            <a:picLocks noChangeAspect="1" noChangeArrowheads="1"/>
          </p:cNvPicPr>
          <p:nvPr/>
        </p:nvPicPr>
        <p:blipFill>
          <a:blip r:embed="rId3"/>
          <a:srcRect/>
          <a:stretch>
            <a:fillRect/>
          </a:stretch>
        </p:blipFill>
        <p:spPr bwMode="auto">
          <a:xfrm>
            <a:off x="2643189" y="1000125"/>
            <a:ext cx="1933575" cy="1352550"/>
          </a:xfrm>
          <a:prstGeom prst="rect">
            <a:avLst/>
          </a:prstGeom>
          <a:noFill/>
          <a:ln w="9525">
            <a:noFill/>
            <a:miter lim="800000"/>
            <a:headEnd/>
            <a:tailEnd/>
          </a:ln>
        </p:spPr>
      </p:pic>
      <p:sp>
        <p:nvSpPr>
          <p:cNvPr id="7" name="文本占位符 10"/>
          <p:cNvSpPr txBox="1">
            <a:spLocks/>
          </p:cNvSpPr>
          <p:nvPr/>
        </p:nvSpPr>
        <p:spPr bwMode="auto">
          <a:xfrm>
            <a:off x="357158" y="2357430"/>
            <a:ext cx="1857388" cy="357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0" fontAlgn="base" latinLnBrk="0" hangingPunct="0">
              <a:lnSpc>
                <a:spcPct val="100000"/>
              </a:lnSpc>
              <a:spcBef>
                <a:spcPct val="20000"/>
              </a:spcBef>
              <a:spcAft>
                <a:spcPct val="0"/>
              </a:spcAft>
              <a:buClrTx/>
              <a:buSzTx/>
              <a:tabLst/>
              <a:defRPr/>
            </a:pPr>
            <a:r>
              <a:rPr kumimoji="0" lang="zh-CN" altLang="en-US" sz="1400" b="1" i="0" u="none" strike="noStrike" kern="0" cap="none" spc="0" normalizeH="0" baseline="0" noProof="0" dirty="0" smtClean="0">
                <a:ln>
                  <a:noFill/>
                </a:ln>
                <a:solidFill>
                  <a:schemeClr val="tx1"/>
                </a:solidFill>
                <a:effectLst/>
                <a:uLnTx/>
                <a:uFillTx/>
                <a:latin typeface="+mn-lt"/>
                <a:ea typeface="+mn-ea"/>
                <a:cs typeface="+mn-cs"/>
              </a:rPr>
              <a:t>中心束管式铠装光缆</a:t>
            </a:r>
          </a:p>
        </p:txBody>
      </p:sp>
      <p:pic>
        <p:nvPicPr>
          <p:cNvPr id="8" name="图片 11" descr="自承式架空光缆.jpg"/>
          <p:cNvPicPr>
            <a:picLocks noChangeAspect="1"/>
          </p:cNvPicPr>
          <p:nvPr/>
        </p:nvPicPr>
        <p:blipFill>
          <a:blip r:embed="rId4"/>
          <a:srcRect/>
          <a:stretch>
            <a:fillRect/>
          </a:stretch>
        </p:blipFill>
        <p:spPr bwMode="auto">
          <a:xfrm>
            <a:off x="6877078" y="1214438"/>
            <a:ext cx="1695450" cy="1114425"/>
          </a:xfrm>
          <a:prstGeom prst="rect">
            <a:avLst/>
          </a:prstGeom>
          <a:noFill/>
          <a:ln w="9525">
            <a:noFill/>
            <a:miter lim="800000"/>
            <a:headEnd/>
            <a:tailEnd/>
          </a:ln>
        </p:spPr>
      </p:pic>
      <p:pic>
        <p:nvPicPr>
          <p:cNvPr id="9" name="图片 12" descr="防雷光纤.JPG"/>
          <p:cNvPicPr>
            <a:picLocks noChangeAspect="1"/>
          </p:cNvPicPr>
          <p:nvPr/>
        </p:nvPicPr>
        <p:blipFill>
          <a:blip r:embed="rId5"/>
          <a:srcRect/>
          <a:stretch>
            <a:fillRect/>
          </a:stretch>
        </p:blipFill>
        <p:spPr bwMode="auto">
          <a:xfrm>
            <a:off x="642938" y="3286125"/>
            <a:ext cx="1600200" cy="1071569"/>
          </a:xfrm>
          <a:prstGeom prst="rect">
            <a:avLst/>
          </a:prstGeom>
          <a:noFill/>
          <a:ln w="9525">
            <a:noFill/>
            <a:miter lim="800000"/>
            <a:headEnd/>
            <a:tailEnd/>
          </a:ln>
        </p:spPr>
      </p:pic>
      <p:pic>
        <p:nvPicPr>
          <p:cNvPr id="10" name="图片 13" descr="室内单芯单元光缆.jpg"/>
          <p:cNvPicPr>
            <a:picLocks noChangeAspect="1"/>
          </p:cNvPicPr>
          <p:nvPr/>
        </p:nvPicPr>
        <p:blipFill>
          <a:blip r:embed="rId6"/>
          <a:srcRect/>
          <a:stretch>
            <a:fillRect/>
          </a:stretch>
        </p:blipFill>
        <p:spPr bwMode="auto">
          <a:xfrm>
            <a:off x="2714625" y="2857500"/>
            <a:ext cx="1371600" cy="1504950"/>
          </a:xfrm>
          <a:prstGeom prst="rect">
            <a:avLst/>
          </a:prstGeom>
          <a:noFill/>
          <a:ln w="9525">
            <a:noFill/>
            <a:miter lim="800000"/>
            <a:headEnd/>
            <a:tailEnd/>
          </a:ln>
        </p:spPr>
      </p:pic>
      <p:pic>
        <p:nvPicPr>
          <p:cNvPr id="11" name="图片 14" descr="直埋光纤.JPG"/>
          <p:cNvPicPr>
            <a:picLocks noChangeAspect="1"/>
          </p:cNvPicPr>
          <p:nvPr/>
        </p:nvPicPr>
        <p:blipFill>
          <a:blip r:embed="rId7"/>
          <a:srcRect/>
          <a:stretch>
            <a:fillRect/>
          </a:stretch>
        </p:blipFill>
        <p:spPr bwMode="auto">
          <a:xfrm>
            <a:off x="4981589" y="1214438"/>
            <a:ext cx="1590675" cy="1057275"/>
          </a:xfrm>
          <a:prstGeom prst="rect">
            <a:avLst/>
          </a:prstGeom>
          <a:noFill/>
          <a:ln w="9525">
            <a:noFill/>
            <a:miter lim="800000"/>
            <a:headEnd/>
            <a:tailEnd/>
          </a:ln>
        </p:spPr>
      </p:pic>
      <p:grpSp>
        <p:nvGrpSpPr>
          <p:cNvPr id="12" name="组合 8"/>
          <p:cNvGrpSpPr>
            <a:grpSpLocks/>
          </p:cNvGrpSpPr>
          <p:nvPr/>
        </p:nvGrpSpPr>
        <p:grpSpPr bwMode="auto">
          <a:xfrm>
            <a:off x="6858016" y="2928934"/>
            <a:ext cx="1785938" cy="1727200"/>
            <a:chOff x="6000760" y="2130974"/>
            <a:chExt cx="1785950" cy="1726654"/>
          </a:xfrm>
        </p:grpSpPr>
        <p:pic>
          <p:nvPicPr>
            <p:cNvPr id="13" name="图片 12" descr="u=3184506949,2644618150&amp;fm=0&amp;gp=0.jpg"/>
            <p:cNvPicPr>
              <a:picLocks noChangeAspect="1"/>
            </p:cNvPicPr>
            <p:nvPr/>
          </p:nvPicPr>
          <p:blipFill>
            <a:blip r:embed="rId8"/>
            <a:stretch>
              <a:fillRect/>
            </a:stretch>
          </p:blipFill>
          <p:spPr>
            <a:xfrm>
              <a:off x="6000760" y="2130974"/>
              <a:ext cx="1785950" cy="1339426"/>
            </a:xfrm>
            <a:prstGeom prst="rect">
              <a:avLst/>
            </a:prstGeom>
            <a:ln>
              <a:solidFill>
                <a:schemeClr val="accent1">
                  <a:lumMod val="75000"/>
                </a:schemeClr>
              </a:solidFill>
            </a:ln>
          </p:spPr>
        </p:pic>
        <p:sp>
          <p:nvSpPr>
            <p:cNvPr id="14" name="TextBox 6"/>
            <p:cNvSpPr txBox="1">
              <a:spLocks noChangeArrowheads="1"/>
            </p:cNvSpPr>
            <p:nvPr/>
          </p:nvSpPr>
          <p:spPr bwMode="auto">
            <a:xfrm>
              <a:off x="6409481" y="3488296"/>
              <a:ext cx="877163" cy="369332"/>
            </a:xfrm>
            <a:prstGeom prst="rect">
              <a:avLst/>
            </a:prstGeom>
            <a:noFill/>
            <a:ln w="9525">
              <a:noFill/>
              <a:miter lim="800000"/>
              <a:headEnd/>
              <a:tailEnd/>
            </a:ln>
          </p:spPr>
          <p:txBody>
            <a:bodyPr wrap="none">
              <a:spAutoFit/>
            </a:bodyPr>
            <a:lstStyle/>
            <a:p>
              <a:pPr algn="ctr"/>
              <a:r>
                <a:rPr lang="en-US" altLang="zh-CN"/>
                <a:t>FC-FC</a:t>
              </a:r>
              <a:endParaRPr lang="zh-CN" altLang="en-US"/>
            </a:p>
          </p:txBody>
        </p:sp>
      </p:grpSp>
      <p:grpSp>
        <p:nvGrpSpPr>
          <p:cNvPr id="15" name="组合 9"/>
          <p:cNvGrpSpPr>
            <a:grpSpLocks/>
          </p:cNvGrpSpPr>
          <p:nvPr/>
        </p:nvGrpSpPr>
        <p:grpSpPr bwMode="auto">
          <a:xfrm>
            <a:off x="4714876" y="2928934"/>
            <a:ext cx="1785938" cy="1727200"/>
            <a:chOff x="6001110" y="3845486"/>
            <a:chExt cx="1785600" cy="1726654"/>
          </a:xfrm>
        </p:grpSpPr>
        <p:pic>
          <p:nvPicPr>
            <p:cNvPr id="16" name="图片 15" descr="u=598805690,496045835&amp;fm=0&amp;gp=0.jpg"/>
            <p:cNvPicPr>
              <a:picLocks/>
            </p:cNvPicPr>
            <p:nvPr/>
          </p:nvPicPr>
          <p:blipFill>
            <a:blip r:embed="rId9"/>
            <a:stretch>
              <a:fillRect/>
            </a:stretch>
          </p:blipFill>
          <p:spPr>
            <a:xfrm>
              <a:off x="6001110" y="3845486"/>
              <a:ext cx="1785600" cy="1339426"/>
            </a:xfrm>
            <a:prstGeom prst="rect">
              <a:avLst/>
            </a:prstGeom>
            <a:ln>
              <a:solidFill>
                <a:schemeClr val="accent1">
                  <a:lumMod val="75000"/>
                </a:schemeClr>
              </a:solidFill>
            </a:ln>
          </p:spPr>
        </p:pic>
        <p:sp>
          <p:nvSpPr>
            <p:cNvPr id="17" name="TextBox 7"/>
            <p:cNvSpPr txBox="1">
              <a:spLocks noChangeArrowheads="1"/>
            </p:cNvSpPr>
            <p:nvPr/>
          </p:nvSpPr>
          <p:spPr bwMode="auto">
            <a:xfrm>
              <a:off x="6455271" y="5202808"/>
              <a:ext cx="902811" cy="369332"/>
            </a:xfrm>
            <a:prstGeom prst="rect">
              <a:avLst/>
            </a:prstGeom>
            <a:noFill/>
            <a:ln w="9525">
              <a:noFill/>
              <a:miter lim="800000"/>
              <a:headEnd/>
              <a:tailEnd/>
            </a:ln>
          </p:spPr>
          <p:txBody>
            <a:bodyPr wrap="none">
              <a:spAutoFit/>
            </a:bodyPr>
            <a:lstStyle/>
            <a:p>
              <a:pPr algn="ctr"/>
              <a:r>
                <a:rPr lang="en-US" altLang="zh-CN"/>
                <a:t>SC-SC</a:t>
              </a:r>
              <a:endParaRPr lang="zh-CN" altLang="en-US"/>
            </a:p>
          </p:txBody>
        </p:sp>
      </p:grpSp>
      <p:sp>
        <p:nvSpPr>
          <p:cNvPr id="18" name="文本占位符 10"/>
          <p:cNvSpPr txBox="1">
            <a:spLocks/>
          </p:cNvSpPr>
          <p:nvPr/>
        </p:nvSpPr>
        <p:spPr bwMode="auto">
          <a:xfrm>
            <a:off x="2285984" y="2357432"/>
            <a:ext cx="2000264" cy="357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0" fontAlgn="base" latinLnBrk="0" hangingPunct="0">
              <a:lnSpc>
                <a:spcPct val="100000"/>
              </a:lnSpc>
              <a:spcBef>
                <a:spcPct val="20000"/>
              </a:spcBef>
              <a:spcAft>
                <a:spcPct val="0"/>
              </a:spcAft>
              <a:buClrTx/>
              <a:buSzTx/>
              <a:tabLst/>
              <a:defRPr/>
            </a:pPr>
            <a:r>
              <a:rPr kumimoji="0" lang="zh-CN" altLang="en-US" sz="1400" b="1" i="0" u="none" strike="noStrike" kern="0" cap="none" spc="0" normalizeH="0" baseline="0" noProof="0" dirty="0" smtClean="0">
                <a:ln>
                  <a:noFill/>
                </a:ln>
                <a:solidFill>
                  <a:schemeClr val="tx1"/>
                </a:solidFill>
                <a:effectLst/>
                <a:uLnTx/>
                <a:uFillTx/>
                <a:latin typeface="+mn-lt"/>
                <a:ea typeface="+mn-ea"/>
                <a:cs typeface="+mn-cs"/>
              </a:rPr>
              <a:t>中心束管式双铠装光缆</a:t>
            </a:r>
          </a:p>
        </p:txBody>
      </p:sp>
      <p:sp>
        <p:nvSpPr>
          <p:cNvPr id="19" name="文本占位符 10"/>
          <p:cNvSpPr txBox="1">
            <a:spLocks/>
          </p:cNvSpPr>
          <p:nvPr/>
        </p:nvSpPr>
        <p:spPr bwMode="auto">
          <a:xfrm>
            <a:off x="4552962" y="2357430"/>
            <a:ext cx="2000264" cy="357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0" fontAlgn="base" latinLnBrk="0" hangingPunct="0">
              <a:lnSpc>
                <a:spcPct val="100000"/>
              </a:lnSpc>
              <a:spcBef>
                <a:spcPct val="20000"/>
              </a:spcBef>
              <a:spcAft>
                <a:spcPct val="0"/>
              </a:spcAft>
              <a:buClrTx/>
              <a:buSzTx/>
              <a:tabLst/>
              <a:defRPr/>
            </a:pPr>
            <a:r>
              <a:rPr lang="zh-CN" altLang="en-US" sz="1400" b="1" kern="0" dirty="0" smtClean="0">
                <a:latin typeface="+mn-lt"/>
                <a:ea typeface="+mn-ea"/>
              </a:rPr>
              <a:t>松套层绞</a:t>
            </a:r>
            <a:r>
              <a:rPr kumimoji="0" lang="zh-CN" altLang="en-US" sz="1400" b="1" i="0" u="none" strike="noStrike" kern="0" cap="none" spc="0" normalizeH="0" baseline="0" noProof="0" dirty="0" smtClean="0">
                <a:ln>
                  <a:noFill/>
                </a:ln>
                <a:solidFill>
                  <a:schemeClr val="tx1"/>
                </a:solidFill>
                <a:effectLst/>
                <a:uLnTx/>
                <a:uFillTx/>
                <a:latin typeface="+mn-lt"/>
                <a:ea typeface="+mn-ea"/>
                <a:cs typeface="+mn-cs"/>
              </a:rPr>
              <a:t>式双铠装光缆</a:t>
            </a:r>
          </a:p>
        </p:txBody>
      </p:sp>
      <p:sp>
        <p:nvSpPr>
          <p:cNvPr id="20" name="文本占位符 10"/>
          <p:cNvSpPr txBox="1">
            <a:spLocks/>
          </p:cNvSpPr>
          <p:nvPr/>
        </p:nvSpPr>
        <p:spPr bwMode="auto">
          <a:xfrm>
            <a:off x="6805654" y="2357430"/>
            <a:ext cx="1500198" cy="357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0" fontAlgn="base" latinLnBrk="0" hangingPunct="0">
              <a:lnSpc>
                <a:spcPct val="100000"/>
              </a:lnSpc>
              <a:spcBef>
                <a:spcPct val="20000"/>
              </a:spcBef>
              <a:spcAft>
                <a:spcPct val="0"/>
              </a:spcAft>
              <a:buClrTx/>
              <a:buSzTx/>
              <a:tabLst/>
              <a:defRPr/>
            </a:pPr>
            <a:r>
              <a:rPr kumimoji="0" lang="zh-CN" altLang="en-US" sz="1400" b="1" i="0" u="none" strike="noStrike" kern="0" cap="none" spc="0" normalizeH="0" baseline="0" noProof="0" dirty="0" smtClean="0">
                <a:ln>
                  <a:noFill/>
                </a:ln>
                <a:solidFill>
                  <a:schemeClr val="tx1"/>
                </a:solidFill>
                <a:effectLst/>
                <a:uLnTx/>
                <a:uFillTx/>
                <a:latin typeface="+mn-lt"/>
                <a:ea typeface="+mn-ea"/>
                <a:cs typeface="+mn-cs"/>
              </a:rPr>
              <a:t>自承式架空光缆</a:t>
            </a:r>
          </a:p>
        </p:txBody>
      </p:sp>
      <p:sp>
        <p:nvSpPr>
          <p:cNvPr id="21" name="文本占位符 10"/>
          <p:cNvSpPr txBox="1">
            <a:spLocks/>
          </p:cNvSpPr>
          <p:nvPr/>
        </p:nvSpPr>
        <p:spPr bwMode="auto">
          <a:xfrm>
            <a:off x="500034" y="4643448"/>
            <a:ext cx="1571636" cy="357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0" fontAlgn="base" latinLnBrk="0" hangingPunct="0">
              <a:lnSpc>
                <a:spcPct val="100000"/>
              </a:lnSpc>
              <a:spcBef>
                <a:spcPct val="20000"/>
              </a:spcBef>
              <a:spcAft>
                <a:spcPct val="0"/>
              </a:spcAft>
              <a:buClrTx/>
              <a:buSzTx/>
              <a:tabLst/>
              <a:defRPr/>
            </a:pPr>
            <a:r>
              <a:rPr kumimoji="0" lang="en-US" altLang="zh-CN" sz="1400" b="1" i="0" u="none" strike="noStrike" kern="0" cap="none" spc="0" normalizeH="0" baseline="0" noProof="0" dirty="0" smtClean="0">
                <a:ln>
                  <a:noFill/>
                </a:ln>
                <a:solidFill>
                  <a:schemeClr val="tx1"/>
                </a:solidFill>
                <a:effectLst/>
                <a:uLnTx/>
                <a:uFillTx/>
                <a:latin typeface="+mn-lt"/>
                <a:ea typeface="+mn-ea"/>
                <a:cs typeface="+mn-cs"/>
              </a:rPr>
              <a:t>ADSS</a:t>
            </a:r>
            <a:r>
              <a:rPr kumimoji="0" lang="zh-CN" altLang="en-US" sz="1400" b="1" i="0" u="none" strike="noStrike" kern="0" cap="none" spc="0" normalizeH="0" baseline="0" noProof="0" dirty="0" smtClean="0">
                <a:ln>
                  <a:noFill/>
                </a:ln>
                <a:solidFill>
                  <a:schemeClr val="tx1"/>
                </a:solidFill>
                <a:effectLst/>
                <a:uLnTx/>
                <a:uFillTx/>
                <a:latin typeface="+mn-lt"/>
                <a:ea typeface="+mn-ea"/>
                <a:cs typeface="+mn-cs"/>
              </a:rPr>
              <a:t>防雷型光缆</a:t>
            </a:r>
          </a:p>
        </p:txBody>
      </p:sp>
      <p:sp>
        <p:nvSpPr>
          <p:cNvPr id="23" name="文本占位符 10"/>
          <p:cNvSpPr txBox="1">
            <a:spLocks/>
          </p:cNvSpPr>
          <p:nvPr/>
        </p:nvSpPr>
        <p:spPr bwMode="auto">
          <a:xfrm>
            <a:off x="2714612" y="4643446"/>
            <a:ext cx="1285884" cy="357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0" fontAlgn="base" latinLnBrk="0" hangingPunct="0">
              <a:lnSpc>
                <a:spcPct val="100000"/>
              </a:lnSpc>
              <a:spcBef>
                <a:spcPct val="20000"/>
              </a:spcBef>
              <a:spcAft>
                <a:spcPct val="0"/>
              </a:spcAft>
              <a:buClrTx/>
              <a:buSzTx/>
              <a:tabLst/>
              <a:defRPr/>
            </a:pPr>
            <a:r>
              <a:rPr kumimoji="0" lang="zh-CN" altLang="en-US" sz="1400" b="1" i="0" u="none" strike="noStrike" kern="0" cap="none" spc="0" normalizeH="0" baseline="0" noProof="0" smtClean="0">
                <a:ln>
                  <a:noFill/>
                </a:ln>
                <a:solidFill>
                  <a:schemeClr val="tx1"/>
                </a:solidFill>
                <a:effectLst/>
                <a:uLnTx/>
                <a:uFillTx/>
                <a:latin typeface="+mn-lt"/>
                <a:ea typeface="+mn-ea"/>
                <a:cs typeface="+mn-cs"/>
              </a:rPr>
              <a:t>室内单元光缆</a:t>
            </a:r>
            <a:endParaRPr kumimoji="0" lang="zh-CN" altLang="en-US" sz="14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24" name="文本占位符 10"/>
          <p:cNvSpPr txBox="1">
            <a:spLocks/>
          </p:cNvSpPr>
          <p:nvPr/>
        </p:nvSpPr>
        <p:spPr bwMode="auto">
          <a:xfrm>
            <a:off x="6215074" y="4643446"/>
            <a:ext cx="928694" cy="357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0" fontAlgn="base" latinLnBrk="0" hangingPunct="0">
              <a:lnSpc>
                <a:spcPct val="100000"/>
              </a:lnSpc>
              <a:spcBef>
                <a:spcPct val="20000"/>
              </a:spcBef>
              <a:spcAft>
                <a:spcPct val="0"/>
              </a:spcAft>
              <a:buClrTx/>
              <a:buSzTx/>
              <a:tabLst/>
              <a:defRPr/>
            </a:pPr>
            <a:r>
              <a:rPr kumimoji="0" lang="zh-CN" altLang="en-US" sz="1400" b="1" i="0" u="none" strike="noStrike" kern="0" cap="none" spc="0" normalizeH="0" baseline="0" noProof="0" dirty="0" smtClean="0">
                <a:ln>
                  <a:noFill/>
                </a:ln>
                <a:solidFill>
                  <a:schemeClr val="tx1"/>
                </a:solidFill>
                <a:effectLst/>
                <a:uLnTx/>
                <a:uFillTx/>
                <a:latin typeface="+mn-lt"/>
                <a:ea typeface="+mn-ea"/>
                <a:cs typeface="+mn-cs"/>
              </a:rPr>
              <a:t>光纤跳线</a:t>
            </a:r>
          </a:p>
        </p:txBody>
      </p:sp>
      <p:sp>
        <p:nvSpPr>
          <p:cNvPr id="25" name="矩形 24"/>
          <p:cNvSpPr/>
          <p:nvPr/>
        </p:nvSpPr>
        <p:spPr>
          <a:xfrm>
            <a:off x="714348" y="5000636"/>
            <a:ext cx="7929618" cy="923330"/>
          </a:xfrm>
          <a:prstGeom prst="rect">
            <a:avLst/>
          </a:prstGeom>
          <a:gradFill>
            <a:gsLst>
              <a:gs pos="0">
                <a:srgbClr val="03D4A8"/>
              </a:gs>
              <a:gs pos="25000">
                <a:srgbClr val="21D6E0"/>
              </a:gs>
              <a:gs pos="75000">
                <a:srgbClr val="0087E6"/>
              </a:gs>
              <a:gs pos="100000">
                <a:srgbClr val="005CBF"/>
              </a:gs>
            </a:gsLst>
            <a:lin ang="5400000" scaled="0"/>
          </a:gradFill>
        </p:spPr>
        <p:txBody>
          <a:bodyPr wrap="square">
            <a:spAutoFit/>
          </a:bodyPr>
          <a:lstStyle/>
          <a:p>
            <a:pPr>
              <a:buNone/>
            </a:pPr>
            <a:r>
              <a:rPr lang="zh-CN" altLang="en-US" dirty="0" smtClean="0">
                <a:effectLst>
                  <a:outerShdw blurRad="38100" dist="38100" dir="2700000" algn="tl">
                    <a:srgbClr val="C0C0C0"/>
                  </a:outerShdw>
                </a:effectLst>
                <a:latin typeface="+mn-ea"/>
              </a:rPr>
              <a:t>光纤布线系统优点</a:t>
            </a:r>
            <a:r>
              <a:rPr lang="en-US" altLang="zh-CN" dirty="0" smtClean="0">
                <a:effectLst>
                  <a:outerShdw blurRad="38100" dist="38100" dir="2700000" algn="tl">
                    <a:srgbClr val="C0C0C0"/>
                  </a:outerShdw>
                </a:effectLst>
                <a:latin typeface="+mn-ea"/>
              </a:rPr>
              <a:t>:</a:t>
            </a:r>
            <a:r>
              <a:rPr lang="zh-CN" altLang="en-US" b="1" dirty="0" smtClean="0">
                <a:solidFill>
                  <a:srgbClr val="FF0000"/>
                </a:solidFill>
                <a:effectLst>
                  <a:outerShdw blurRad="38100" dist="38100" dir="2700000" algn="tl">
                    <a:srgbClr val="C0C0C0"/>
                  </a:outerShdw>
                </a:effectLst>
                <a:latin typeface="+mn-ea"/>
              </a:rPr>
              <a:t>传输距离长</a:t>
            </a:r>
            <a:r>
              <a:rPr lang="en-US" altLang="zh-CN" b="1" dirty="0" smtClean="0">
                <a:solidFill>
                  <a:srgbClr val="FF0000"/>
                </a:solidFill>
                <a:effectLst>
                  <a:outerShdw blurRad="38100" dist="38100" dir="2700000" algn="tl">
                    <a:srgbClr val="C0C0C0"/>
                  </a:outerShdw>
                </a:effectLst>
                <a:latin typeface="+mn-ea"/>
              </a:rPr>
              <a:t>,</a:t>
            </a:r>
            <a:r>
              <a:rPr lang="zh-CN" altLang="en-US" b="1" dirty="0" smtClean="0">
                <a:solidFill>
                  <a:srgbClr val="FF0000"/>
                </a:solidFill>
                <a:effectLst>
                  <a:outerShdw blurRad="38100" dist="38100" dir="2700000" algn="tl">
                    <a:srgbClr val="C0C0C0"/>
                  </a:outerShdw>
                </a:effectLst>
                <a:latin typeface="+mn-ea"/>
              </a:rPr>
              <a:t>高带宽</a:t>
            </a:r>
            <a:r>
              <a:rPr lang="en-US" altLang="zh-CN" b="1" dirty="0" smtClean="0">
                <a:solidFill>
                  <a:srgbClr val="FF0000"/>
                </a:solidFill>
                <a:effectLst>
                  <a:outerShdw blurRad="38100" dist="38100" dir="2700000" algn="tl">
                    <a:srgbClr val="C0C0C0"/>
                  </a:outerShdw>
                </a:effectLst>
                <a:latin typeface="+mn-ea"/>
              </a:rPr>
              <a:t>,</a:t>
            </a:r>
            <a:r>
              <a:rPr lang="zh-CN" altLang="en-US" b="1" dirty="0" smtClean="0">
                <a:solidFill>
                  <a:srgbClr val="FF0000"/>
                </a:solidFill>
                <a:effectLst>
                  <a:outerShdw blurRad="38100" dist="38100" dir="2700000" algn="tl">
                    <a:srgbClr val="C0C0C0"/>
                  </a:outerShdw>
                </a:effectLst>
                <a:latin typeface="+mn-ea"/>
              </a:rPr>
              <a:t>抗干扰 </a:t>
            </a:r>
            <a:r>
              <a:rPr lang="zh-CN" altLang="en-US" dirty="0" smtClean="0">
                <a:effectLst>
                  <a:outerShdw blurRad="38100" dist="38100" dir="2700000" algn="tl">
                    <a:srgbClr val="C0C0C0"/>
                  </a:outerShdw>
                </a:effectLst>
                <a:latin typeface="+mn-ea"/>
              </a:rPr>
              <a:t>。 </a:t>
            </a:r>
            <a:endParaRPr lang="en-US" altLang="zh-CN" dirty="0" smtClean="0">
              <a:effectLst>
                <a:outerShdw blurRad="38100" dist="38100" dir="2700000" algn="tl">
                  <a:srgbClr val="C0C0C0"/>
                </a:outerShdw>
              </a:effectLst>
              <a:latin typeface="+mn-ea"/>
            </a:endParaRPr>
          </a:p>
          <a:p>
            <a:pPr>
              <a:buNone/>
            </a:pPr>
            <a:r>
              <a:rPr lang="en-US" altLang="zh-CN" dirty="0" smtClean="0">
                <a:effectLst>
                  <a:outerShdw blurRad="38100" dist="38100" dir="2700000" algn="tl">
                    <a:srgbClr val="C0C0C0"/>
                  </a:outerShdw>
                </a:effectLst>
                <a:latin typeface="+mn-ea"/>
              </a:rPr>
              <a:t>  </a:t>
            </a:r>
            <a:r>
              <a:rPr lang="zh-CN" altLang="en-US" dirty="0" smtClean="0">
                <a:effectLst>
                  <a:outerShdw blurRad="38100" dist="38100" dir="2700000" algn="tl">
                    <a:srgbClr val="C0C0C0"/>
                  </a:outerShdw>
                </a:effectLst>
                <a:latin typeface="+mn-ea"/>
              </a:rPr>
              <a:t>多模走千兆，</a:t>
            </a:r>
            <a:r>
              <a:rPr lang="en-US" altLang="zh-CN" dirty="0" smtClean="0">
                <a:effectLst>
                  <a:outerShdw blurRad="38100" dist="38100" dir="2700000" algn="tl">
                    <a:srgbClr val="C0C0C0"/>
                  </a:outerShdw>
                </a:effectLst>
                <a:latin typeface="+mn-ea"/>
              </a:rPr>
              <a:t>62.5/125</a:t>
            </a:r>
            <a:r>
              <a:rPr lang="zh-CN" altLang="en-US" dirty="0" smtClean="0">
                <a:effectLst>
                  <a:outerShdw blurRad="38100" dist="38100" dir="2700000" algn="tl">
                    <a:srgbClr val="C0C0C0"/>
                  </a:outerShdw>
                </a:effectLst>
                <a:latin typeface="+mn-ea"/>
              </a:rPr>
              <a:t>为</a:t>
            </a:r>
            <a:r>
              <a:rPr lang="en-US" altLang="zh-CN" dirty="0" smtClean="0">
                <a:effectLst>
                  <a:outerShdw blurRad="38100" dist="38100" dir="2700000" algn="tl">
                    <a:srgbClr val="C0C0C0"/>
                  </a:outerShdw>
                </a:effectLst>
                <a:latin typeface="+mn-ea"/>
              </a:rPr>
              <a:t>300</a:t>
            </a:r>
            <a:r>
              <a:rPr lang="zh-CN" altLang="en-US" dirty="0" smtClean="0">
                <a:effectLst>
                  <a:outerShdw blurRad="38100" dist="38100" dir="2700000" algn="tl">
                    <a:srgbClr val="C0C0C0"/>
                  </a:outerShdw>
                </a:effectLst>
                <a:latin typeface="+mn-ea"/>
              </a:rPr>
              <a:t>米；</a:t>
            </a:r>
            <a:r>
              <a:rPr lang="en-US" altLang="zh-CN" dirty="0" smtClean="0">
                <a:effectLst>
                  <a:outerShdw blurRad="38100" dist="38100" dir="2700000" algn="tl">
                    <a:srgbClr val="C0C0C0"/>
                  </a:outerShdw>
                </a:effectLst>
                <a:latin typeface="+mn-ea"/>
              </a:rPr>
              <a:t>50/125</a:t>
            </a:r>
            <a:r>
              <a:rPr lang="zh-CN" altLang="en-US" dirty="0" smtClean="0">
                <a:effectLst>
                  <a:outerShdw blurRad="38100" dist="38100" dir="2700000" algn="tl">
                    <a:srgbClr val="C0C0C0"/>
                  </a:outerShdw>
                </a:effectLst>
                <a:latin typeface="+mn-ea"/>
              </a:rPr>
              <a:t>为</a:t>
            </a:r>
            <a:r>
              <a:rPr lang="en-US" altLang="zh-CN" dirty="0" smtClean="0">
                <a:effectLst>
                  <a:outerShdw blurRad="38100" dist="38100" dir="2700000" algn="tl">
                    <a:srgbClr val="C0C0C0"/>
                  </a:outerShdw>
                </a:effectLst>
                <a:latin typeface="+mn-ea"/>
              </a:rPr>
              <a:t>550</a:t>
            </a:r>
            <a:r>
              <a:rPr lang="zh-CN" altLang="en-US" dirty="0" smtClean="0">
                <a:effectLst>
                  <a:outerShdw blurRad="38100" dist="38100" dir="2700000" algn="tl">
                    <a:srgbClr val="C0C0C0"/>
                  </a:outerShdw>
                </a:effectLst>
                <a:latin typeface="+mn-ea"/>
              </a:rPr>
              <a:t>米，走百兆，</a:t>
            </a:r>
            <a:r>
              <a:rPr lang="en-US" altLang="zh-CN" dirty="0" smtClean="0">
                <a:effectLst>
                  <a:outerShdw blurRad="38100" dist="38100" dir="2700000" algn="tl">
                    <a:srgbClr val="C0C0C0"/>
                  </a:outerShdw>
                </a:effectLst>
                <a:latin typeface="+mn-ea"/>
              </a:rPr>
              <a:t>2000</a:t>
            </a:r>
            <a:r>
              <a:rPr lang="zh-CN" altLang="en-US" dirty="0" smtClean="0">
                <a:effectLst>
                  <a:outerShdw blurRad="38100" dist="38100" dir="2700000" algn="tl">
                    <a:srgbClr val="C0C0C0"/>
                  </a:outerShdw>
                </a:effectLst>
                <a:latin typeface="+mn-ea"/>
              </a:rPr>
              <a:t>米；</a:t>
            </a:r>
            <a:endParaRPr lang="en-US" altLang="zh-CN" dirty="0" smtClean="0">
              <a:effectLst>
                <a:outerShdw blurRad="38100" dist="38100" dir="2700000" algn="tl">
                  <a:srgbClr val="C0C0C0"/>
                </a:outerShdw>
              </a:effectLst>
              <a:latin typeface="+mn-ea"/>
            </a:endParaRPr>
          </a:p>
          <a:p>
            <a:pPr>
              <a:buNone/>
            </a:pPr>
            <a:r>
              <a:rPr lang="en-US" altLang="zh-CN" dirty="0" smtClean="0">
                <a:effectLst>
                  <a:outerShdw blurRad="38100" dist="38100" dir="2700000" algn="tl">
                    <a:srgbClr val="C0C0C0"/>
                  </a:outerShdw>
                </a:effectLst>
                <a:latin typeface="+mn-ea"/>
              </a:rPr>
              <a:t>  </a:t>
            </a:r>
            <a:r>
              <a:rPr lang="zh-CN" altLang="en-US" dirty="0" smtClean="0">
                <a:effectLst>
                  <a:outerShdw blurRad="38100" dist="38100" dir="2700000" algn="tl">
                    <a:srgbClr val="C0C0C0"/>
                  </a:outerShdw>
                </a:effectLst>
                <a:latin typeface="+mn-ea"/>
              </a:rPr>
              <a:t>单模走百兆、千兆都没有要求；</a:t>
            </a:r>
            <a:endParaRPr lang="zh-CN" altLang="en-US" dirty="0">
              <a:latin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4348" y="1052513"/>
            <a:ext cx="4357718" cy="447661"/>
          </a:xfrm>
        </p:spPr>
        <p:txBody>
          <a:bodyPr/>
          <a:lstStyle/>
          <a:p>
            <a:pPr algn="l"/>
            <a:r>
              <a:rPr lang="zh-CN" altLang="en-US" sz="2400" b="1" dirty="0" smtClean="0">
                <a:solidFill>
                  <a:srgbClr val="003399"/>
                </a:solidFill>
                <a:latin typeface="华文行楷" pitchFamily="2" charset="-122"/>
                <a:ea typeface="华文行楷" pitchFamily="2" charset="-122"/>
              </a:rPr>
              <a:t>干线子系统、建筑群子系统</a:t>
            </a:r>
            <a:endParaRPr lang="zh-CN" altLang="en-US" sz="2400" b="1" dirty="0">
              <a:solidFill>
                <a:srgbClr val="003399"/>
              </a:solidFill>
              <a:latin typeface="华文行楷" pitchFamily="2" charset="-122"/>
              <a:ea typeface="华文行楷" pitchFamily="2" charset="-122"/>
            </a:endParaRPr>
          </a:p>
        </p:txBody>
      </p:sp>
      <p:sp>
        <p:nvSpPr>
          <p:cNvPr id="3" name="内容占位符 2"/>
          <p:cNvSpPr>
            <a:spLocks noGrp="1"/>
          </p:cNvSpPr>
          <p:nvPr>
            <p:ph idx="1"/>
          </p:nvPr>
        </p:nvSpPr>
        <p:spPr>
          <a:xfrm>
            <a:off x="785786" y="4500570"/>
            <a:ext cx="7643867" cy="1428760"/>
          </a:xfrm>
          <a:gradFill>
            <a:gsLst>
              <a:gs pos="0">
                <a:srgbClr val="03D4A8"/>
              </a:gs>
              <a:gs pos="25000">
                <a:srgbClr val="21D6E0"/>
              </a:gs>
              <a:gs pos="75000">
                <a:srgbClr val="0087E6"/>
              </a:gs>
              <a:gs pos="100000">
                <a:srgbClr val="005CBF"/>
              </a:gs>
            </a:gsLst>
            <a:lin ang="5400000" scaled="0"/>
          </a:gradFill>
        </p:spPr>
        <p:txBody>
          <a:bodyPr/>
          <a:lstStyle/>
          <a:p>
            <a:pPr>
              <a:buNone/>
            </a:pPr>
            <a:r>
              <a:rPr lang="zh-CN" altLang="en-US" sz="1800" dirty="0" smtClean="0"/>
              <a:t> </a:t>
            </a:r>
            <a:r>
              <a:rPr lang="zh-CN" altLang="en-US" sz="1800" b="1" dirty="0" smtClean="0"/>
              <a:t>建筑群子系统：</a:t>
            </a:r>
            <a:r>
              <a:rPr lang="zh-CN" altLang="en-US" sz="1800" dirty="0" smtClean="0"/>
              <a:t>由连接多个建筑物之间的主干电缆和光缆、建筑群配线设 </a:t>
            </a:r>
            <a:endParaRPr lang="en-US" altLang="zh-CN" sz="1800" dirty="0" smtClean="0"/>
          </a:p>
          <a:p>
            <a:pPr>
              <a:buNone/>
            </a:pPr>
            <a:r>
              <a:rPr lang="en-US" altLang="zh-CN" sz="1800" dirty="0" smtClean="0"/>
              <a:t>                            </a:t>
            </a:r>
            <a:r>
              <a:rPr lang="zh-CN" altLang="en-US" sz="1800" dirty="0" smtClean="0"/>
              <a:t>备</a:t>
            </a:r>
            <a:r>
              <a:rPr lang="en-US" altLang="zh-CN" sz="1800" dirty="0" smtClean="0"/>
              <a:t>(CD)</a:t>
            </a:r>
            <a:r>
              <a:rPr lang="zh-CN" altLang="en-US" sz="1800" dirty="0" smtClean="0"/>
              <a:t>及设备线缆和跳线组成；</a:t>
            </a:r>
            <a:endParaRPr lang="en-US" altLang="zh-CN" sz="1800" dirty="0" smtClean="0"/>
          </a:p>
          <a:p>
            <a:pPr>
              <a:buNone/>
            </a:pPr>
            <a:r>
              <a:rPr lang="zh-CN" altLang="en-US" sz="1800" dirty="0" smtClean="0">
                <a:solidFill>
                  <a:srgbClr val="000000"/>
                </a:solidFill>
              </a:rPr>
              <a:t>        </a:t>
            </a:r>
            <a:r>
              <a:rPr lang="zh-CN" altLang="en-US" sz="1800" b="1" dirty="0" smtClean="0">
                <a:solidFill>
                  <a:srgbClr val="000000"/>
                </a:solidFill>
              </a:rPr>
              <a:t>组成部份</a:t>
            </a:r>
            <a:r>
              <a:rPr lang="zh-CN" altLang="en-US" sz="1800" dirty="0" smtClean="0">
                <a:solidFill>
                  <a:srgbClr val="000000"/>
                </a:solidFill>
              </a:rPr>
              <a:t>：电缆</a:t>
            </a:r>
            <a:r>
              <a:rPr lang="zh-CN" altLang="en-US" sz="1800" dirty="0" smtClean="0"/>
              <a:t>、室外光缆（单、多模）、光纤配线架、跳 线、大 </a:t>
            </a:r>
            <a:endParaRPr lang="en-US" altLang="zh-CN" sz="1800" dirty="0" smtClean="0"/>
          </a:p>
          <a:p>
            <a:pPr>
              <a:buNone/>
            </a:pPr>
            <a:r>
              <a:rPr lang="en-US" altLang="zh-CN" sz="1800" dirty="0" smtClean="0"/>
              <a:t>                           </a:t>
            </a:r>
            <a:r>
              <a:rPr lang="zh-CN" altLang="en-US" sz="1800" dirty="0" smtClean="0"/>
              <a:t>对数线缆（语音）等。</a:t>
            </a:r>
            <a:endParaRPr lang="zh-CN" altLang="en-US" sz="1800" dirty="0"/>
          </a:p>
        </p:txBody>
      </p:sp>
      <p:pic>
        <p:nvPicPr>
          <p:cNvPr id="80901" name="Picture 5" descr="GX01"/>
          <p:cNvPicPr>
            <a:picLocks noChangeAspect="1" noChangeArrowheads="1"/>
          </p:cNvPicPr>
          <p:nvPr/>
        </p:nvPicPr>
        <p:blipFill>
          <a:blip r:embed="rId2"/>
          <a:srcRect/>
          <a:stretch>
            <a:fillRect/>
          </a:stretch>
        </p:blipFill>
        <p:spPr bwMode="auto">
          <a:xfrm>
            <a:off x="1000100" y="1428736"/>
            <a:ext cx="1512888" cy="1030287"/>
          </a:xfrm>
          <a:prstGeom prst="rect">
            <a:avLst/>
          </a:prstGeom>
          <a:noFill/>
        </p:spPr>
      </p:pic>
      <p:sp>
        <p:nvSpPr>
          <p:cNvPr id="8" name="标题 1"/>
          <p:cNvSpPr txBox="1">
            <a:spLocks/>
          </p:cNvSpPr>
          <p:nvPr/>
        </p:nvSpPr>
        <p:spPr bwMode="auto">
          <a:xfrm>
            <a:off x="642910" y="2571744"/>
            <a:ext cx="7786742" cy="4476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1600" b="1" kern="0" dirty="0" smtClean="0">
                <a:solidFill>
                  <a:schemeClr val="tx2"/>
                </a:solidFill>
                <a:latin typeface="+mj-lt"/>
                <a:ea typeface="+mj-ea"/>
                <a:cs typeface="+mj-cs"/>
              </a:rPr>
              <a:t>   </a:t>
            </a:r>
            <a:r>
              <a:rPr lang="zh-CN" altLang="en-US" sz="1600" b="1" kern="0" dirty="0" smtClean="0">
                <a:solidFill>
                  <a:schemeClr val="tx2"/>
                </a:solidFill>
                <a:latin typeface="+mj-lt"/>
                <a:ea typeface="+mj-ea"/>
                <a:cs typeface="+mj-cs"/>
              </a:rPr>
              <a:t>室外光缆                       光纤配线架                       光纤跳线                 大对数线缆                              </a:t>
            </a:r>
            <a:endParaRPr kumimoji="0" lang="zh-CN" altLang="en-US" sz="1600" b="1" i="0" u="none" strike="noStrike" kern="0" cap="none" spc="0" normalizeH="0" baseline="0" noProof="0" dirty="0">
              <a:ln>
                <a:noFill/>
              </a:ln>
              <a:solidFill>
                <a:schemeClr val="tx2"/>
              </a:solidFill>
              <a:effectLst/>
              <a:uLnTx/>
              <a:uFillTx/>
              <a:latin typeface="+mj-lt"/>
              <a:ea typeface="+mj-ea"/>
              <a:cs typeface="+mj-cs"/>
            </a:endParaRPr>
          </a:p>
        </p:txBody>
      </p:sp>
      <p:pic>
        <p:nvPicPr>
          <p:cNvPr id="9" name="图片 8" descr="_DSC0010 副本"/>
          <p:cNvPicPr/>
          <p:nvPr/>
        </p:nvPicPr>
        <p:blipFill>
          <a:blip r:embed="rId3"/>
          <a:srcRect l="6778" r="8498"/>
          <a:stretch>
            <a:fillRect/>
          </a:stretch>
        </p:blipFill>
        <p:spPr bwMode="auto">
          <a:xfrm>
            <a:off x="2786050" y="1465973"/>
            <a:ext cx="1785950" cy="1248647"/>
          </a:xfrm>
          <a:prstGeom prst="rect">
            <a:avLst/>
          </a:prstGeom>
          <a:noFill/>
          <a:ln w="9525">
            <a:noFill/>
            <a:miter lim="800000"/>
            <a:headEnd/>
            <a:tailEnd/>
          </a:ln>
        </p:spPr>
      </p:pic>
      <p:pic>
        <p:nvPicPr>
          <p:cNvPr id="13" name="图片 12" descr="u=3184506949,2644618150&amp;fm=0&amp;gp=0.jpg"/>
          <p:cNvPicPr>
            <a:picLocks noChangeAspect="1"/>
          </p:cNvPicPr>
          <p:nvPr/>
        </p:nvPicPr>
        <p:blipFill>
          <a:blip r:embed="rId4"/>
          <a:stretch>
            <a:fillRect/>
          </a:stretch>
        </p:blipFill>
        <p:spPr bwMode="auto">
          <a:xfrm>
            <a:off x="5214942" y="1428419"/>
            <a:ext cx="1428760" cy="1071887"/>
          </a:xfrm>
          <a:prstGeom prst="rect">
            <a:avLst/>
          </a:prstGeom>
          <a:ln>
            <a:solidFill>
              <a:schemeClr val="accent1">
                <a:lumMod val="75000"/>
              </a:schemeClr>
            </a:solidFill>
          </a:ln>
        </p:spPr>
      </p:pic>
      <p:pic>
        <p:nvPicPr>
          <p:cNvPr id="14" name="Picture 6" descr="YY"/>
          <p:cNvPicPr>
            <a:picLocks noChangeAspect="1" noChangeArrowheads="1"/>
          </p:cNvPicPr>
          <p:nvPr/>
        </p:nvPicPr>
        <p:blipFill>
          <a:blip r:embed="rId5"/>
          <a:srcRect l="7258" t="3543" r="9274" b="4330"/>
          <a:stretch>
            <a:fillRect/>
          </a:stretch>
        </p:blipFill>
        <p:spPr bwMode="auto">
          <a:xfrm>
            <a:off x="7143768" y="857232"/>
            <a:ext cx="1643074" cy="1571636"/>
          </a:xfrm>
          <a:prstGeom prst="rect">
            <a:avLst/>
          </a:prstGeom>
          <a:noFill/>
          <a:ln w="9525">
            <a:noFill/>
            <a:miter lim="800000"/>
            <a:headEnd/>
            <a:tailEnd/>
          </a:ln>
        </p:spPr>
      </p:pic>
      <p:pic>
        <p:nvPicPr>
          <p:cNvPr id="15" name="Picture 6" descr="E:\work\培训资料\综合布线图片\数据线缆\跳线\cac11.jpg"/>
          <p:cNvPicPr>
            <a:picLocks noChangeAspect="1" noChangeArrowheads="1"/>
          </p:cNvPicPr>
          <p:nvPr/>
        </p:nvPicPr>
        <p:blipFill>
          <a:blip r:embed="rId6"/>
          <a:srcRect l="5220" t="10441" r="6032" b="11252"/>
          <a:stretch>
            <a:fillRect/>
          </a:stretch>
        </p:blipFill>
        <p:spPr bwMode="auto">
          <a:xfrm>
            <a:off x="1714480" y="3071810"/>
            <a:ext cx="1214446" cy="1071570"/>
          </a:xfrm>
          <a:prstGeom prst="rect">
            <a:avLst/>
          </a:prstGeom>
          <a:noFill/>
          <a:ln w="9525">
            <a:noFill/>
            <a:miter lim="800000"/>
            <a:headEnd/>
            <a:tailEnd/>
          </a:ln>
        </p:spPr>
      </p:pic>
      <p:pic>
        <p:nvPicPr>
          <p:cNvPr id="16" name="Picture 4" descr="YYPP"/>
          <p:cNvPicPr>
            <a:picLocks noChangeAspect="1" noChangeArrowheads="1"/>
          </p:cNvPicPr>
          <p:nvPr/>
        </p:nvPicPr>
        <p:blipFill>
          <a:blip r:embed="rId7"/>
          <a:srcRect l="6808" t="9960" r="7021" b="14596"/>
          <a:stretch>
            <a:fillRect/>
          </a:stretch>
        </p:blipFill>
        <p:spPr bwMode="auto">
          <a:xfrm>
            <a:off x="4714876" y="3000372"/>
            <a:ext cx="1928826" cy="1214446"/>
          </a:xfrm>
          <a:prstGeom prst="rect">
            <a:avLst/>
          </a:prstGeom>
          <a:noFill/>
          <a:ln w="9525">
            <a:noFill/>
            <a:miter lim="800000"/>
            <a:headEnd/>
            <a:tailEnd/>
          </a:ln>
        </p:spPr>
      </p:pic>
      <p:sp>
        <p:nvSpPr>
          <p:cNvPr id="17" name="TextBox 6"/>
          <p:cNvSpPr txBox="1">
            <a:spLocks noChangeArrowheads="1"/>
          </p:cNvSpPr>
          <p:nvPr/>
        </p:nvSpPr>
        <p:spPr bwMode="auto">
          <a:xfrm>
            <a:off x="3214678" y="3500438"/>
            <a:ext cx="1107996" cy="369332"/>
          </a:xfrm>
          <a:prstGeom prst="rect">
            <a:avLst/>
          </a:prstGeom>
          <a:noFill/>
          <a:ln w="9525">
            <a:noFill/>
            <a:miter lim="800000"/>
            <a:headEnd/>
            <a:tailEnd/>
          </a:ln>
        </p:spPr>
        <p:txBody>
          <a:bodyPr wrap="none">
            <a:spAutoFit/>
          </a:bodyPr>
          <a:lstStyle/>
          <a:p>
            <a:pPr algn="ctr"/>
            <a:r>
              <a:rPr lang="zh-CN" altLang="en-US" b="1" dirty="0" smtClean="0"/>
              <a:t>语音路线</a:t>
            </a:r>
            <a:endParaRPr lang="zh-CN" altLang="en-US" b="1" dirty="0"/>
          </a:p>
        </p:txBody>
      </p:sp>
      <p:sp>
        <p:nvSpPr>
          <p:cNvPr id="18" name="TextBox 6"/>
          <p:cNvSpPr txBox="1">
            <a:spLocks noChangeArrowheads="1"/>
          </p:cNvSpPr>
          <p:nvPr/>
        </p:nvSpPr>
        <p:spPr bwMode="auto">
          <a:xfrm>
            <a:off x="6929454" y="3571876"/>
            <a:ext cx="1253933" cy="369332"/>
          </a:xfrm>
          <a:prstGeom prst="rect">
            <a:avLst/>
          </a:prstGeom>
          <a:noFill/>
          <a:ln w="9525">
            <a:noFill/>
            <a:miter lim="800000"/>
            <a:headEnd/>
            <a:tailEnd/>
          </a:ln>
        </p:spPr>
        <p:txBody>
          <a:bodyPr wrap="none">
            <a:spAutoFit/>
          </a:bodyPr>
          <a:lstStyle/>
          <a:p>
            <a:pPr algn="ctr"/>
            <a:r>
              <a:rPr lang="en-US" altLang="zh-CN" b="1" dirty="0" smtClean="0"/>
              <a:t>110</a:t>
            </a:r>
            <a:r>
              <a:rPr lang="zh-CN" altLang="en-US" b="1" dirty="0" smtClean="0"/>
              <a:t>配线架</a:t>
            </a:r>
            <a:endParaRPr lang="zh-CN" altLang="en-US"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GXPP"/>
          <p:cNvPicPr>
            <a:picLocks noChangeAspect="1" noChangeArrowheads="1"/>
          </p:cNvPicPr>
          <p:nvPr/>
        </p:nvPicPr>
        <p:blipFill>
          <a:blip r:embed="rId2"/>
          <a:srcRect/>
          <a:stretch>
            <a:fillRect/>
          </a:stretch>
        </p:blipFill>
        <p:spPr>
          <a:xfrm>
            <a:off x="428625" y="1143000"/>
            <a:ext cx="1971675" cy="1193800"/>
          </a:xfrm>
          <a:prstGeom prst="rect">
            <a:avLst/>
          </a:prstGeom>
          <a:noFill/>
          <a:ln>
            <a:solidFill>
              <a:schemeClr val="hlink"/>
            </a:solidFill>
          </a:ln>
          <a:effectLst>
            <a:outerShdw dist="107763" dir="2700000" algn="ctr" rotWithShape="0">
              <a:srgbClr val="808080">
                <a:alpha val="50000"/>
              </a:srgbClr>
            </a:outerShdw>
          </a:effectLst>
        </p:spPr>
      </p:pic>
      <p:pic>
        <p:nvPicPr>
          <p:cNvPr id="5" name="Picture 6" descr="GXPP02"/>
          <p:cNvPicPr>
            <a:picLocks noChangeArrowheads="1"/>
          </p:cNvPicPr>
          <p:nvPr/>
        </p:nvPicPr>
        <p:blipFill>
          <a:blip r:embed="rId3"/>
          <a:srcRect/>
          <a:stretch>
            <a:fillRect/>
          </a:stretch>
        </p:blipFill>
        <p:spPr bwMode="auto">
          <a:xfrm>
            <a:off x="2786063" y="1143000"/>
            <a:ext cx="1971675" cy="1192213"/>
          </a:xfrm>
          <a:prstGeom prst="rect">
            <a:avLst/>
          </a:prstGeom>
          <a:noFill/>
          <a:ln w="9525">
            <a:solidFill>
              <a:schemeClr val="hlink"/>
            </a:solidFill>
            <a:miter lim="800000"/>
            <a:headEnd/>
            <a:tailEnd/>
          </a:ln>
          <a:effectLst>
            <a:outerShdw dist="107763" dir="2700000" algn="ctr" rotWithShape="0">
              <a:srgbClr val="808080">
                <a:alpha val="50000"/>
              </a:srgbClr>
            </a:outerShdw>
          </a:effectLst>
        </p:spPr>
      </p:pic>
      <p:sp>
        <p:nvSpPr>
          <p:cNvPr id="6" name="标题 13"/>
          <p:cNvSpPr txBox="1">
            <a:spLocks/>
          </p:cNvSpPr>
          <p:nvPr/>
        </p:nvSpPr>
        <p:spPr bwMode="auto">
          <a:xfrm>
            <a:off x="714375" y="2714625"/>
            <a:ext cx="7772400" cy="85725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000" b="1" i="0" u="none" strike="noStrike" kern="0" cap="none" spc="0" normalizeH="0" baseline="0" noProof="0" dirty="0" smtClean="0">
                <a:ln>
                  <a:noFill/>
                </a:ln>
                <a:solidFill>
                  <a:schemeClr val="tx2"/>
                </a:solidFill>
                <a:effectLst/>
                <a:uLnTx/>
                <a:uFillTx/>
                <a:latin typeface="+mj-lt"/>
                <a:ea typeface="+mj-ea"/>
                <a:cs typeface="+mj-cs"/>
              </a:rPr>
              <a:t>                光纤配线架                                             光纤配线盒</a:t>
            </a:r>
            <a:endParaRPr kumimoji="0" lang="en-US" altLang="zh-CN" sz="2000" b="1" i="0" u="none" strike="noStrike" kern="0" cap="none" spc="0" normalizeH="0" baseline="0" noProof="0" dirty="0" smtClean="0">
              <a:ln>
                <a:noFill/>
              </a:ln>
              <a:solidFill>
                <a:schemeClr val="tx2"/>
              </a:solidFill>
              <a:effectLst/>
              <a:uLnTx/>
              <a:uFillTx/>
              <a:latin typeface="+mj-lt"/>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CN" sz="2000" b="1" i="0" u="none" strike="noStrike" kern="0" cap="none" spc="0" normalizeH="0" baseline="0" noProof="0" dirty="0" smtClean="0">
              <a:ln>
                <a:noFill/>
              </a:ln>
              <a:solidFill>
                <a:schemeClr val="tx2"/>
              </a:solidFill>
              <a:effectLst/>
              <a:uLnTx/>
              <a:uFillTx/>
              <a:latin typeface="+mj-lt"/>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zh-CN" altLang="en-US" sz="1400" b="1" kern="0" dirty="0" smtClean="0">
                <a:solidFill>
                  <a:schemeClr val="tx2"/>
                </a:solidFill>
                <a:latin typeface="+mj-lt"/>
                <a:ea typeface="+mj-ea"/>
                <a:cs typeface="+mj-cs"/>
              </a:rPr>
              <a:t>        光的波长可见范围为</a:t>
            </a:r>
            <a:r>
              <a:rPr lang="en-US" altLang="zh-CN" sz="1400" b="1" kern="0" dirty="0" smtClean="0">
                <a:solidFill>
                  <a:schemeClr val="tx2"/>
                </a:solidFill>
                <a:latin typeface="+mj-lt"/>
                <a:ea typeface="+mj-ea"/>
                <a:cs typeface="+mj-cs"/>
              </a:rPr>
              <a:t>390</a:t>
            </a:r>
            <a:r>
              <a:rPr lang="zh-CN" altLang="en-US" sz="1400" b="1" kern="0" dirty="0" smtClean="0">
                <a:solidFill>
                  <a:schemeClr val="tx2"/>
                </a:solidFill>
                <a:latin typeface="+mj-lt"/>
                <a:ea typeface="+mj-ea"/>
                <a:cs typeface="+mj-cs"/>
              </a:rPr>
              <a:t>～</a:t>
            </a:r>
            <a:r>
              <a:rPr lang="en-US" altLang="zh-CN" sz="1400" b="1" kern="0" dirty="0" smtClean="0">
                <a:solidFill>
                  <a:schemeClr val="tx2"/>
                </a:solidFill>
                <a:latin typeface="+mj-lt"/>
                <a:ea typeface="+mj-ea"/>
                <a:cs typeface="+mj-cs"/>
              </a:rPr>
              <a:t>760nm</a:t>
            </a:r>
            <a:r>
              <a:rPr lang="zh-CN" altLang="en-US" sz="1400" b="1" kern="0" dirty="0" smtClean="0">
                <a:solidFill>
                  <a:schemeClr val="tx2"/>
                </a:solidFill>
                <a:latin typeface="+mj-lt"/>
                <a:ea typeface="+mj-ea"/>
                <a:cs typeface="+mj-cs"/>
              </a:rPr>
              <a:t>（纳米），大于</a:t>
            </a:r>
            <a:r>
              <a:rPr lang="en-US" altLang="zh-CN" sz="1400" b="1" kern="0" dirty="0" smtClean="0">
                <a:solidFill>
                  <a:schemeClr val="tx2"/>
                </a:solidFill>
                <a:latin typeface="+mj-lt"/>
                <a:ea typeface="+mj-ea"/>
                <a:cs typeface="+mj-cs"/>
              </a:rPr>
              <a:t>760nm</a:t>
            </a:r>
            <a:r>
              <a:rPr lang="zh-CN" altLang="en-US" sz="1400" b="1" kern="0" dirty="0" smtClean="0">
                <a:solidFill>
                  <a:schemeClr val="tx2"/>
                </a:solidFill>
                <a:latin typeface="+mj-lt"/>
                <a:ea typeface="+mj-ea"/>
                <a:cs typeface="+mj-cs"/>
              </a:rPr>
              <a:t>的部分是红外光，小于</a:t>
            </a:r>
            <a:r>
              <a:rPr lang="en-US" altLang="zh-CN" sz="1400" b="1" kern="0" dirty="0" smtClean="0">
                <a:solidFill>
                  <a:schemeClr val="tx2"/>
                </a:solidFill>
                <a:latin typeface="+mj-lt"/>
                <a:ea typeface="+mj-ea"/>
                <a:cs typeface="+mj-cs"/>
              </a:rPr>
              <a:t>390nm</a:t>
            </a:r>
            <a:r>
              <a:rPr lang="zh-CN" altLang="en-US" sz="1400" b="1" kern="0" dirty="0" smtClean="0">
                <a:solidFill>
                  <a:schemeClr val="tx2"/>
                </a:solidFill>
                <a:latin typeface="+mj-lt"/>
                <a:ea typeface="+mj-ea"/>
                <a:cs typeface="+mj-cs"/>
              </a:rPr>
              <a:t>的部分 紫外光，在光纤通信中应用的波长为：</a:t>
            </a:r>
            <a:r>
              <a:rPr lang="en-US" altLang="zh-CN" sz="1400" b="1" kern="0" dirty="0" smtClean="0">
                <a:solidFill>
                  <a:schemeClr val="tx2"/>
                </a:solidFill>
                <a:latin typeface="+mj-lt"/>
                <a:ea typeface="+mj-ea"/>
                <a:cs typeface="+mj-cs"/>
              </a:rPr>
              <a:t>850nm</a:t>
            </a:r>
            <a:r>
              <a:rPr lang="zh-CN" altLang="en-US" sz="1400" b="1" kern="0" dirty="0" smtClean="0">
                <a:solidFill>
                  <a:schemeClr val="tx2"/>
                </a:solidFill>
                <a:latin typeface="+mj-lt"/>
                <a:ea typeface="+mj-ea"/>
                <a:cs typeface="+mj-cs"/>
              </a:rPr>
              <a:t>、</a:t>
            </a:r>
            <a:r>
              <a:rPr lang="en-US" altLang="zh-CN" sz="1400" b="1" kern="0" dirty="0" smtClean="0">
                <a:solidFill>
                  <a:schemeClr val="tx2"/>
                </a:solidFill>
                <a:latin typeface="+mj-lt"/>
                <a:ea typeface="+mj-ea"/>
                <a:cs typeface="+mj-cs"/>
              </a:rPr>
              <a:t>1310nm</a:t>
            </a:r>
            <a:r>
              <a:rPr lang="zh-CN" altLang="en-US" sz="1400" b="1" kern="0" dirty="0" smtClean="0">
                <a:solidFill>
                  <a:schemeClr val="tx2"/>
                </a:solidFill>
                <a:latin typeface="+mj-lt"/>
                <a:ea typeface="+mj-ea"/>
                <a:cs typeface="+mj-cs"/>
              </a:rPr>
              <a:t>、</a:t>
            </a:r>
            <a:r>
              <a:rPr lang="en-US" altLang="zh-CN" sz="1400" b="1" kern="0" dirty="0" smtClean="0">
                <a:solidFill>
                  <a:schemeClr val="tx2"/>
                </a:solidFill>
                <a:latin typeface="+mj-lt"/>
                <a:ea typeface="+mj-ea"/>
                <a:cs typeface="+mj-cs"/>
              </a:rPr>
              <a:t>1550nm</a:t>
            </a:r>
            <a:r>
              <a:rPr lang="zh-CN" altLang="en-US" sz="1400" b="1" kern="0" dirty="0" smtClean="0">
                <a:solidFill>
                  <a:schemeClr val="tx2"/>
                </a:solidFill>
                <a:latin typeface="+mj-lt"/>
                <a:ea typeface="+mj-ea"/>
                <a:cs typeface="+mj-cs"/>
              </a:rPr>
              <a:t>三种。</a:t>
            </a:r>
            <a:endParaRPr kumimoji="0" lang="zh-CN" altLang="en-US" sz="1400" b="1" i="0" u="none" strike="noStrike" kern="0" cap="none" spc="0" normalizeH="0" baseline="0" noProof="0" dirty="0" smtClean="0">
              <a:ln>
                <a:noFill/>
              </a:ln>
              <a:solidFill>
                <a:schemeClr val="tx2"/>
              </a:solidFill>
              <a:effectLst/>
              <a:uLnTx/>
              <a:uFillTx/>
              <a:latin typeface="+mj-lt"/>
              <a:ea typeface="+mj-ea"/>
              <a:cs typeface="+mj-cs"/>
            </a:endParaRPr>
          </a:p>
        </p:txBody>
      </p:sp>
      <p:sp>
        <p:nvSpPr>
          <p:cNvPr id="7" name="副标题 14"/>
          <p:cNvSpPr txBox="1">
            <a:spLocks/>
          </p:cNvSpPr>
          <p:nvPr/>
        </p:nvSpPr>
        <p:spPr bwMode="auto">
          <a:xfrm>
            <a:off x="611188" y="5229225"/>
            <a:ext cx="7777162" cy="554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80000"/>
              </a:lnSpc>
              <a:spcBef>
                <a:spcPct val="20000"/>
              </a:spcBef>
              <a:spcAft>
                <a:spcPct val="0"/>
              </a:spcAft>
              <a:buClrTx/>
              <a:buSzTx/>
              <a:tabLst/>
              <a:defRPr/>
            </a:pPr>
            <a:r>
              <a:rPr kumimoji="0" lang="en-US" altLang="zh-CN" sz="1800" b="1" i="0" u="none" strike="noStrike" kern="0" cap="none" spc="0" normalizeH="0" baseline="0" noProof="0" dirty="0" smtClean="0">
                <a:ln>
                  <a:noFill/>
                </a:ln>
                <a:solidFill>
                  <a:srgbClr val="FF0000"/>
                </a:solidFill>
                <a:effectLst/>
                <a:uLnTx/>
                <a:uFillTx/>
                <a:latin typeface="+mn-lt"/>
                <a:ea typeface="+mn-ea"/>
                <a:cs typeface="+mn-cs"/>
              </a:rPr>
              <a:t>       OM3</a:t>
            </a:r>
            <a:r>
              <a:rPr kumimoji="0" lang="zh-CN" altLang="en-US" sz="1800" b="1" i="0" u="none" strike="noStrike" kern="0" cap="none" spc="0" normalizeH="0" baseline="0" noProof="0" dirty="0" smtClean="0">
                <a:ln>
                  <a:noFill/>
                </a:ln>
                <a:solidFill>
                  <a:srgbClr val="FF0000"/>
                </a:solidFill>
                <a:effectLst/>
                <a:uLnTx/>
                <a:uFillTx/>
                <a:latin typeface="+mn-lt"/>
                <a:ea typeface="+mn-ea"/>
                <a:cs typeface="+mn-cs"/>
              </a:rPr>
              <a:t>多模光缆：</a:t>
            </a:r>
            <a:r>
              <a:rPr kumimoji="0" lang="en-US" altLang="zh-CN" sz="1800" b="1" i="0" u="none" strike="noStrike" kern="0" cap="none" spc="0" normalizeH="0" baseline="0" noProof="0" dirty="0" smtClean="0">
                <a:ln>
                  <a:noFill/>
                </a:ln>
                <a:solidFill>
                  <a:srgbClr val="FF0000"/>
                </a:solidFill>
                <a:effectLst/>
                <a:uLnTx/>
                <a:uFillTx/>
                <a:latin typeface="+mn-lt"/>
                <a:ea typeface="+mn-ea"/>
                <a:cs typeface="+mn-cs"/>
              </a:rPr>
              <a:t>10G</a:t>
            </a:r>
            <a:r>
              <a:rPr kumimoji="0" lang="zh-CN" altLang="en-US" sz="1800" b="1" i="0" u="none" strike="noStrike" kern="0" cap="none" spc="0" normalizeH="0" baseline="0" noProof="0" dirty="0" smtClean="0">
                <a:ln>
                  <a:noFill/>
                </a:ln>
                <a:solidFill>
                  <a:srgbClr val="FF0000"/>
                </a:solidFill>
                <a:effectLst/>
                <a:uLnTx/>
                <a:uFillTx/>
                <a:latin typeface="+mn-lt"/>
                <a:ea typeface="+mn-ea"/>
                <a:cs typeface="+mn-cs"/>
              </a:rPr>
              <a:t>以太网首选介质，可支持万兆达到 </a:t>
            </a:r>
            <a:r>
              <a:rPr kumimoji="0" lang="en-US" altLang="zh-CN" sz="1800" b="1" i="0" u="none" strike="noStrike" kern="0" cap="none" spc="0" normalizeH="0" baseline="0" noProof="0" dirty="0" smtClean="0">
                <a:ln>
                  <a:noFill/>
                </a:ln>
                <a:solidFill>
                  <a:srgbClr val="FF0000"/>
                </a:solidFill>
                <a:effectLst/>
                <a:uLnTx/>
                <a:uFillTx/>
                <a:latin typeface="+mn-lt"/>
                <a:ea typeface="+mn-ea"/>
                <a:cs typeface="+mn-cs"/>
              </a:rPr>
              <a:t>300</a:t>
            </a:r>
            <a:r>
              <a:rPr kumimoji="0" lang="zh-CN" altLang="en-US" sz="1800" b="1" i="0" u="none" strike="noStrike" kern="0" cap="none" spc="0" normalizeH="0" baseline="0" noProof="0" dirty="0" smtClean="0">
                <a:ln>
                  <a:noFill/>
                </a:ln>
                <a:solidFill>
                  <a:srgbClr val="FF0000"/>
                </a:solidFill>
                <a:effectLst/>
                <a:uLnTx/>
                <a:uFillTx/>
                <a:latin typeface="+mn-lt"/>
                <a:ea typeface="+mn-ea"/>
                <a:cs typeface="+mn-cs"/>
              </a:rPr>
              <a:t>米，是大楼</a:t>
            </a:r>
            <a:endParaRPr kumimoji="0" lang="en-US" altLang="zh-CN" sz="1800" b="1" i="0" u="none" strike="noStrike" kern="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0" fontAlgn="base" latinLnBrk="0" hangingPunct="0">
              <a:lnSpc>
                <a:spcPct val="80000"/>
              </a:lnSpc>
              <a:spcBef>
                <a:spcPct val="20000"/>
              </a:spcBef>
              <a:spcAft>
                <a:spcPct val="0"/>
              </a:spcAft>
              <a:buClrTx/>
              <a:buSzTx/>
              <a:tabLst/>
              <a:defRPr/>
            </a:pPr>
            <a:r>
              <a:rPr kumimoji="0" lang="zh-CN" altLang="en-US" sz="1800" b="1" i="0" u="none" strike="noStrike" kern="0" cap="none" spc="0" normalizeH="0" baseline="0" noProof="0" dirty="0" smtClean="0">
                <a:ln>
                  <a:noFill/>
                </a:ln>
                <a:solidFill>
                  <a:srgbClr val="FF0000"/>
                </a:solidFill>
                <a:effectLst/>
                <a:uLnTx/>
                <a:uFillTx/>
                <a:latin typeface="+mn-lt"/>
                <a:ea typeface="+mn-ea"/>
                <a:cs typeface="+mn-cs"/>
              </a:rPr>
              <a:t>及数 据中心主干的最佳选择。光缆芯径</a:t>
            </a:r>
            <a:r>
              <a:rPr kumimoji="0" lang="en-US" altLang="zh-CN" sz="1800" b="1" i="0" u="none" strike="noStrike" kern="0" cap="none" spc="0" normalizeH="0" baseline="0" noProof="0" dirty="0" smtClean="0">
                <a:ln>
                  <a:noFill/>
                </a:ln>
                <a:solidFill>
                  <a:srgbClr val="FF0000"/>
                </a:solidFill>
                <a:effectLst/>
                <a:uLnTx/>
                <a:uFillTx/>
                <a:latin typeface="+mn-lt"/>
                <a:ea typeface="+mn-ea"/>
                <a:cs typeface="+mn-cs"/>
              </a:rPr>
              <a:t>50/125</a:t>
            </a:r>
            <a:r>
              <a:rPr kumimoji="0" lang="zh-CN" altLang="en-US" sz="1800" b="1" i="0" u="none" strike="noStrike" kern="0" cap="none" spc="0" normalizeH="0" baseline="0" noProof="0" dirty="0" smtClean="0">
                <a:ln>
                  <a:noFill/>
                </a:ln>
                <a:solidFill>
                  <a:srgbClr val="FF0000"/>
                </a:solidFill>
                <a:effectLst/>
                <a:uLnTx/>
                <a:uFillTx/>
                <a:latin typeface="+mn-lt"/>
                <a:ea typeface="+mn-ea"/>
                <a:cs typeface="+mn-cs"/>
              </a:rPr>
              <a:t>微米。                           </a:t>
            </a:r>
          </a:p>
        </p:txBody>
      </p:sp>
      <p:pic>
        <p:nvPicPr>
          <p:cNvPr id="8" name="Picture 6" descr="GX2"/>
          <p:cNvPicPr>
            <a:picLocks noChangeAspect="1" noChangeArrowheads="1"/>
          </p:cNvPicPr>
          <p:nvPr/>
        </p:nvPicPr>
        <p:blipFill>
          <a:blip r:embed="rId4"/>
          <a:srcRect/>
          <a:stretch>
            <a:fillRect/>
          </a:stretch>
        </p:blipFill>
        <p:spPr bwMode="auto">
          <a:xfrm>
            <a:off x="7143750" y="1071563"/>
            <a:ext cx="1447800" cy="1371600"/>
          </a:xfrm>
          <a:prstGeom prst="rect">
            <a:avLst/>
          </a:prstGeom>
          <a:noFill/>
          <a:ln w="9525">
            <a:noFill/>
            <a:miter lim="800000"/>
            <a:headEnd/>
            <a:tailEnd/>
          </a:ln>
        </p:spPr>
      </p:pic>
      <p:pic>
        <p:nvPicPr>
          <p:cNvPr id="9" name="Picture 5" descr="GX1"/>
          <p:cNvPicPr>
            <a:picLocks noChangeAspect="1" noChangeArrowheads="1"/>
          </p:cNvPicPr>
          <p:nvPr/>
        </p:nvPicPr>
        <p:blipFill>
          <a:blip r:embed="rId5"/>
          <a:srcRect/>
          <a:stretch>
            <a:fillRect/>
          </a:stretch>
        </p:blipFill>
        <p:spPr bwMode="auto">
          <a:xfrm>
            <a:off x="5143504" y="1214422"/>
            <a:ext cx="1828800" cy="1209675"/>
          </a:xfrm>
          <a:prstGeom prst="rect">
            <a:avLst/>
          </a:prstGeom>
          <a:noFill/>
          <a:ln w="9525">
            <a:noFill/>
            <a:miter lim="800000"/>
            <a:headEnd/>
            <a:tailEnd/>
          </a:ln>
        </p:spPr>
      </p:pic>
      <p:pic>
        <p:nvPicPr>
          <p:cNvPr id="10" name="图片 10" descr="OM3多模光缆小.jpg"/>
          <p:cNvPicPr>
            <a:picLocks noChangeAspect="1"/>
          </p:cNvPicPr>
          <p:nvPr/>
        </p:nvPicPr>
        <p:blipFill>
          <a:blip r:embed="rId6"/>
          <a:srcRect/>
          <a:stretch>
            <a:fillRect/>
          </a:stretch>
        </p:blipFill>
        <p:spPr bwMode="auto">
          <a:xfrm>
            <a:off x="539750" y="3857628"/>
            <a:ext cx="7956550" cy="101123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42910" y="1428736"/>
            <a:ext cx="7786742" cy="4500594"/>
          </a:xfrm>
          <a:gradFill>
            <a:gsLst>
              <a:gs pos="0">
                <a:srgbClr val="03D4A8"/>
              </a:gs>
              <a:gs pos="25000">
                <a:srgbClr val="21D6E0"/>
              </a:gs>
              <a:gs pos="75000">
                <a:srgbClr val="0087E6"/>
              </a:gs>
              <a:gs pos="100000">
                <a:srgbClr val="005CBF"/>
              </a:gs>
            </a:gsLst>
            <a:lin ang="5400000" scaled="0"/>
          </a:gradFill>
        </p:spPr>
        <p:txBody>
          <a:bodyPr/>
          <a:lstStyle/>
          <a:p>
            <a:pPr>
              <a:buNone/>
            </a:pPr>
            <a:r>
              <a:rPr lang="zh-CN" altLang="en-US" sz="1800" dirty="0" smtClean="0">
                <a:effectLst>
                  <a:outerShdw blurRad="38100" dist="38100" dir="2700000" algn="tl">
                    <a:srgbClr val="FFFFFF"/>
                  </a:outerShdw>
                </a:effectLst>
                <a:latin typeface="Arial" charset="0"/>
              </a:rPr>
              <a:t>         布线系统中除了线缆外，槽管是一个重要的组成部分，一般来说：金</a:t>
            </a:r>
            <a:endParaRPr lang="en-US" altLang="zh-CN" sz="1800" dirty="0" smtClean="0">
              <a:effectLst>
                <a:outerShdw blurRad="38100" dist="38100" dir="2700000" algn="tl">
                  <a:srgbClr val="FFFFFF"/>
                </a:outerShdw>
              </a:effectLst>
              <a:latin typeface="Arial" charset="0"/>
            </a:endParaRPr>
          </a:p>
          <a:p>
            <a:pPr>
              <a:buNone/>
            </a:pPr>
            <a:r>
              <a:rPr lang="zh-CN" altLang="en-US" sz="1800" dirty="0" smtClean="0">
                <a:effectLst>
                  <a:outerShdw blurRad="38100" dist="38100" dir="2700000" algn="tl">
                    <a:srgbClr val="FFFFFF"/>
                  </a:outerShdw>
                </a:effectLst>
                <a:latin typeface="Arial" charset="0"/>
              </a:rPr>
              <a:t>属槽、</a:t>
            </a:r>
            <a:r>
              <a:rPr lang="en-US" altLang="zh-CN" sz="1800" dirty="0" smtClean="0">
                <a:effectLst>
                  <a:outerShdw blurRad="38100" dist="38100" dir="2700000" algn="tl">
                    <a:srgbClr val="FFFFFF"/>
                  </a:outerShdw>
                </a:effectLst>
                <a:latin typeface="Arial" charset="0"/>
              </a:rPr>
              <a:t>PVC</a:t>
            </a:r>
            <a:r>
              <a:rPr lang="zh-CN" altLang="en-US" sz="1800" dirty="0" smtClean="0">
                <a:effectLst>
                  <a:outerShdw blurRad="38100" dist="38100" dir="2700000" algn="tl">
                    <a:srgbClr val="FFFFFF"/>
                  </a:outerShdw>
                </a:effectLst>
                <a:latin typeface="Arial" charset="0"/>
              </a:rPr>
              <a:t>槽、金属管、</a:t>
            </a:r>
            <a:r>
              <a:rPr lang="en-US" altLang="zh-CN" sz="1800" dirty="0" smtClean="0">
                <a:effectLst>
                  <a:outerShdw blurRad="38100" dist="38100" dir="2700000" algn="tl">
                    <a:srgbClr val="FFFFFF"/>
                  </a:outerShdw>
                </a:effectLst>
                <a:latin typeface="Arial" charset="0"/>
              </a:rPr>
              <a:t>PVC</a:t>
            </a:r>
            <a:r>
              <a:rPr lang="zh-CN" altLang="en-US" sz="1800" dirty="0" smtClean="0">
                <a:effectLst>
                  <a:outerShdw blurRad="38100" dist="38100" dir="2700000" algn="tl">
                    <a:srgbClr val="FFFFFF"/>
                  </a:outerShdw>
                </a:effectLst>
                <a:latin typeface="Arial" charset="0"/>
              </a:rPr>
              <a:t>管是综合布线系统的基础性材料。</a:t>
            </a:r>
            <a:endParaRPr lang="en-US" altLang="zh-CN" sz="1800" dirty="0" smtClean="0">
              <a:effectLst>
                <a:outerShdw blurRad="38100" dist="38100" dir="2700000" algn="tl">
                  <a:srgbClr val="FFFFFF"/>
                </a:outerShdw>
              </a:effectLst>
              <a:latin typeface="Arial" charset="0"/>
            </a:endParaRPr>
          </a:p>
          <a:p>
            <a:pPr>
              <a:buClr>
                <a:srgbClr val="FF0000"/>
              </a:buClr>
              <a:buNone/>
              <a:defRPr/>
            </a:pPr>
            <a:r>
              <a:rPr lang="zh-CN" altLang="en-US" sz="1800" dirty="0" smtClean="0">
                <a:latin typeface="+mn-ea"/>
              </a:rPr>
              <a:t>    </a:t>
            </a:r>
            <a:r>
              <a:rPr lang="zh-CN" altLang="en-US" sz="1800" b="1" dirty="0" smtClean="0">
                <a:latin typeface="+mn-ea"/>
              </a:rPr>
              <a:t>金属槽</a:t>
            </a:r>
          </a:p>
          <a:p>
            <a:pPr>
              <a:buClr>
                <a:srgbClr val="FF0000"/>
              </a:buClr>
              <a:buNone/>
              <a:defRPr/>
            </a:pPr>
            <a:r>
              <a:rPr lang="zh-CN" altLang="en-US" sz="1800" dirty="0" smtClean="0">
                <a:latin typeface="+mn-ea"/>
              </a:rPr>
              <a:t>    金属槽由槽底和槽盖组成，每根槽一般长度为</a:t>
            </a:r>
            <a:r>
              <a:rPr lang="en-US" altLang="zh-CN" sz="1800" dirty="0" smtClean="0">
                <a:latin typeface="+mn-ea"/>
              </a:rPr>
              <a:t>2</a:t>
            </a:r>
            <a:r>
              <a:rPr lang="zh-CN" altLang="en-US" sz="1800" dirty="0" smtClean="0">
                <a:latin typeface="+mn-ea"/>
              </a:rPr>
              <a:t>米，槽与槽连接时使用</a:t>
            </a:r>
            <a:endParaRPr lang="en-US" altLang="zh-CN" sz="1800" dirty="0" smtClean="0">
              <a:latin typeface="+mn-ea"/>
            </a:endParaRPr>
          </a:p>
          <a:p>
            <a:pPr>
              <a:buClr>
                <a:srgbClr val="FF0000"/>
              </a:buClr>
              <a:buNone/>
              <a:defRPr/>
            </a:pPr>
            <a:r>
              <a:rPr lang="zh-CN" altLang="en-US" sz="1800" dirty="0" smtClean="0">
                <a:latin typeface="+mn-ea"/>
              </a:rPr>
              <a:t>相应尺寸的铁板和螺丝固定。 常用</a:t>
            </a:r>
            <a:r>
              <a:rPr lang="en-US" altLang="zh-CN" sz="1800" dirty="0" smtClean="0">
                <a:latin typeface="+mn-ea"/>
              </a:rPr>
              <a:t>50mm×100mm</a:t>
            </a:r>
            <a:r>
              <a:rPr lang="zh-CN" altLang="en-US" sz="1800" dirty="0" smtClean="0">
                <a:latin typeface="+mn-ea"/>
              </a:rPr>
              <a:t>、</a:t>
            </a:r>
            <a:r>
              <a:rPr lang="en-US" altLang="zh-CN" sz="1800" dirty="0" smtClean="0">
                <a:latin typeface="+mn-ea"/>
              </a:rPr>
              <a:t>100mm×100mm</a:t>
            </a:r>
            <a:r>
              <a:rPr lang="zh-CN" altLang="en-US" sz="1800" dirty="0" smtClean="0">
                <a:latin typeface="+mn-ea"/>
              </a:rPr>
              <a:t>、</a:t>
            </a:r>
            <a:endParaRPr lang="en-US" altLang="zh-CN" sz="1800" dirty="0" smtClean="0">
              <a:latin typeface="+mn-ea"/>
            </a:endParaRPr>
          </a:p>
          <a:p>
            <a:pPr>
              <a:buClr>
                <a:srgbClr val="FF0000"/>
              </a:buClr>
              <a:buNone/>
              <a:defRPr/>
            </a:pPr>
            <a:r>
              <a:rPr lang="en-US" altLang="zh-CN" sz="1800" dirty="0" smtClean="0">
                <a:latin typeface="+mn-ea"/>
              </a:rPr>
              <a:t>100mm×200mm</a:t>
            </a:r>
            <a:r>
              <a:rPr lang="zh-CN" altLang="en-US" sz="1800" dirty="0" smtClean="0">
                <a:latin typeface="+mn-ea"/>
              </a:rPr>
              <a:t>、</a:t>
            </a:r>
            <a:r>
              <a:rPr lang="en-US" altLang="zh-CN" sz="1800" dirty="0" smtClean="0">
                <a:latin typeface="+mn-ea"/>
              </a:rPr>
              <a:t>100mm×300mm</a:t>
            </a:r>
            <a:r>
              <a:rPr lang="zh-CN" altLang="en-US" sz="1800" dirty="0" smtClean="0">
                <a:latin typeface="+mn-ea"/>
              </a:rPr>
              <a:t>、</a:t>
            </a:r>
            <a:r>
              <a:rPr lang="en-US" altLang="zh-CN" sz="1800" dirty="0" smtClean="0">
                <a:latin typeface="+mn-ea"/>
              </a:rPr>
              <a:t>200×400mm</a:t>
            </a:r>
            <a:r>
              <a:rPr lang="zh-CN" altLang="en-US" sz="1800" dirty="0" smtClean="0">
                <a:latin typeface="+mn-ea"/>
              </a:rPr>
              <a:t>等多种规格；</a:t>
            </a:r>
            <a:r>
              <a:rPr lang="zh-CN" altLang="en-US" sz="1800" b="1" dirty="0" smtClean="0">
                <a:solidFill>
                  <a:srgbClr val="FF0000"/>
                </a:solidFill>
                <a:latin typeface="+mn-ea"/>
              </a:rPr>
              <a:t>用于桥架、埋地</a:t>
            </a:r>
            <a:endParaRPr lang="en-US" altLang="zh-CN" sz="1800" b="1" dirty="0" smtClean="0">
              <a:solidFill>
                <a:srgbClr val="FF0000"/>
              </a:solidFill>
              <a:latin typeface="+mn-ea"/>
            </a:endParaRPr>
          </a:p>
          <a:p>
            <a:pPr>
              <a:buClr>
                <a:srgbClr val="FF0000"/>
              </a:buClr>
              <a:buNone/>
              <a:defRPr/>
            </a:pPr>
            <a:r>
              <a:rPr lang="zh-CN" altLang="en-US" sz="1800" dirty="0" smtClean="0">
                <a:latin typeface="+mn-ea"/>
              </a:rPr>
              <a:t>    </a:t>
            </a:r>
            <a:r>
              <a:rPr lang="zh-CN" altLang="en-US" sz="1800" b="1" dirty="0" smtClean="0">
                <a:latin typeface="+mn-ea"/>
              </a:rPr>
              <a:t>塑料槽</a:t>
            </a:r>
          </a:p>
          <a:p>
            <a:pPr>
              <a:buClr>
                <a:srgbClr val="FF0000"/>
              </a:buClr>
              <a:buNone/>
              <a:defRPr/>
            </a:pPr>
            <a:r>
              <a:rPr lang="zh-CN" altLang="en-US" sz="1800" dirty="0" smtClean="0">
                <a:latin typeface="+mn-ea"/>
              </a:rPr>
              <a:t>    塑料槽的外状与图</a:t>
            </a:r>
            <a:r>
              <a:rPr lang="en-US" altLang="zh-CN" sz="1800" dirty="0" smtClean="0">
                <a:latin typeface="+mn-ea"/>
              </a:rPr>
              <a:t>3-9</a:t>
            </a:r>
            <a:r>
              <a:rPr lang="zh-CN" altLang="en-US" sz="1800" dirty="0" smtClean="0">
                <a:latin typeface="+mn-ea"/>
              </a:rPr>
              <a:t>类似，但它的品种规格更多，从型号上讲有：</a:t>
            </a:r>
          </a:p>
          <a:p>
            <a:pPr>
              <a:buClr>
                <a:srgbClr val="FF0000"/>
              </a:buClr>
              <a:buNone/>
              <a:defRPr/>
            </a:pPr>
            <a:r>
              <a:rPr lang="en-US" altLang="zh-CN" sz="1800" dirty="0" smtClean="0">
                <a:latin typeface="+mn-ea"/>
              </a:rPr>
              <a:t>PVC-20</a:t>
            </a:r>
            <a:r>
              <a:rPr lang="zh-CN" altLang="en-US" sz="1800" dirty="0" smtClean="0">
                <a:latin typeface="+mn-ea"/>
              </a:rPr>
              <a:t>系列、</a:t>
            </a:r>
            <a:r>
              <a:rPr lang="en-US" altLang="zh-CN" sz="1800" dirty="0" smtClean="0">
                <a:latin typeface="+mn-ea"/>
              </a:rPr>
              <a:t>PVC-25</a:t>
            </a:r>
            <a:r>
              <a:rPr lang="zh-CN" altLang="en-US" sz="1800" dirty="0" smtClean="0">
                <a:latin typeface="+mn-ea"/>
              </a:rPr>
              <a:t>系列、</a:t>
            </a:r>
            <a:r>
              <a:rPr lang="en-US" altLang="zh-CN" sz="1800" dirty="0" smtClean="0">
                <a:latin typeface="+mn-ea"/>
              </a:rPr>
              <a:t>PVC-25F</a:t>
            </a:r>
            <a:r>
              <a:rPr lang="zh-CN" altLang="en-US" sz="1800" dirty="0" smtClean="0">
                <a:latin typeface="+mn-ea"/>
              </a:rPr>
              <a:t>系列、</a:t>
            </a:r>
            <a:r>
              <a:rPr lang="en-US" altLang="zh-CN" sz="1800" dirty="0" smtClean="0">
                <a:latin typeface="+mn-ea"/>
              </a:rPr>
              <a:t>PVC-30</a:t>
            </a:r>
            <a:r>
              <a:rPr lang="zh-CN" altLang="en-US" sz="1800" dirty="0" smtClean="0">
                <a:latin typeface="+mn-ea"/>
              </a:rPr>
              <a:t>系列、</a:t>
            </a:r>
            <a:r>
              <a:rPr lang="en-US" altLang="zh-CN" sz="1800" dirty="0" smtClean="0">
                <a:latin typeface="+mn-ea"/>
              </a:rPr>
              <a:t>PVC-40</a:t>
            </a:r>
            <a:r>
              <a:rPr lang="zh-CN" altLang="en-US" sz="1800" dirty="0" smtClean="0">
                <a:latin typeface="+mn-ea"/>
              </a:rPr>
              <a:t>系列、</a:t>
            </a:r>
            <a:r>
              <a:rPr lang="en-US" altLang="zh-CN" sz="1800" dirty="0" smtClean="0">
                <a:latin typeface="+mn-ea"/>
              </a:rPr>
              <a:t>PVC-</a:t>
            </a:r>
          </a:p>
          <a:p>
            <a:pPr>
              <a:buClr>
                <a:srgbClr val="FF0000"/>
              </a:buClr>
              <a:buNone/>
              <a:defRPr/>
            </a:pPr>
            <a:r>
              <a:rPr lang="en-US" altLang="zh-CN" sz="1800" dirty="0" smtClean="0">
                <a:latin typeface="+mn-ea"/>
              </a:rPr>
              <a:t>40Q</a:t>
            </a:r>
            <a:r>
              <a:rPr lang="zh-CN" altLang="en-US" sz="1800" dirty="0" smtClean="0">
                <a:latin typeface="+mn-ea"/>
              </a:rPr>
              <a:t>系列等。</a:t>
            </a:r>
            <a:r>
              <a:rPr lang="zh-CN" altLang="en-US" sz="1800" b="1" dirty="0" smtClean="0">
                <a:solidFill>
                  <a:srgbClr val="FF0000"/>
                </a:solidFill>
                <a:latin typeface="+mn-ea"/>
              </a:rPr>
              <a:t>适应表面安装</a:t>
            </a:r>
            <a:r>
              <a:rPr lang="zh-CN" altLang="en-US" sz="1800" dirty="0" smtClean="0">
                <a:latin typeface="+mn-ea"/>
              </a:rPr>
              <a:t>。</a:t>
            </a:r>
            <a:endParaRPr lang="en-US" altLang="zh-CN" sz="1800" dirty="0" smtClean="0">
              <a:latin typeface="+mn-ea"/>
            </a:endParaRPr>
          </a:p>
          <a:p>
            <a:pPr>
              <a:buClr>
                <a:srgbClr val="FF0000"/>
              </a:buClr>
              <a:buNone/>
              <a:defRPr/>
            </a:pPr>
            <a:r>
              <a:rPr lang="en-US" altLang="zh-CN" sz="1800" dirty="0" smtClean="0">
                <a:latin typeface="+mn-ea"/>
              </a:rPr>
              <a:t>    </a:t>
            </a:r>
            <a:r>
              <a:rPr lang="zh-CN" altLang="en-US" sz="1800" b="1" dirty="0" smtClean="0">
                <a:latin typeface="+mn-ea"/>
              </a:rPr>
              <a:t>线管</a:t>
            </a:r>
          </a:p>
          <a:p>
            <a:pPr>
              <a:buClr>
                <a:srgbClr val="FF0000"/>
              </a:buClr>
              <a:buNone/>
              <a:defRPr/>
            </a:pPr>
            <a:r>
              <a:rPr lang="en-US" altLang="zh-CN" sz="1800" dirty="0" smtClean="0">
                <a:solidFill>
                  <a:srgbClr val="0000FF"/>
                </a:solidFill>
                <a:latin typeface="+mn-ea"/>
              </a:rPr>
              <a:t>    </a:t>
            </a:r>
            <a:r>
              <a:rPr lang="en-US" altLang="zh-CN" sz="1800" dirty="0" smtClean="0">
                <a:latin typeface="+mn-ea"/>
              </a:rPr>
              <a:t>A</a:t>
            </a:r>
            <a:r>
              <a:rPr lang="zh-CN" altLang="en-US" sz="1800" dirty="0" smtClean="0">
                <a:latin typeface="+mn-ea"/>
              </a:rPr>
              <a:t>、钢管：分为无缝钢管和焊接钢管两大类。暗敷管路系统中常用的钢管为焊接钢管。</a:t>
            </a:r>
            <a:endParaRPr lang="en-US" altLang="zh-CN" sz="1800" dirty="0" smtClean="0">
              <a:latin typeface="+mn-ea"/>
            </a:endParaRPr>
          </a:p>
          <a:p>
            <a:pPr>
              <a:buClr>
                <a:srgbClr val="FF0000"/>
              </a:buClr>
              <a:buNone/>
              <a:defRPr/>
            </a:pPr>
            <a:r>
              <a:rPr lang="en-US" altLang="zh-CN" sz="1800" dirty="0" smtClean="0">
                <a:solidFill>
                  <a:srgbClr val="0000FF"/>
                </a:solidFill>
                <a:latin typeface="+mn-ea"/>
              </a:rPr>
              <a:t>    </a:t>
            </a:r>
            <a:r>
              <a:rPr lang="en-US" altLang="zh-CN" sz="1800" dirty="0" smtClean="0">
                <a:latin typeface="+mn-ea"/>
              </a:rPr>
              <a:t>B</a:t>
            </a:r>
            <a:r>
              <a:rPr lang="zh-CN" altLang="en-US" sz="1800" dirty="0" smtClean="0">
                <a:latin typeface="+mn-ea"/>
              </a:rPr>
              <a:t>、塑材管：塑材管是由树脂、稳定剂、润滑剂及填加剂配制挤塑成形</a:t>
            </a:r>
          </a:p>
          <a:p>
            <a:pPr>
              <a:buClr>
                <a:srgbClr val="FF0000"/>
              </a:buClr>
              <a:buNone/>
              <a:defRPr/>
            </a:pPr>
            <a:endParaRPr lang="zh-CN" altLang="en-US" sz="1800" dirty="0" smtClean="0">
              <a:latin typeface="+mn-ea"/>
            </a:endParaRPr>
          </a:p>
          <a:p>
            <a:pPr>
              <a:buClr>
                <a:srgbClr val="FF0000"/>
              </a:buClr>
              <a:buNone/>
              <a:defRPr/>
            </a:pPr>
            <a:endParaRPr lang="zh-CN" altLang="en-US" sz="1800" dirty="0"/>
          </a:p>
        </p:txBody>
      </p:sp>
      <p:sp>
        <p:nvSpPr>
          <p:cNvPr id="5" name="标题 1"/>
          <p:cNvSpPr>
            <a:spLocks noGrp="1"/>
          </p:cNvSpPr>
          <p:nvPr>
            <p:ph type="title"/>
          </p:nvPr>
        </p:nvSpPr>
        <p:spPr>
          <a:xfrm>
            <a:off x="446088" y="1052513"/>
            <a:ext cx="3911598" cy="376223"/>
          </a:xfrm>
        </p:spPr>
        <p:txBody>
          <a:bodyPr/>
          <a:lstStyle/>
          <a:p>
            <a:pPr algn="l"/>
            <a:r>
              <a:rPr lang="zh-CN" altLang="en-US" sz="2400" b="1" dirty="0" smtClean="0">
                <a:solidFill>
                  <a:srgbClr val="003399"/>
                </a:solidFill>
                <a:latin typeface="华文行楷" pitchFamily="2" charset="-122"/>
                <a:ea typeface="华文行楷" pitchFamily="2" charset="-122"/>
              </a:rPr>
              <a:t>综合布线系统的安装与设计</a:t>
            </a:r>
            <a:endParaRPr lang="zh-CN" altLang="en-US" sz="2400" b="1" dirty="0">
              <a:solidFill>
                <a:srgbClr val="003399"/>
              </a:solidFill>
              <a:latin typeface="华文行楷" pitchFamily="2" charset="-122"/>
              <a:ea typeface="华文行楷"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中7"/>
          <p:cNvPicPr>
            <a:picLocks noGrp="1" noChangeAspect="1" noChangeArrowheads="1"/>
          </p:cNvPicPr>
          <p:nvPr>
            <p:ph idx="1"/>
          </p:nvPr>
        </p:nvPicPr>
        <p:blipFill>
          <a:blip r:embed="rId2" cstate="print"/>
          <a:srcRect/>
          <a:stretch>
            <a:fillRect/>
          </a:stretch>
        </p:blipFill>
        <p:spPr>
          <a:xfrm>
            <a:off x="1214414" y="1643050"/>
            <a:ext cx="6657644" cy="4246564"/>
          </a:xfrm>
          <a:noFill/>
        </p:spPr>
      </p:pic>
      <p:sp>
        <p:nvSpPr>
          <p:cNvPr id="5" name="Rectangle 3"/>
          <p:cNvSpPr>
            <a:spLocks noChangeArrowheads="1"/>
          </p:cNvSpPr>
          <p:nvPr/>
        </p:nvSpPr>
        <p:spPr bwMode="auto">
          <a:xfrm>
            <a:off x="714348" y="1071546"/>
            <a:ext cx="4857784" cy="461665"/>
          </a:xfrm>
          <a:prstGeom prst="rect">
            <a:avLst/>
          </a:prstGeom>
          <a:noFill/>
          <a:ln w="9525">
            <a:noFill/>
            <a:miter lim="800000"/>
            <a:headEnd/>
            <a:tailEnd/>
          </a:ln>
        </p:spPr>
        <p:txBody>
          <a:bodyPr wrap="square" anchor="ctr">
            <a:spAutoFit/>
          </a:bodyPr>
          <a:lstStyle/>
          <a:p>
            <a:pPr defTabSz="912813"/>
            <a:r>
              <a:rPr lang="zh-CN" altLang="en-US" sz="2400" b="1" dirty="0" smtClean="0">
                <a:solidFill>
                  <a:srgbClr val="003399"/>
                </a:solidFill>
                <a:latin typeface="华文行楷" pitchFamily="2" charset="-122"/>
                <a:ea typeface="华文行楷" pitchFamily="2" charset="-122"/>
              </a:rPr>
              <a:t>桥架：分为梯级式、托盘式和槽式</a:t>
            </a:r>
            <a:endParaRPr lang="zh-CN" altLang="en-US" sz="2400" b="1" dirty="0">
              <a:solidFill>
                <a:srgbClr val="003399"/>
              </a:solidFill>
              <a:latin typeface="华文行楷" pitchFamily="2" charset="-122"/>
              <a:ea typeface="华文行楷" pitchFamily="2" charset="-122"/>
            </a:endParaRPr>
          </a:p>
        </p:txBody>
      </p:sp>
      <p:sp>
        <p:nvSpPr>
          <p:cNvPr id="6" name="Rectangle 3"/>
          <p:cNvSpPr>
            <a:spLocks noChangeArrowheads="1"/>
          </p:cNvSpPr>
          <p:nvPr/>
        </p:nvSpPr>
        <p:spPr bwMode="auto">
          <a:xfrm>
            <a:off x="1285852" y="1643050"/>
            <a:ext cx="1071570" cy="400110"/>
          </a:xfrm>
          <a:prstGeom prst="rect">
            <a:avLst/>
          </a:prstGeom>
          <a:noFill/>
          <a:ln w="9525">
            <a:noFill/>
            <a:miter lim="800000"/>
            <a:headEnd/>
            <a:tailEnd/>
          </a:ln>
        </p:spPr>
        <p:txBody>
          <a:bodyPr wrap="square" anchor="ctr">
            <a:spAutoFit/>
          </a:bodyPr>
          <a:lstStyle/>
          <a:p>
            <a:pPr defTabSz="912813"/>
            <a:r>
              <a:rPr lang="zh-CN" altLang="en-US" sz="2000" b="1" dirty="0" smtClean="0">
                <a:solidFill>
                  <a:srgbClr val="FF0000"/>
                </a:solidFill>
                <a:latin typeface="+mn-ea"/>
              </a:rPr>
              <a:t>托盘式</a:t>
            </a:r>
            <a:endParaRPr lang="zh-CN" altLang="en-US" sz="2000" b="1" dirty="0">
              <a:solidFill>
                <a:srgbClr val="FF0000"/>
              </a:solidFill>
              <a:latin typeface="宋体"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46088" y="1052513"/>
            <a:ext cx="2482838" cy="447661"/>
          </a:xfrm>
        </p:spPr>
        <p:txBody>
          <a:bodyPr/>
          <a:lstStyle/>
          <a:p>
            <a:pPr algn="l"/>
            <a:r>
              <a:rPr lang="zh-CN" altLang="en-US" sz="2400" b="1" dirty="0" smtClean="0">
                <a:solidFill>
                  <a:srgbClr val="003399"/>
                </a:solidFill>
                <a:latin typeface="华文行楷" pitchFamily="2" charset="-122"/>
                <a:ea typeface="华文行楷" pitchFamily="2" charset="-122"/>
              </a:rPr>
              <a:t>桥架吊装示意图</a:t>
            </a:r>
            <a:endParaRPr lang="zh-CN" altLang="en-US" sz="2400" dirty="0">
              <a:solidFill>
                <a:srgbClr val="003399"/>
              </a:solidFill>
              <a:latin typeface="华文行楷" pitchFamily="2" charset="-122"/>
              <a:ea typeface="华文行楷" pitchFamily="2" charset="-122"/>
            </a:endParaRPr>
          </a:p>
        </p:txBody>
      </p:sp>
      <p:pic>
        <p:nvPicPr>
          <p:cNvPr id="4" name="Picture 3" descr="中9"/>
          <p:cNvPicPr>
            <a:picLocks noGrp="1" noChangeAspect="1" noChangeArrowheads="1"/>
          </p:cNvPicPr>
          <p:nvPr>
            <p:ph idx="1"/>
          </p:nvPr>
        </p:nvPicPr>
        <p:blipFill>
          <a:blip r:embed="rId2"/>
          <a:srcRect t="1852"/>
          <a:stretch>
            <a:fillRect/>
          </a:stretch>
        </p:blipFill>
        <p:spPr>
          <a:xfrm>
            <a:off x="857224" y="1428736"/>
            <a:ext cx="7191375" cy="3786214"/>
          </a:xfrm>
          <a:noFill/>
        </p:spPr>
      </p:pic>
      <p:sp>
        <p:nvSpPr>
          <p:cNvPr id="5" name="标题 1"/>
          <p:cNvSpPr txBox="1">
            <a:spLocks/>
          </p:cNvSpPr>
          <p:nvPr/>
        </p:nvSpPr>
        <p:spPr bwMode="auto">
          <a:xfrm>
            <a:off x="785786" y="5143512"/>
            <a:ext cx="7715304" cy="78581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r>
              <a:rPr lang="zh-CN" altLang="en-US" dirty="0" smtClean="0"/>
              <a:t>        </a:t>
            </a:r>
            <a:r>
              <a:rPr lang="zh-CN" altLang="en-US" b="1" dirty="0" smtClean="0"/>
              <a:t>桥架的安装可因地制宜。其安装的范围如下：</a:t>
            </a:r>
            <a:r>
              <a:rPr lang="zh-CN" altLang="en-US" dirty="0" smtClean="0"/>
              <a:t>①在管道上架空敷设；②楼板和梁下吊装；③室内外墙壁、柱壁、露天立柱和支墩、隧道、电缆沟壁上侧装。</a:t>
            </a:r>
            <a:endParaRPr kumimoji="0" lang="zh-CN" altLang="en-US" sz="18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46088" y="1052513"/>
            <a:ext cx="8229600" cy="447661"/>
          </a:xfrm>
        </p:spPr>
        <p:txBody>
          <a:bodyPr/>
          <a:lstStyle/>
          <a:p>
            <a:pPr algn="l"/>
            <a:r>
              <a:rPr lang="zh-CN" altLang="en-US" sz="2000" b="1" dirty="0" smtClean="0"/>
              <a:t>桥架支架安装：</a:t>
            </a:r>
            <a:endParaRPr lang="zh-CN" altLang="en-US" sz="2000" b="1" dirty="0"/>
          </a:p>
        </p:txBody>
      </p:sp>
      <p:pic>
        <p:nvPicPr>
          <p:cNvPr id="4" name="Picture 4" descr="图片37"/>
          <p:cNvPicPr>
            <a:picLocks noChangeAspect="1" noChangeArrowheads="1"/>
          </p:cNvPicPr>
          <p:nvPr/>
        </p:nvPicPr>
        <p:blipFill>
          <a:blip r:embed="rId2"/>
          <a:srcRect/>
          <a:stretch>
            <a:fillRect/>
          </a:stretch>
        </p:blipFill>
        <p:spPr bwMode="auto">
          <a:xfrm>
            <a:off x="1071538" y="1571612"/>
            <a:ext cx="3893847" cy="2000264"/>
          </a:xfrm>
          <a:prstGeom prst="rect">
            <a:avLst/>
          </a:prstGeom>
          <a:noFill/>
        </p:spPr>
      </p:pic>
      <p:pic>
        <p:nvPicPr>
          <p:cNvPr id="50179" name="Picture 3"/>
          <p:cNvPicPr>
            <a:picLocks noChangeAspect="1" noChangeArrowheads="1"/>
          </p:cNvPicPr>
          <p:nvPr/>
        </p:nvPicPr>
        <p:blipFill>
          <a:blip r:embed="rId3"/>
          <a:srcRect/>
          <a:stretch>
            <a:fillRect/>
          </a:stretch>
        </p:blipFill>
        <p:spPr bwMode="auto">
          <a:xfrm>
            <a:off x="1000100" y="3571876"/>
            <a:ext cx="3728276" cy="2316163"/>
          </a:xfrm>
          <a:prstGeom prst="rect">
            <a:avLst/>
          </a:prstGeom>
          <a:noFill/>
        </p:spPr>
      </p:pic>
      <p:pic>
        <p:nvPicPr>
          <p:cNvPr id="6" name="Picture 6" descr="3-19"/>
          <p:cNvPicPr>
            <a:picLocks noChangeAspect="1" noChangeArrowheads="1"/>
          </p:cNvPicPr>
          <p:nvPr/>
        </p:nvPicPr>
        <p:blipFill>
          <a:blip r:embed="rId4"/>
          <a:srcRect/>
          <a:stretch>
            <a:fillRect/>
          </a:stretch>
        </p:blipFill>
        <p:spPr bwMode="auto">
          <a:xfrm>
            <a:off x="5786446" y="2285992"/>
            <a:ext cx="2500330" cy="2228273"/>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57224" y="1071546"/>
            <a:ext cx="4643470" cy="519099"/>
          </a:xfrm>
        </p:spPr>
        <p:txBody>
          <a:bodyPr/>
          <a:lstStyle/>
          <a:p>
            <a:pPr algn="l"/>
            <a:r>
              <a:rPr lang="zh-CN" altLang="en-US" sz="2400" b="1" dirty="0" smtClean="0">
                <a:solidFill>
                  <a:srgbClr val="003399"/>
                </a:solidFill>
                <a:latin typeface="华文行楷" pitchFamily="2" charset="-122"/>
                <a:ea typeface="华文行楷" pitchFamily="2" charset="-122"/>
              </a:rPr>
              <a:t>综合布线系统市场的需求和发展</a:t>
            </a:r>
            <a:endParaRPr lang="zh-CN" altLang="en-US" sz="2400" b="1" dirty="0">
              <a:solidFill>
                <a:srgbClr val="003399"/>
              </a:solidFill>
              <a:latin typeface="华文行楷" pitchFamily="2" charset="-122"/>
              <a:ea typeface="华文行楷" pitchFamily="2" charset="-122"/>
            </a:endParaRPr>
          </a:p>
        </p:txBody>
      </p:sp>
      <p:sp>
        <p:nvSpPr>
          <p:cNvPr id="3" name="内容占位符 2"/>
          <p:cNvSpPr>
            <a:spLocks noGrp="1"/>
          </p:cNvSpPr>
          <p:nvPr>
            <p:ph idx="1"/>
          </p:nvPr>
        </p:nvSpPr>
        <p:spPr>
          <a:xfrm>
            <a:off x="857224" y="1643050"/>
            <a:ext cx="7500990" cy="4214842"/>
          </a:xfrm>
        </p:spPr>
        <p:txBody>
          <a:bodyPr/>
          <a:lstStyle/>
          <a:p>
            <a:pPr>
              <a:buNone/>
            </a:pPr>
            <a:r>
              <a:rPr lang="en-US" altLang="zh-CN" sz="1800" dirty="0" smtClean="0"/>
              <a:t>        </a:t>
            </a:r>
            <a:r>
              <a:rPr lang="zh-CN" altLang="en-US" sz="1800" b="1" dirty="0" smtClean="0"/>
              <a:t>   标准</a:t>
            </a:r>
            <a:r>
              <a:rPr lang="en-US" altLang="zh-CN" sz="1800" b="1" dirty="0" smtClean="0"/>
              <a:t>5</a:t>
            </a:r>
            <a:r>
              <a:rPr lang="zh-CN" altLang="en-US" sz="1800" b="1" dirty="0" smtClean="0"/>
              <a:t>类即将被淘汰</a:t>
            </a:r>
            <a:endParaRPr lang="zh-TW" altLang="en-US" sz="1800" b="1" dirty="0" smtClean="0"/>
          </a:p>
          <a:p>
            <a:pPr>
              <a:buNone/>
            </a:pPr>
            <a:r>
              <a:rPr lang="en-US" altLang="zh-CN" sz="1800" dirty="0" smtClean="0"/>
              <a:t>            </a:t>
            </a:r>
            <a:r>
              <a:rPr lang="zh-CN" altLang="zh-TW" sz="1800" b="1" dirty="0" smtClean="0"/>
              <a:t>5</a:t>
            </a:r>
            <a:r>
              <a:rPr lang="en-US" altLang="zh-TW" sz="1800" b="1" dirty="0" smtClean="0"/>
              <a:t>E</a:t>
            </a:r>
            <a:r>
              <a:rPr lang="zh-CN" altLang="en-US" sz="1800" b="1" dirty="0" smtClean="0">
                <a:latin typeface="宋体" pitchFamily="2" charset="-122"/>
              </a:rPr>
              <a:t>类</a:t>
            </a:r>
            <a:r>
              <a:rPr lang="zh-CN" altLang="en-US" sz="1800" b="1" dirty="0" smtClean="0"/>
              <a:t>成为市场主力</a:t>
            </a:r>
            <a:endParaRPr lang="zh-TW" altLang="en-US" sz="1800" b="1" dirty="0" smtClean="0"/>
          </a:p>
          <a:p>
            <a:pPr>
              <a:buNone/>
            </a:pPr>
            <a:r>
              <a:rPr lang="en-US" altLang="zh-CN" sz="1800" dirty="0" smtClean="0"/>
              <a:t>            </a:t>
            </a:r>
            <a:r>
              <a:rPr lang="zh-CN" altLang="zh-TW" sz="1800" b="1" dirty="0" smtClean="0"/>
              <a:t>6 </a:t>
            </a:r>
            <a:r>
              <a:rPr lang="zh-CN" altLang="en-US" sz="1800" b="1" dirty="0" smtClean="0"/>
              <a:t>类开始广泛应用；屏蔽系统、光纤需求逐步扩大；</a:t>
            </a:r>
            <a:endParaRPr lang="zh-TW" altLang="en-US" sz="1800" b="1" dirty="0" smtClean="0">
              <a:latin typeface="宋体" pitchFamily="2" charset="-122"/>
            </a:endParaRPr>
          </a:p>
          <a:p>
            <a:pPr>
              <a:buNone/>
            </a:pPr>
            <a:endParaRPr lang="en-US" altLang="zh-CN" sz="1800" dirty="0" smtClean="0"/>
          </a:p>
          <a:p>
            <a:pPr>
              <a:buNone/>
            </a:pPr>
            <a:endParaRPr lang="zh-CN" altLang="en-US" sz="1800" dirty="0"/>
          </a:p>
        </p:txBody>
      </p:sp>
      <p:grpSp>
        <p:nvGrpSpPr>
          <p:cNvPr id="4" name="Group 4"/>
          <p:cNvGrpSpPr>
            <a:grpSpLocks/>
          </p:cNvGrpSpPr>
          <p:nvPr/>
        </p:nvGrpSpPr>
        <p:grpSpPr bwMode="auto">
          <a:xfrm>
            <a:off x="1173163" y="2992438"/>
            <a:ext cx="2960687" cy="2865437"/>
            <a:chOff x="1167" y="2131"/>
            <a:chExt cx="1865" cy="1805"/>
          </a:xfrm>
        </p:grpSpPr>
        <p:grpSp>
          <p:nvGrpSpPr>
            <p:cNvPr id="5" name="Group 5"/>
            <p:cNvGrpSpPr>
              <a:grpSpLocks/>
            </p:cNvGrpSpPr>
            <p:nvPr/>
          </p:nvGrpSpPr>
          <p:grpSpPr bwMode="auto">
            <a:xfrm>
              <a:off x="1167" y="2131"/>
              <a:ext cx="1865" cy="1756"/>
              <a:chOff x="1167" y="2131"/>
              <a:chExt cx="1865" cy="1756"/>
            </a:xfrm>
          </p:grpSpPr>
          <p:sp>
            <p:nvSpPr>
              <p:cNvPr id="9" name="AutoShape 6"/>
              <p:cNvSpPr>
                <a:spLocks noChangeArrowheads="1"/>
              </p:cNvSpPr>
              <p:nvPr/>
            </p:nvSpPr>
            <p:spPr bwMode="auto">
              <a:xfrm>
                <a:off x="1167" y="2131"/>
                <a:ext cx="1865" cy="1756"/>
              </a:xfrm>
              <a:prstGeom prst="triangle">
                <a:avLst>
                  <a:gd name="adj" fmla="val 49880"/>
                </a:avLst>
              </a:prstGeom>
              <a:solidFill>
                <a:srgbClr val="FF0000"/>
              </a:solidFill>
              <a:ln w="9525">
                <a:noFill/>
                <a:miter lim="800000"/>
                <a:headEnd/>
                <a:tailEnd/>
              </a:ln>
            </p:spPr>
            <p:txBody>
              <a:bodyPr wrap="none" anchor="ctr"/>
              <a:lstStyle/>
              <a:p>
                <a:pPr algn="ctr"/>
                <a:endParaRPr lang="zh-CN" altLang="en-US"/>
              </a:p>
            </p:txBody>
          </p:sp>
          <p:sp>
            <p:nvSpPr>
              <p:cNvPr id="10" name="AutoShape 7"/>
              <p:cNvSpPr>
                <a:spLocks noChangeArrowheads="1"/>
              </p:cNvSpPr>
              <p:nvPr/>
            </p:nvSpPr>
            <p:spPr bwMode="auto">
              <a:xfrm>
                <a:off x="1279" y="2131"/>
                <a:ext cx="1641" cy="1546"/>
              </a:xfrm>
              <a:prstGeom prst="triangle">
                <a:avLst>
                  <a:gd name="adj" fmla="val 49880"/>
                </a:avLst>
              </a:prstGeom>
              <a:solidFill>
                <a:srgbClr val="FF6600"/>
              </a:solidFill>
              <a:ln w="9525">
                <a:noFill/>
                <a:miter lim="800000"/>
                <a:headEnd/>
                <a:tailEnd/>
              </a:ln>
            </p:spPr>
            <p:txBody>
              <a:bodyPr wrap="none" anchor="ctr"/>
              <a:lstStyle/>
              <a:p>
                <a:pPr algn="ctr"/>
                <a:endParaRPr lang="zh-CN" altLang="en-US"/>
              </a:p>
            </p:txBody>
          </p:sp>
          <p:sp>
            <p:nvSpPr>
              <p:cNvPr id="11" name="AutoShape 8"/>
              <p:cNvSpPr>
                <a:spLocks noChangeArrowheads="1"/>
              </p:cNvSpPr>
              <p:nvPr/>
            </p:nvSpPr>
            <p:spPr bwMode="auto">
              <a:xfrm>
                <a:off x="1689" y="2131"/>
                <a:ext cx="821" cy="772"/>
              </a:xfrm>
              <a:prstGeom prst="triangle">
                <a:avLst>
                  <a:gd name="adj" fmla="val 49880"/>
                </a:avLst>
              </a:prstGeom>
              <a:solidFill>
                <a:srgbClr val="00AE00"/>
              </a:solidFill>
              <a:ln w="9525">
                <a:noFill/>
                <a:miter lim="800000"/>
                <a:headEnd/>
                <a:tailEnd/>
              </a:ln>
            </p:spPr>
            <p:txBody>
              <a:bodyPr wrap="none" anchor="ctr"/>
              <a:lstStyle/>
              <a:p>
                <a:pPr algn="ctr"/>
                <a:endParaRPr lang="zh-CN" altLang="en-US"/>
              </a:p>
            </p:txBody>
          </p:sp>
        </p:grpSp>
        <p:sp>
          <p:nvSpPr>
            <p:cNvPr id="6" name="Rectangle 9"/>
            <p:cNvSpPr>
              <a:spLocks noChangeArrowheads="1"/>
            </p:cNvSpPr>
            <p:nvPr/>
          </p:nvSpPr>
          <p:spPr bwMode="auto">
            <a:xfrm>
              <a:off x="1761" y="3650"/>
              <a:ext cx="663" cy="286"/>
            </a:xfrm>
            <a:prstGeom prst="rect">
              <a:avLst/>
            </a:prstGeom>
            <a:noFill/>
            <a:ln w="9525">
              <a:noFill/>
              <a:miter lim="800000"/>
              <a:headEnd/>
              <a:tailEnd/>
            </a:ln>
          </p:spPr>
          <p:txBody>
            <a:bodyPr lIns="90488" tIns="44450" rIns="90488" bIns="44450">
              <a:spAutoFit/>
            </a:bodyPr>
            <a:lstStyle/>
            <a:p>
              <a:pPr algn="ctr">
                <a:spcBef>
                  <a:spcPct val="50000"/>
                </a:spcBef>
              </a:pPr>
              <a:r>
                <a:rPr lang="en-US" altLang="zh-TW" b="1">
                  <a:solidFill>
                    <a:srgbClr val="00279F"/>
                  </a:solidFill>
                </a:rPr>
                <a:t>Cat-3</a:t>
              </a:r>
            </a:p>
          </p:txBody>
        </p:sp>
        <p:sp>
          <p:nvSpPr>
            <p:cNvPr id="7" name="Rectangle 10"/>
            <p:cNvSpPr>
              <a:spLocks noChangeArrowheads="1"/>
            </p:cNvSpPr>
            <p:nvPr/>
          </p:nvSpPr>
          <p:spPr bwMode="auto">
            <a:xfrm>
              <a:off x="1696" y="2653"/>
              <a:ext cx="793" cy="286"/>
            </a:xfrm>
            <a:prstGeom prst="rect">
              <a:avLst/>
            </a:prstGeom>
            <a:noFill/>
            <a:ln w="9525">
              <a:noFill/>
              <a:miter lim="800000"/>
              <a:headEnd/>
              <a:tailEnd/>
            </a:ln>
          </p:spPr>
          <p:txBody>
            <a:bodyPr lIns="90488" tIns="44450" rIns="90488" bIns="44450">
              <a:spAutoFit/>
            </a:bodyPr>
            <a:lstStyle/>
            <a:p>
              <a:pPr algn="ctr">
                <a:spcBef>
                  <a:spcPct val="50000"/>
                </a:spcBef>
              </a:pPr>
              <a:r>
                <a:rPr lang="en-US" altLang="zh-TW" b="1">
                  <a:solidFill>
                    <a:srgbClr val="00279F"/>
                  </a:solidFill>
                </a:rPr>
                <a:t>Cat-5E</a:t>
              </a:r>
            </a:p>
          </p:txBody>
        </p:sp>
        <p:sp>
          <p:nvSpPr>
            <p:cNvPr id="8" name="Rectangle 11"/>
            <p:cNvSpPr>
              <a:spLocks noChangeArrowheads="1"/>
            </p:cNvSpPr>
            <p:nvPr/>
          </p:nvSpPr>
          <p:spPr bwMode="auto">
            <a:xfrm>
              <a:off x="1761" y="3141"/>
              <a:ext cx="663" cy="286"/>
            </a:xfrm>
            <a:prstGeom prst="rect">
              <a:avLst/>
            </a:prstGeom>
            <a:noFill/>
            <a:ln w="9525">
              <a:noFill/>
              <a:miter lim="800000"/>
              <a:headEnd/>
              <a:tailEnd/>
            </a:ln>
          </p:spPr>
          <p:txBody>
            <a:bodyPr lIns="90488" tIns="44450" rIns="90488" bIns="44450">
              <a:spAutoFit/>
            </a:bodyPr>
            <a:lstStyle/>
            <a:p>
              <a:pPr algn="ctr">
                <a:spcBef>
                  <a:spcPct val="50000"/>
                </a:spcBef>
              </a:pPr>
              <a:r>
                <a:rPr lang="en-US" altLang="zh-TW" b="1">
                  <a:solidFill>
                    <a:srgbClr val="00279F"/>
                  </a:solidFill>
                </a:rPr>
                <a:t>Cat-5</a:t>
              </a:r>
            </a:p>
          </p:txBody>
        </p:sp>
      </p:grpSp>
      <p:grpSp>
        <p:nvGrpSpPr>
          <p:cNvPr id="12" name="Group 12"/>
          <p:cNvGrpSpPr>
            <a:grpSpLocks/>
          </p:cNvGrpSpPr>
          <p:nvPr/>
        </p:nvGrpSpPr>
        <p:grpSpPr bwMode="auto">
          <a:xfrm>
            <a:off x="3352800" y="2992439"/>
            <a:ext cx="4502150" cy="2787650"/>
            <a:chOff x="2540" y="2131"/>
            <a:chExt cx="2836" cy="1756"/>
          </a:xfrm>
        </p:grpSpPr>
        <p:grpSp>
          <p:nvGrpSpPr>
            <p:cNvPr id="13" name="Group 13"/>
            <p:cNvGrpSpPr>
              <a:grpSpLocks/>
            </p:cNvGrpSpPr>
            <p:nvPr/>
          </p:nvGrpSpPr>
          <p:grpSpPr bwMode="auto">
            <a:xfrm>
              <a:off x="3511" y="2131"/>
              <a:ext cx="1865" cy="1756"/>
              <a:chOff x="3511" y="2131"/>
              <a:chExt cx="1865" cy="1756"/>
            </a:xfrm>
          </p:grpSpPr>
          <p:grpSp>
            <p:nvGrpSpPr>
              <p:cNvPr id="16" name="Group 14"/>
              <p:cNvGrpSpPr>
                <a:grpSpLocks/>
              </p:cNvGrpSpPr>
              <p:nvPr/>
            </p:nvGrpSpPr>
            <p:grpSpPr bwMode="auto">
              <a:xfrm>
                <a:off x="3511" y="2131"/>
                <a:ext cx="1865" cy="1756"/>
                <a:chOff x="3511" y="2131"/>
                <a:chExt cx="1865" cy="1756"/>
              </a:xfrm>
            </p:grpSpPr>
            <p:sp>
              <p:nvSpPr>
                <p:cNvPr id="20" name="AutoShape 15"/>
                <p:cNvSpPr>
                  <a:spLocks noChangeArrowheads="1"/>
                </p:cNvSpPr>
                <p:nvPr/>
              </p:nvSpPr>
              <p:spPr bwMode="auto">
                <a:xfrm>
                  <a:off x="3511" y="2131"/>
                  <a:ext cx="1865" cy="1756"/>
                </a:xfrm>
                <a:prstGeom prst="triangle">
                  <a:avLst>
                    <a:gd name="adj" fmla="val 49880"/>
                  </a:avLst>
                </a:prstGeom>
                <a:solidFill>
                  <a:srgbClr val="FF6600"/>
                </a:solidFill>
                <a:ln w="9525">
                  <a:noFill/>
                  <a:miter lim="800000"/>
                  <a:headEnd/>
                  <a:tailEnd/>
                </a:ln>
              </p:spPr>
              <p:txBody>
                <a:bodyPr wrap="none" anchor="ctr"/>
                <a:lstStyle/>
                <a:p>
                  <a:pPr algn="ctr"/>
                  <a:endParaRPr lang="zh-CN" altLang="en-US"/>
                </a:p>
              </p:txBody>
            </p:sp>
            <p:sp>
              <p:nvSpPr>
                <p:cNvPr id="21" name="AutoShape 16"/>
                <p:cNvSpPr>
                  <a:spLocks noChangeArrowheads="1"/>
                </p:cNvSpPr>
                <p:nvPr/>
              </p:nvSpPr>
              <p:spPr bwMode="auto">
                <a:xfrm>
                  <a:off x="3623" y="2131"/>
                  <a:ext cx="1641" cy="1546"/>
                </a:xfrm>
                <a:prstGeom prst="triangle">
                  <a:avLst>
                    <a:gd name="adj" fmla="val 49880"/>
                  </a:avLst>
                </a:prstGeom>
                <a:solidFill>
                  <a:srgbClr val="00AE00"/>
                </a:solidFill>
                <a:ln w="9525">
                  <a:noFill/>
                  <a:miter lim="800000"/>
                  <a:headEnd/>
                  <a:tailEnd/>
                </a:ln>
              </p:spPr>
              <p:txBody>
                <a:bodyPr wrap="none" anchor="ctr"/>
                <a:lstStyle/>
                <a:p>
                  <a:pPr algn="ctr"/>
                  <a:endParaRPr lang="zh-CN" altLang="en-US"/>
                </a:p>
              </p:txBody>
            </p:sp>
            <p:sp>
              <p:nvSpPr>
                <p:cNvPr id="22" name="AutoShape 17"/>
                <p:cNvSpPr>
                  <a:spLocks noChangeArrowheads="1"/>
                </p:cNvSpPr>
                <p:nvPr/>
              </p:nvSpPr>
              <p:spPr bwMode="auto">
                <a:xfrm>
                  <a:off x="4033" y="2131"/>
                  <a:ext cx="821" cy="772"/>
                </a:xfrm>
                <a:prstGeom prst="triangle">
                  <a:avLst>
                    <a:gd name="adj" fmla="val 49880"/>
                  </a:avLst>
                </a:prstGeom>
                <a:solidFill>
                  <a:srgbClr val="00FFFF"/>
                </a:solidFill>
                <a:ln w="9525">
                  <a:noFill/>
                  <a:miter lim="800000"/>
                  <a:headEnd/>
                  <a:tailEnd/>
                </a:ln>
              </p:spPr>
              <p:txBody>
                <a:bodyPr wrap="none" anchor="ctr"/>
                <a:lstStyle/>
                <a:p>
                  <a:pPr algn="ctr"/>
                  <a:endParaRPr lang="zh-CN" altLang="en-US"/>
                </a:p>
              </p:txBody>
            </p:sp>
          </p:grpSp>
          <p:sp>
            <p:nvSpPr>
              <p:cNvPr id="17" name="Rectangle 18"/>
              <p:cNvSpPr>
                <a:spLocks noChangeArrowheads="1"/>
              </p:cNvSpPr>
              <p:nvPr/>
            </p:nvSpPr>
            <p:spPr bwMode="auto">
              <a:xfrm>
                <a:off x="4097" y="3650"/>
                <a:ext cx="664" cy="231"/>
              </a:xfrm>
              <a:prstGeom prst="rect">
                <a:avLst/>
              </a:prstGeom>
              <a:noFill/>
              <a:ln w="9525">
                <a:noFill/>
                <a:miter lim="800000"/>
                <a:headEnd/>
                <a:tailEnd/>
              </a:ln>
            </p:spPr>
            <p:txBody>
              <a:bodyPr lIns="90488" tIns="44450" rIns="90488" bIns="44450">
                <a:spAutoFit/>
              </a:bodyPr>
              <a:lstStyle/>
              <a:p>
                <a:pPr algn="ctr">
                  <a:spcBef>
                    <a:spcPct val="50000"/>
                  </a:spcBef>
                </a:pPr>
                <a:r>
                  <a:rPr lang="en-US" altLang="zh-TW" b="1" dirty="0" smtClean="0">
                    <a:solidFill>
                      <a:srgbClr val="00279F"/>
                    </a:solidFill>
                  </a:rPr>
                  <a:t>Cat-5</a:t>
                </a:r>
                <a:r>
                  <a:rPr lang="en-US" altLang="zh-CN" b="1" dirty="0" smtClean="0">
                    <a:solidFill>
                      <a:srgbClr val="00279F"/>
                    </a:solidFill>
                  </a:rPr>
                  <a:t>E</a:t>
                </a:r>
                <a:endParaRPr lang="en-US" altLang="zh-TW" b="1" dirty="0">
                  <a:solidFill>
                    <a:srgbClr val="00279F"/>
                  </a:solidFill>
                </a:endParaRPr>
              </a:p>
            </p:txBody>
          </p:sp>
          <p:sp>
            <p:nvSpPr>
              <p:cNvPr id="18" name="Rectangle 19"/>
              <p:cNvSpPr>
                <a:spLocks noChangeArrowheads="1"/>
              </p:cNvSpPr>
              <p:nvPr/>
            </p:nvSpPr>
            <p:spPr bwMode="auto">
              <a:xfrm>
                <a:off x="4028" y="2721"/>
                <a:ext cx="794" cy="192"/>
              </a:xfrm>
              <a:prstGeom prst="rect">
                <a:avLst/>
              </a:prstGeom>
              <a:noFill/>
              <a:ln w="9525">
                <a:noFill/>
                <a:miter lim="800000"/>
                <a:headEnd/>
                <a:tailEnd/>
              </a:ln>
            </p:spPr>
            <p:txBody>
              <a:bodyPr lIns="90488" tIns="44450" rIns="90488" bIns="44450">
                <a:spAutoFit/>
              </a:bodyPr>
              <a:lstStyle/>
              <a:p>
                <a:pPr algn="ctr">
                  <a:spcBef>
                    <a:spcPct val="50000"/>
                  </a:spcBef>
                </a:pPr>
                <a:r>
                  <a:rPr lang="zh-CN" altLang="en-US" sz="1400" b="1" dirty="0" smtClean="0">
                    <a:solidFill>
                      <a:srgbClr val="FF0000"/>
                    </a:solidFill>
                  </a:rPr>
                  <a:t>光纤到桌面</a:t>
                </a:r>
                <a:endParaRPr lang="en-US" altLang="zh-TW" sz="1400" b="1" dirty="0">
                  <a:solidFill>
                    <a:srgbClr val="FF0000"/>
                  </a:solidFill>
                </a:endParaRPr>
              </a:p>
            </p:txBody>
          </p:sp>
          <p:sp>
            <p:nvSpPr>
              <p:cNvPr id="19" name="Rectangle 20"/>
              <p:cNvSpPr>
                <a:spLocks noChangeArrowheads="1"/>
              </p:cNvSpPr>
              <p:nvPr/>
            </p:nvSpPr>
            <p:spPr bwMode="auto">
              <a:xfrm>
                <a:off x="4058" y="3141"/>
                <a:ext cx="742" cy="231"/>
              </a:xfrm>
              <a:prstGeom prst="rect">
                <a:avLst/>
              </a:prstGeom>
              <a:noFill/>
              <a:ln w="9525">
                <a:noFill/>
                <a:miter lim="800000"/>
                <a:headEnd/>
                <a:tailEnd/>
              </a:ln>
            </p:spPr>
            <p:txBody>
              <a:bodyPr lIns="90488" tIns="44450" rIns="90488" bIns="44450">
                <a:spAutoFit/>
              </a:bodyPr>
              <a:lstStyle/>
              <a:p>
                <a:pPr algn="ctr">
                  <a:spcBef>
                    <a:spcPct val="50000"/>
                  </a:spcBef>
                </a:pPr>
                <a:r>
                  <a:rPr lang="en-US" altLang="zh-TW" b="1" dirty="0" smtClean="0">
                    <a:solidFill>
                      <a:srgbClr val="00279F"/>
                    </a:solidFill>
                  </a:rPr>
                  <a:t>Cat-</a:t>
                </a:r>
                <a:r>
                  <a:rPr lang="en-US" altLang="zh-CN" b="1" dirty="0" smtClean="0">
                    <a:solidFill>
                      <a:srgbClr val="00279F"/>
                    </a:solidFill>
                  </a:rPr>
                  <a:t>6</a:t>
                </a:r>
                <a:endParaRPr lang="en-US" altLang="zh-TW" b="1" dirty="0">
                  <a:solidFill>
                    <a:srgbClr val="00279F"/>
                  </a:solidFill>
                </a:endParaRPr>
              </a:p>
            </p:txBody>
          </p:sp>
        </p:grpSp>
        <p:sp>
          <p:nvSpPr>
            <p:cNvPr id="14" name="Line 21"/>
            <p:cNvSpPr>
              <a:spLocks noChangeShapeType="1"/>
            </p:cNvSpPr>
            <p:nvPr/>
          </p:nvSpPr>
          <p:spPr bwMode="auto">
            <a:xfrm>
              <a:off x="2930" y="3344"/>
              <a:ext cx="610" cy="396"/>
            </a:xfrm>
            <a:prstGeom prst="line">
              <a:avLst/>
            </a:prstGeom>
            <a:noFill/>
            <a:ln w="25400">
              <a:solidFill>
                <a:schemeClr val="tx1"/>
              </a:solidFill>
              <a:round/>
              <a:headEnd type="none" w="sm" len="sm"/>
              <a:tailEnd type="stealth" w="med" len="med"/>
            </a:ln>
          </p:spPr>
          <p:txBody>
            <a:bodyPr wrap="none" anchor="ctr"/>
            <a:lstStyle/>
            <a:p>
              <a:endParaRPr lang="zh-CN" altLang="en-US"/>
            </a:p>
          </p:txBody>
        </p:sp>
        <p:sp>
          <p:nvSpPr>
            <p:cNvPr id="15" name="Line 22"/>
            <p:cNvSpPr>
              <a:spLocks noChangeShapeType="1"/>
            </p:cNvSpPr>
            <p:nvPr/>
          </p:nvSpPr>
          <p:spPr bwMode="auto">
            <a:xfrm>
              <a:off x="2540" y="2642"/>
              <a:ext cx="1236" cy="584"/>
            </a:xfrm>
            <a:prstGeom prst="line">
              <a:avLst/>
            </a:prstGeom>
            <a:noFill/>
            <a:ln w="25400">
              <a:solidFill>
                <a:schemeClr val="tx1"/>
              </a:solidFill>
              <a:round/>
              <a:headEnd type="none" w="sm" len="sm"/>
              <a:tailEnd type="stealth" w="med" len="med"/>
            </a:ln>
          </p:spPr>
          <p:txBody>
            <a:bodyPr wrap="none" anchor="ctr"/>
            <a:lstStyle/>
            <a:p>
              <a:endParaRPr lang="zh-CN" altLang="en-US"/>
            </a:p>
          </p:txBody>
        </p:sp>
      </p:grpSp>
      <p:sp>
        <p:nvSpPr>
          <p:cNvPr id="23" name="Rectangle 19"/>
          <p:cNvSpPr>
            <a:spLocks noChangeArrowheads="1"/>
          </p:cNvSpPr>
          <p:nvPr/>
        </p:nvSpPr>
        <p:spPr bwMode="auto">
          <a:xfrm>
            <a:off x="5929322" y="3643314"/>
            <a:ext cx="714380" cy="305212"/>
          </a:xfrm>
          <a:prstGeom prst="rect">
            <a:avLst/>
          </a:prstGeom>
          <a:noFill/>
          <a:ln w="9525">
            <a:noFill/>
            <a:miter lim="800000"/>
            <a:headEnd/>
            <a:tailEnd/>
          </a:ln>
        </p:spPr>
        <p:txBody>
          <a:bodyPr wrap="square" lIns="90488" tIns="44450" rIns="90488" bIns="44450">
            <a:spAutoFit/>
          </a:bodyPr>
          <a:lstStyle/>
          <a:p>
            <a:pPr algn="ctr">
              <a:spcBef>
                <a:spcPct val="50000"/>
              </a:spcBef>
            </a:pPr>
            <a:r>
              <a:rPr lang="zh-CN" altLang="en-US" sz="1400" b="1" dirty="0" smtClean="0">
                <a:solidFill>
                  <a:srgbClr val="FF0000"/>
                </a:solidFill>
              </a:rPr>
              <a:t>七类</a:t>
            </a:r>
            <a:r>
              <a:rPr lang="en-US" altLang="zh-CN" sz="1400" b="1" dirty="0" smtClean="0">
                <a:solidFill>
                  <a:srgbClr val="FF0000"/>
                </a:solidFill>
              </a:rPr>
              <a:t>/</a:t>
            </a:r>
            <a:endParaRPr lang="en-US" altLang="zh-TW" sz="1400" b="1" dirty="0">
              <a:solidFill>
                <a:srgbClr val="FF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2910" y="1071546"/>
            <a:ext cx="4857784" cy="590537"/>
          </a:xfrm>
        </p:spPr>
        <p:txBody>
          <a:bodyPr/>
          <a:lstStyle/>
          <a:p>
            <a:pPr algn="l"/>
            <a:r>
              <a:rPr lang="zh-CN" altLang="en-US" sz="2400" b="1" dirty="0" smtClean="0">
                <a:solidFill>
                  <a:srgbClr val="003399"/>
                </a:solidFill>
                <a:latin typeface="华文行楷" pitchFamily="2" charset="-122"/>
                <a:ea typeface="华文行楷" pitchFamily="2" charset="-122"/>
              </a:rPr>
              <a:t>综合布线方案的设计步骤</a:t>
            </a:r>
            <a:endParaRPr lang="zh-CN" altLang="en-US" sz="2400" b="1" dirty="0">
              <a:solidFill>
                <a:srgbClr val="003399"/>
              </a:solidFill>
              <a:latin typeface="华文行楷" pitchFamily="2" charset="-122"/>
              <a:ea typeface="华文行楷" pitchFamily="2" charset="-122"/>
            </a:endParaRPr>
          </a:p>
        </p:txBody>
      </p:sp>
      <p:sp>
        <p:nvSpPr>
          <p:cNvPr id="3" name="内容占位符 2"/>
          <p:cNvSpPr>
            <a:spLocks noGrp="1"/>
          </p:cNvSpPr>
          <p:nvPr>
            <p:ph idx="1"/>
          </p:nvPr>
        </p:nvSpPr>
        <p:spPr>
          <a:xfrm>
            <a:off x="285720" y="1928802"/>
            <a:ext cx="4929222" cy="3429024"/>
          </a:xfrm>
        </p:spPr>
        <p:txBody>
          <a:bodyPr/>
          <a:lstStyle/>
          <a:p>
            <a:pPr lvl="1">
              <a:buFont typeface="Wingdings" pitchFamily="2" charset="2"/>
              <a:buNone/>
            </a:pPr>
            <a:r>
              <a:rPr lang="zh-CN" altLang="en-US" sz="2000" dirty="0" smtClean="0"/>
              <a:t>①  分析用户需求</a:t>
            </a:r>
          </a:p>
          <a:p>
            <a:pPr lvl="1">
              <a:buFont typeface="Wingdings" pitchFamily="2" charset="2"/>
              <a:buNone/>
            </a:pPr>
            <a:r>
              <a:rPr lang="zh-CN" altLang="en-US" sz="2000" dirty="0" smtClean="0"/>
              <a:t>②  获取建筑物平面图。</a:t>
            </a:r>
          </a:p>
          <a:p>
            <a:pPr lvl="1">
              <a:buFont typeface="Wingdings" pitchFamily="2" charset="2"/>
              <a:buNone/>
            </a:pPr>
            <a:r>
              <a:rPr lang="zh-CN" altLang="en-US" sz="2000" dirty="0" smtClean="0"/>
              <a:t>③  系统结构设计（总体的、局部的）</a:t>
            </a:r>
          </a:p>
          <a:p>
            <a:pPr lvl="1">
              <a:buFont typeface="Wingdings" pitchFamily="2" charset="2"/>
              <a:buNone/>
            </a:pPr>
            <a:r>
              <a:rPr lang="zh-CN" altLang="en-US" sz="2000" dirty="0" smtClean="0"/>
              <a:t>④  布线路由设计（室内、室外）</a:t>
            </a:r>
          </a:p>
          <a:p>
            <a:pPr lvl="1">
              <a:buFont typeface="Wingdings" pitchFamily="2" charset="2"/>
              <a:buNone/>
            </a:pPr>
            <a:r>
              <a:rPr lang="zh-CN" altLang="en-US" sz="2000" dirty="0" smtClean="0"/>
              <a:t>⑤  可行性论证</a:t>
            </a:r>
          </a:p>
          <a:p>
            <a:pPr lvl="1">
              <a:buFont typeface="Wingdings" pitchFamily="2" charset="2"/>
              <a:buNone/>
            </a:pPr>
            <a:r>
              <a:rPr lang="zh-CN" altLang="en-US" sz="2000" dirty="0" smtClean="0"/>
              <a:t>⑥  绘制综合布线施工图</a:t>
            </a:r>
          </a:p>
          <a:p>
            <a:pPr lvl="1">
              <a:buFont typeface="Wingdings" pitchFamily="2" charset="2"/>
              <a:buNone/>
            </a:pPr>
            <a:r>
              <a:rPr lang="zh-CN" altLang="en-US" sz="2000" dirty="0" smtClean="0"/>
              <a:t>⑦  编制综合布线用料清单</a:t>
            </a:r>
            <a:endParaRPr lang="zh-CN" altLang="en-US" sz="2000" dirty="0"/>
          </a:p>
        </p:txBody>
      </p:sp>
      <p:pic>
        <p:nvPicPr>
          <p:cNvPr id="4" name="Picture 4" descr="4-1"/>
          <p:cNvPicPr>
            <a:picLocks noChangeAspect="1" noChangeArrowheads="1"/>
          </p:cNvPicPr>
          <p:nvPr/>
        </p:nvPicPr>
        <p:blipFill>
          <a:blip r:embed="rId2"/>
          <a:srcRect/>
          <a:stretch>
            <a:fillRect/>
          </a:stretch>
        </p:blipFill>
        <p:spPr bwMode="auto">
          <a:xfrm>
            <a:off x="4929190" y="1000108"/>
            <a:ext cx="4049999" cy="492922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00232" y="1071546"/>
            <a:ext cx="4889506" cy="376223"/>
          </a:xfrm>
        </p:spPr>
        <p:txBody>
          <a:bodyPr/>
          <a:lstStyle/>
          <a:p>
            <a:r>
              <a:rPr lang="zh-CN" altLang="en-US" sz="2800" b="1" dirty="0" smtClean="0">
                <a:latin typeface="隶书" pitchFamily="49" charset="-122"/>
                <a:ea typeface="隶书" pitchFamily="49" charset="-122"/>
              </a:rPr>
              <a:t>超五类与六类产品的对比差别</a:t>
            </a:r>
            <a:endParaRPr lang="zh-CN" altLang="en-US" sz="2800" dirty="0"/>
          </a:p>
        </p:txBody>
      </p:sp>
      <p:sp>
        <p:nvSpPr>
          <p:cNvPr id="3" name="内容占位符 2"/>
          <p:cNvSpPr>
            <a:spLocks noGrp="1"/>
          </p:cNvSpPr>
          <p:nvPr>
            <p:ph sz="half" idx="1"/>
          </p:nvPr>
        </p:nvSpPr>
        <p:spPr>
          <a:xfrm>
            <a:off x="500034" y="1571612"/>
            <a:ext cx="4038600" cy="3960812"/>
          </a:xfrm>
        </p:spPr>
        <p:txBody>
          <a:bodyPr/>
          <a:lstStyle/>
          <a:p>
            <a:pPr algn="ctr">
              <a:spcBef>
                <a:spcPct val="0"/>
              </a:spcBef>
              <a:buNone/>
            </a:pPr>
            <a:r>
              <a:rPr lang="zh-CN" altLang="en-US" sz="2400" b="1" dirty="0" smtClean="0">
                <a:solidFill>
                  <a:srgbClr val="FF0000"/>
                </a:solidFill>
                <a:latin typeface="隶书" pitchFamily="49" charset="-122"/>
                <a:ea typeface="隶书" pitchFamily="49" charset="-122"/>
                <a:cs typeface="+mj-cs"/>
              </a:rPr>
              <a:t>超五类产品</a:t>
            </a:r>
            <a:endParaRPr lang="en-US" altLang="zh-CN" sz="2400" b="1" dirty="0" smtClean="0">
              <a:solidFill>
                <a:srgbClr val="FF0000"/>
              </a:solidFill>
              <a:latin typeface="隶书" pitchFamily="49" charset="-122"/>
              <a:ea typeface="隶书" pitchFamily="49" charset="-122"/>
              <a:cs typeface="+mj-cs"/>
            </a:endParaRPr>
          </a:p>
          <a:p>
            <a:pPr>
              <a:spcBef>
                <a:spcPct val="0"/>
              </a:spcBef>
              <a:buNone/>
            </a:pPr>
            <a:endParaRPr lang="en-US" altLang="zh-CN" sz="2400" b="1" dirty="0" smtClean="0">
              <a:solidFill>
                <a:srgbClr val="FF0000"/>
              </a:solidFill>
              <a:latin typeface="隶书" pitchFamily="49" charset="-122"/>
              <a:ea typeface="隶书" pitchFamily="49" charset="-122"/>
              <a:cs typeface="+mj-cs"/>
            </a:endParaRPr>
          </a:p>
          <a:p>
            <a:pPr>
              <a:spcBef>
                <a:spcPct val="0"/>
              </a:spcBef>
              <a:buNone/>
            </a:pPr>
            <a:endParaRPr lang="en-US" altLang="zh-CN" sz="2400" b="1" dirty="0" smtClean="0">
              <a:solidFill>
                <a:srgbClr val="FF0000"/>
              </a:solidFill>
              <a:latin typeface="隶书" pitchFamily="49" charset="-122"/>
              <a:ea typeface="隶书" pitchFamily="49" charset="-122"/>
              <a:cs typeface="+mj-cs"/>
            </a:endParaRPr>
          </a:p>
        </p:txBody>
      </p:sp>
      <p:sp>
        <p:nvSpPr>
          <p:cNvPr id="4" name="内容占位符 3"/>
          <p:cNvSpPr>
            <a:spLocks noGrp="1"/>
          </p:cNvSpPr>
          <p:nvPr>
            <p:ph sz="half" idx="2"/>
          </p:nvPr>
        </p:nvSpPr>
        <p:spPr>
          <a:xfrm>
            <a:off x="4659313" y="1571612"/>
            <a:ext cx="4038600" cy="3960812"/>
          </a:xfrm>
        </p:spPr>
        <p:txBody>
          <a:bodyPr/>
          <a:lstStyle/>
          <a:p>
            <a:pPr algn="ctr">
              <a:buNone/>
            </a:pPr>
            <a:r>
              <a:rPr lang="zh-CN" altLang="en-US" sz="2400" b="1" dirty="0" smtClean="0">
                <a:solidFill>
                  <a:srgbClr val="3333CC"/>
                </a:solidFill>
                <a:latin typeface="隶书" pitchFamily="49" charset="-122"/>
                <a:ea typeface="隶书" pitchFamily="49" charset="-122"/>
              </a:rPr>
              <a:t>六类产品</a:t>
            </a:r>
            <a:endParaRPr lang="en-US" altLang="zh-CN" sz="2400" b="1" dirty="0" smtClean="0">
              <a:solidFill>
                <a:srgbClr val="3333CC"/>
              </a:solidFill>
              <a:latin typeface="隶书" pitchFamily="49" charset="-122"/>
              <a:ea typeface="隶书" pitchFamily="49" charset="-122"/>
            </a:endParaRPr>
          </a:p>
          <a:p>
            <a:pPr>
              <a:buNone/>
            </a:pPr>
            <a:endParaRPr lang="zh-CN" altLang="en-US" sz="2400" dirty="0"/>
          </a:p>
        </p:txBody>
      </p:sp>
      <p:pic>
        <p:nvPicPr>
          <p:cNvPr id="5" name="图片 4" descr="超五类免打线模块.tif"/>
          <p:cNvPicPr>
            <a:picLocks noChangeAspect="1"/>
          </p:cNvPicPr>
          <p:nvPr/>
        </p:nvPicPr>
        <p:blipFill>
          <a:blip r:embed="rId2" cstate="print"/>
          <a:srcRect l="8174" t="5263" r="5994" b="10526"/>
          <a:stretch>
            <a:fillRect/>
          </a:stretch>
        </p:blipFill>
        <p:spPr bwMode="auto">
          <a:xfrm>
            <a:off x="2786050" y="2071678"/>
            <a:ext cx="1071570" cy="816434"/>
          </a:xfrm>
          <a:prstGeom prst="rect">
            <a:avLst/>
          </a:prstGeom>
          <a:noFill/>
          <a:ln w="9525">
            <a:noFill/>
            <a:miter lim="800000"/>
            <a:headEnd/>
            <a:tailEnd/>
          </a:ln>
        </p:spPr>
      </p:pic>
      <p:pic>
        <p:nvPicPr>
          <p:cNvPr id="6" name="Picture 8" descr="CAT5"/>
          <p:cNvPicPr>
            <a:picLocks noChangeAspect="1" noChangeArrowheads="1"/>
          </p:cNvPicPr>
          <p:nvPr/>
        </p:nvPicPr>
        <p:blipFill>
          <a:blip r:embed="rId3"/>
          <a:srcRect b="20000"/>
          <a:stretch>
            <a:fillRect/>
          </a:stretch>
        </p:blipFill>
        <p:spPr bwMode="auto">
          <a:xfrm>
            <a:off x="571472" y="2000240"/>
            <a:ext cx="1428760" cy="857256"/>
          </a:xfrm>
          <a:prstGeom prst="rect">
            <a:avLst/>
          </a:prstGeom>
          <a:noFill/>
          <a:ln w="9525">
            <a:noFill/>
            <a:miter lim="800000"/>
            <a:headEnd/>
            <a:tailEnd/>
          </a:ln>
        </p:spPr>
      </p:pic>
      <p:pic>
        <p:nvPicPr>
          <p:cNvPr id="7" name="Picture 9" descr="FTP"/>
          <p:cNvPicPr>
            <a:picLocks noChangeAspect="1" noChangeArrowheads="1"/>
          </p:cNvPicPr>
          <p:nvPr/>
        </p:nvPicPr>
        <p:blipFill>
          <a:blip r:embed="rId4"/>
          <a:srcRect t="24590" b="6556"/>
          <a:stretch>
            <a:fillRect/>
          </a:stretch>
        </p:blipFill>
        <p:spPr bwMode="auto">
          <a:xfrm>
            <a:off x="571472" y="3000372"/>
            <a:ext cx="1428760" cy="857256"/>
          </a:xfrm>
          <a:prstGeom prst="rect">
            <a:avLst/>
          </a:prstGeom>
          <a:noFill/>
          <a:ln w="9525">
            <a:noFill/>
            <a:miter lim="800000"/>
            <a:headEnd/>
            <a:tailEnd/>
          </a:ln>
        </p:spPr>
      </p:pic>
      <p:pic>
        <p:nvPicPr>
          <p:cNvPr id="8" name="Picture 8" descr="S-FTP01"/>
          <p:cNvPicPr>
            <a:picLocks noChangeArrowheads="1"/>
          </p:cNvPicPr>
          <p:nvPr/>
        </p:nvPicPr>
        <p:blipFill>
          <a:blip r:embed="rId5"/>
          <a:srcRect/>
          <a:stretch>
            <a:fillRect/>
          </a:stretch>
        </p:blipFill>
        <p:spPr bwMode="auto">
          <a:xfrm>
            <a:off x="571472" y="4000505"/>
            <a:ext cx="1428760" cy="857256"/>
          </a:xfrm>
          <a:prstGeom prst="rect">
            <a:avLst/>
          </a:prstGeom>
          <a:noFill/>
          <a:ln w="9525">
            <a:solidFill>
              <a:schemeClr val="hlink"/>
            </a:solidFill>
            <a:miter lim="800000"/>
            <a:headEnd/>
            <a:tailEnd/>
          </a:ln>
          <a:effectLst>
            <a:outerShdw dist="107763" dir="2700000" algn="ctr" rotWithShape="0">
              <a:srgbClr val="808080">
                <a:alpha val="50000"/>
              </a:srgbClr>
            </a:outerShdw>
          </a:effectLst>
        </p:spPr>
      </p:pic>
      <p:pic>
        <p:nvPicPr>
          <p:cNvPr id="9" name="Picture 7" descr="cat6 拷贝"/>
          <p:cNvPicPr>
            <a:picLocks noChangeAspect="1" noChangeArrowheads="1"/>
          </p:cNvPicPr>
          <p:nvPr/>
        </p:nvPicPr>
        <p:blipFill>
          <a:blip r:embed="rId6"/>
          <a:srcRect t="5040" r="18516" b="19372"/>
          <a:stretch>
            <a:fillRect/>
          </a:stretch>
        </p:blipFill>
        <p:spPr bwMode="auto">
          <a:xfrm>
            <a:off x="4786314" y="2000240"/>
            <a:ext cx="1571666" cy="857256"/>
          </a:xfrm>
          <a:prstGeom prst="rect">
            <a:avLst/>
          </a:prstGeom>
          <a:noFill/>
          <a:ln w="9525">
            <a:noFill/>
            <a:miter lim="800000"/>
            <a:headEnd/>
            <a:tailEnd/>
          </a:ln>
        </p:spPr>
      </p:pic>
      <p:pic>
        <p:nvPicPr>
          <p:cNvPr id="10" name="图片 9" descr="六类UTP模块.tif"/>
          <p:cNvPicPr>
            <a:picLocks noChangeAspect="1"/>
          </p:cNvPicPr>
          <p:nvPr/>
        </p:nvPicPr>
        <p:blipFill>
          <a:blip r:embed="rId7" cstate="print"/>
          <a:srcRect l="7407" t="4451" r="7407" b="6528"/>
          <a:stretch>
            <a:fillRect/>
          </a:stretch>
        </p:blipFill>
        <p:spPr bwMode="auto">
          <a:xfrm>
            <a:off x="7358082" y="1928802"/>
            <a:ext cx="1275168" cy="1108842"/>
          </a:xfrm>
          <a:prstGeom prst="rect">
            <a:avLst/>
          </a:prstGeom>
          <a:noFill/>
          <a:ln w="9525">
            <a:noFill/>
            <a:miter lim="800000"/>
            <a:headEnd/>
            <a:tailEnd/>
          </a:ln>
        </p:spPr>
      </p:pic>
      <p:pic>
        <p:nvPicPr>
          <p:cNvPr id="11" name="Picture 8" descr="屏蔽电缆"/>
          <p:cNvPicPr>
            <a:picLocks noChangeAspect="1" noChangeArrowheads="1"/>
          </p:cNvPicPr>
          <p:nvPr/>
        </p:nvPicPr>
        <p:blipFill>
          <a:blip r:embed="rId8"/>
          <a:srcRect l="10538" t="5118" r="8665" b="2731"/>
          <a:stretch>
            <a:fillRect/>
          </a:stretch>
        </p:blipFill>
        <p:spPr bwMode="auto">
          <a:xfrm>
            <a:off x="4786314" y="3143248"/>
            <a:ext cx="1571636" cy="1143008"/>
          </a:xfrm>
          <a:prstGeom prst="rect">
            <a:avLst/>
          </a:prstGeom>
          <a:noFill/>
          <a:ln w="9525">
            <a:noFill/>
            <a:miter lim="800000"/>
            <a:headEnd/>
            <a:tailEnd/>
          </a:ln>
        </p:spPr>
      </p:pic>
      <p:pic>
        <p:nvPicPr>
          <p:cNvPr id="13" name="图片 12" descr="超五类屏蔽模块.tif"/>
          <p:cNvPicPr>
            <a:picLocks noChangeAspect="1"/>
          </p:cNvPicPr>
          <p:nvPr/>
        </p:nvPicPr>
        <p:blipFill>
          <a:blip r:embed="rId9" cstate="print"/>
          <a:srcRect r="46666"/>
          <a:stretch>
            <a:fillRect/>
          </a:stretch>
        </p:blipFill>
        <p:spPr>
          <a:xfrm>
            <a:off x="2643174" y="2928934"/>
            <a:ext cx="1428760" cy="1169600"/>
          </a:xfrm>
          <a:prstGeom prst="rect">
            <a:avLst/>
          </a:prstGeom>
        </p:spPr>
      </p:pic>
      <p:pic>
        <p:nvPicPr>
          <p:cNvPr id="14" name="图片 13" descr="超五类屏蔽模块.tif"/>
          <p:cNvPicPr>
            <a:picLocks noChangeAspect="1"/>
          </p:cNvPicPr>
          <p:nvPr/>
        </p:nvPicPr>
        <p:blipFill>
          <a:blip r:embed="rId10" cstate="print"/>
          <a:srcRect l="53333"/>
          <a:stretch>
            <a:fillRect/>
          </a:stretch>
        </p:blipFill>
        <p:spPr>
          <a:xfrm>
            <a:off x="2786050" y="4071942"/>
            <a:ext cx="1214446" cy="1169600"/>
          </a:xfrm>
          <a:prstGeom prst="rect">
            <a:avLst/>
          </a:prstGeom>
        </p:spPr>
      </p:pic>
      <p:pic>
        <p:nvPicPr>
          <p:cNvPr id="16" name="图片 15" descr="超六类屏蔽模块背面.tif"/>
          <p:cNvPicPr>
            <a:picLocks noChangeAspect="1"/>
          </p:cNvPicPr>
          <p:nvPr/>
        </p:nvPicPr>
        <p:blipFill>
          <a:blip r:embed="rId11" cstate="print"/>
          <a:srcRect l="25000" t="21903" r="37500" b="34290"/>
          <a:stretch>
            <a:fillRect/>
          </a:stretch>
        </p:blipFill>
        <p:spPr>
          <a:xfrm>
            <a:off x="7286644" y="3071810"/>
            <a:ext cx="1428760" cy="1111257"/>
          </a:xfrm>
          <a:prstGeom prst="rect">
            <a:avLst/>
          </a:prstGeom>
        </p:spPr>
      </p:pic>
      <p:pic>
        <p:nvPicPr>
          <p:cNvPr id="17" name="图片 16" descr="六A类屏蔽模块.tif"/>
          <p:cNvPicPr>
            <a:picLocks noChangeAspect="1"/>
          </p:cNvPicPr>
          <p:nvPr/>
        </p:nvPicPr>
        <p:blipFill>
          <a:blip r:embed="rId12" cstate="print"/>
          <a:srcRect l="34884" t="26196" r="29069" b="28395"/>
          <a:stretch>
            <a:fillRect/>
          </a:stretch>
        </p:blipFill>
        <p:spPr>
          <a:xfrm>
            <a:off x="7215206" y="4286256"/>
            <a:ext cx="1643074" cy="1378062"/>
          </a:xfrm>
          <a:prstGeom prst="rect">
            <a:avLst/>
          </a:prstGeom>
        </p:spPr>
      </p:pic>
      <p:sp>
        <p:nvSpPr>
          <p:cNvPr id="18" name="标题 1"/>
          <p:cNvSpPr txBox="1">
            <a:spLocks/>
          </p:cNvSpPr>
          <p:nvPr/>
        </p:nvSpPr>
        <p:spPr bwMode="auto">
          <a:xfrm>
            <a:off x="500034" y="5214950"/>
            <a:ext cx="6715172" cy="6429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r>
              <a:rPr lang="zh-CN" altLang="en-US" sz="1600" dirty="0" smtClean="0"/>
              <a:t>       六类线缆采用</a:t>
            </a:r>
            <a:r>
              <a:rPr lang="zh-CN" altLang="en-US" sz="1600" dirty="0" smtClean="0">
                <a:solidFill>
                  <a:srgbClr val="FF0000"/>
                </a:solidFill>
              </a:rPr>
              <a:t>精确纽绞技术</a:t>
            </a:r>
            <a:r>
              <a:rPr lang="zh-CN" altLang="en-US" sz="1600" dirty="0" smtClean="0"/>
              <a:t>、</a:t>
            </a:r>
            <a:r>
              <a:rPr lang="zh-CN" altLang="en-US" sz="1600" dirty="0" smtClean="0">
                <a:solidFill>
                  <a:srgbClr val="FF0000"/>
                </a:solidFill>
              </a:rPr>
              <a:t>独特的十字支架结构</a:t>
            </a:r>
            <a:r>
              <a:rPr lang="zh-CN" altLang="en-US" sz="1600" dirty="0" smtClean="0"/>
              <a:t>，更好的改善线对间的信号串扰 </a:t>
            </a:r>
            <a:r>
              <a:rPr lang="en-US" altLang="zh-CN" sz="1600" dirty="0" smtClean="0"/>
              <a:t>(NEXT)</a:t>
            </a:r>
            <a:r>
              <a:rPr lang="zh-CN" altLang="en-US" sz="1600" dirty="0" smtClean="0"/>
              <a:t>。</a:t>
            </a:r>
            <a:endParaRPr kumimoji="0" lang="zh-CN" altLang="en-US" sz="160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图片 3" descr="复件 复件 10-11.jpg"/>
          <p:cNvPicPr>
            <a:picLocks noChangeAspect="1"/>
          </p:cNvPicPr>
          <p:nvPr/>
        </p:nvPicPr>
        <p:blipFill>
          <a:blip r:embed="rId2"/>
          <a:srcRect/>
          <a:stretch>
            <a:fillRect/>
          </a:stretch>
        </p:blipFill>
        <p:spPr bwMode="auto">
          <a:xfrm>
            <a:off x="1000125" y="1341438"/>
            <a:ext cx="7102475" cy="4614862"/>
          </a:xfrm>
          <a:prstGeom prst="rect">
            <a:avLst/>
          </a:prstGeom>
          <a:noFill/>
          <a:ln w="9525">
            <a:noFill/>
            <a:miter lim="800000"/>
            <a:headEnd/>
            <a:tailEnd/>
          </a:ln>
        </p:spPr>
      </p:pic>
      <p:pic>
        <p:nvPicPr>
          <p:cNvPr id="32771" name="图片 2"/>
          <p:cNvPicPr>
            <a:picLocks noChangeAspect="1"/>
          </p:cNvPicPr>
          <p:nvPr/>
        </p:nvPicPr>
        <p:blipFill>
          <a:blip r:embed="rId3"/>
          <a:srcRect/>
          <a:stretch>
            <a:fillRect/>
          </a:stretch>
        </p:blipFill>
        <p:spPr bwMode="auto">
          <a:xfrm>
            <a:off x="5500694" y="3714752"/>
            <a:ext cx="3429000" cy="2160587"/>
          </a:xfrm>
          <a:prstGeom prst="rect">
            <a:avLst/>
          </a:prstGeom>
          <a:noFill/>
          <a:ln w="9525">
            <a:solidFill>
              <a:schemeClr val="accent2"/>
            </a:solidFill>
            <a:miter lim="800000"/>
            <a:headEnd/>
            <a:tailEnd/>
          </a:ln>
        </p:spPr>
      </p:pic>
      <p:sp>
        <p:nvSpPr>
          <p:cNvPr id="32772" name="Rectangle 4"/>
          <p:cNvSpPr>
            <a:spLocks noChangeArrowheads="1"/>
          </p:cNvSpPr>
          <p:nvPr/>
        </p:nvSpPr>
        <p:spPr bwMode="auto">
          <a:xfrm>
            <a:off x="684213" y="903288"/>
            <a:ext cx="1409700" cy="457200"/>
          </a:xfrm>
          <a:prstGeom prst="rect">
            <a:avLst/>
          </a:prstGeom>
          <a:noFill/>
          <a:ln w="9525">
            <a:noFill/>
            <a:miter lim="800000"/>
            <a:headEnd/>
            <a:tailEnd/>
          </a:ln>
        </p:spPr>
        <p:txBody>
          <a:bodyPr wrap="none">
            <a:spAutoFit/>
          </a:bodyPr>
          <a:lstStyle/>
          <a:p>
            <a:r>
              <a:rPr lang="zh-CN" altLang="en-US" sz="2400" b="1">
                <a:solidFill>
                  <a:srgbClr val="FF0000"/>
                </a:solidFill>
              </a:rPr>
              <a:t>挂墙机柜</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p:cNvSpPr txBox="1">
            <a:spLocks noChangeArrowheads="1"/>
          </p:cNvSpPr>
          <p:nvPr/>
        </p:nvSpPr>
        <p:spPr bwMode="auto">
          <a:xfrm>
            <a:off x="611188" y="1268413"/>
            <a:ext cx="7858125" cy="457200"/>
          </a:xfrm>
          <a:prstGeom prst="rect">
            <a:avLst/>
          </a:prstGeom>
          <a:noFill/>
          <a:ln w="9525">
            <a:noFill/>
            <a:miter lim="800000"/>
            <a:headEnd/>
            <a:tailEnd/>
          </a:ln>
        </p:spPr>
        <p:txBody>
          <a:bodyPr>
            <a:spAutoFit/>
          </a:bodyPr>
          <a:lstStyle/>
          <a:p>
            <a:pPr marL="457200" indent="-457200"/>
            <a:r>
              <a:rPr lang="en-US" altLang="zh-CN" sz="2400">
                <a:latin typeface="微软雅黑" pitchFamily="34" charset="-122"/>
                <a:ea typeface="微软雅黑" pitchFamily="34" charset="-122"/>
              </a:rPr>
              <a:t> </a:t>
            </a:r>
            <a:r>
              <a:rPr lang="zh-CN" altLang="en-US" sz="2400" b="1">
                <a:solidFill>
                  <a:srgbClr val="FF0000"/>
                </a:solidFill>
                <a:latin typeface="微软雅黑" pitchFamily="34" charset="-122"/>
                <a:ea typeface="微软雅黑" pitchFamily="34" charset="-122"/>
              </a:rPr>
              <a:t>普通网络机柜</a:t>
            </a:r>
            <a:endParaRPr lang="en-US" altLang="zh-CN" sz="2000" b="1" i="1">
              <a:solidFill>
                <a:srgbClr val="FF0000"/>
              </a:solidFill>
              <a:latin typeface="微软雅黑" pitchFamily="34" charset="-122"/>
              <a:ea typeface="微软雅黑" pitchFamily="34" charset="-122"/>
            </a:endParaRPr>
          </a:p>
        </p:txBody>
      </p:sp>
      <p:sp>
        <p:nvSpPr>
          <p:cNvPr id="33795" name="矩形 7"/>
          <p:cNvSpPr>
            <a:spLocks noChangeArrowheads="1"/>
          </p:cNvSpPr>
          <p:nvPr/>
        </p:nvSpPr>
        <p:spPr bwMode="auto">
          <a:xfrm>
            <a:off x="714375" y="2428875"/>
            <a:ext cx="642938" cy="2862263"/>
          </a:xfrm>
          <a:prstGeom prst="rect">
            <a:avLst/>
          </a:prstGeom>
          <a:noFill/>
          <a:ln w="9525">
            <a:noFill/>
            <a:miter lim="800000"/>
            <a:headEnd/>
            <a:tailEnd/>
          </a:ln>
        </p:spPr>
        <p:txBody>
          <a:bodyPr>
            <a:spAutoFit/>
          </a:bodyPr>
          <a:lstStyle/>
          <a:p>
            <a:pPr algn="ctr"/>
            <a:r>
              <a:rPr lang="zh-CN" altLang="en-US" b="1">
                <a:solidFill>
                  <a:srgbClr val="FF0000"/>
                </a:solidFill>
              </a:rPr>
              <a:t>拆装</a:t>
            </a:r>
            <a:endParaRPr lang="en-US" altLang="zh-CN" b="1">
              <a:solidFill>
                <a:srgbClr val="FF0000"/>
              </a:solidFill>
            </a:endParaRPr>
          </a:p>
          <a:p>
            <a:pPr algn="ctr"/>
            <a:r>
              <a:rPr lang="zh-CN" altLang="en-US" b="1">
                <a:solidFill>
                  <a:srgbClr val="FF0000"/>
                </a:solidFill>
              </a:rPr>
              <a:t>、焊接式机柜图片</a:t>
            </a:r>
            <a:endParaRPr lang="zh-CN" altLang="en-US"/>
          </a:p>
        </p:txBody>
      </p:sp>
      <p:pic>
        <p:nvPicPr>
          <p:cNvPr id="33796" name="图片 8" descr="拆装式.jpg"/>
          <p:cNvPicPr>
            <a:picLocks noChangeAspect="1"/>
          </p:cNvPicPr>
          <p:nvPr/>
        </p:nvPicPr>
        <p:blipFill>
          <a:blip r:embed="rId2"/>
          <a:srcRect/>
          <a:stretch>
            <a:fillRect/>
          </a:stretch>
        </p:blipFill>
        <p:spPr bwMode="auto">
          <a:xfrm>
            <a:off x="1500188" y="2060575"/>
            <a:ext cx="1892300" cy="3232150"/>
          </a:xfrm>
          <a:prstGeom prst="rect">
            <a:avLst/>
          </a:prstGeom>
          <a:noFill/>
          <a:ln w="9525">
            <a:noFill/>
            <a:miter lim="800000"/>
            <a:headEnd/>
            <a:tailEnd/>
          </a:ln>
        </p:spPr>
      </p:pic>
      <p:pic>
        <p:nvPicPr>
          <p:cNvPr id="33797" name="图片 9" descr="拆装式2.jpg"/>
          <p:cNvPicPr>
            <a:picLocks noChangeAspect="1"/>
          </p:cNvPicPr>
          <p:nvPr/>
        </p:nvPicPr>
        <p:blipFill>
          <a:blip r:embed="rId3"/>
          <a:srcRect/>
          <a:stretch>
            <a:fillRect/>
          </a:stretch>
        </p:blipFill>
        <p:spPr bwMode="auto">
          <a:xfrm>
            <a:off x="3833813" y="2060575"/>
            <a:ext cx="1928812" cy="3260725"/>
          </a:xfrm>
          <a:prstGeom prst="rect">
            <a:avLst/>
          </a:prstGeom>
          <a:noFill/>
          <a:ln w="9525">
            <a:noFill/>
            <a:miter lim="800000"/>
            <a:headEnd/>
            <a:tailEnd/>
          </a:ln>
        </p:spPr>
      </p:pic>
      <p:pic>
        <p:nvPicPr>
          <p:cNvPr id="33798" name="图片 10"/>
          <p:cNvPicPr>
            <a:picLocks noChangeAspect="1" noChangeArrowheads="1"/>
          </p:cNvPicPr>
          <p:nvPr/>
        </p:nvPicPr>
        <p:blipFill>
          <a:blip r:embed="rId4"/>
          <a:srcRect/>
          <a:stretch>
            <a:fillRect/>
          </a:stretch>
        </p:blipFill>
        <p:spPr bwMode="auto">
          <a:xfrm>
            <a:off x="5857884" y="2143116"/>
            <a:ext cx="3122098" cy="27368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2"/>
          <p:cNvSpPr txBox="1">
            <a:spLocks noChangeArrowheads="1"/>
          </p:cNvSpPr>
          <p:nvPr/>
        </p:nvSpPr>
        <p:spPr bwMode="auto">
          <a:xfrm>
            <a:off x="642938" y="1571625"/>
            <a:ext cx="7858125" cy="457200"/>
          </a:xfrm>
          <a:prstGeom prst="rect">
            <a:avLst/>
          </a:prstGeom>
          <a:noFill/>
          <a:ln w="9525">
            <a:noFill/>
            <a:miter lim="800000"/>
            <a:headEnd/>
            <a:tailEnd/>
          </a:ln>
        </p:spPr>
        <p:txBody>
          <a:bodyPr>
            <a:spAutoFit/>
          </a:bodyPr>
          <a:lstStyle/>
          <a:p>
            <a:pPr marL="457200" indent="-457200"/>
            <a:r>
              <a:rPr lang="zh-CN" altLang="en-US" sz="2400" b="1">
                <a:solidFill>
                  <a:srgbClr val="FF0000"/>
                </a:solidFill>
                <a:latin typeface="微软雅黑" pitchFamily="34" charset="-122"/>
                <a:ea typeface="微软雅黑" pitchFamily="34" charset="-122"/>
              </a:rPr>
              <a:t>服务器机柜</a:t>
            </a:r>
            <a:endParaRPr lang="en-US" altLang="zh-CN" sz="2000" b="1" i="1">
              <a:solidFill>
                <a:srgbClr val="FF0000"/>
              </a:solidFill>
              <a:latin typeface="微软雅黑" pitchFamily="34" charset="-122"/>
              <a:ea typeface="微软雅黑" pitchFamily="34" charset="-122"/>
            </a:endParaRPr>
          </a:p>
        </p:txBody>
      </p:sp>
      <p:pic>
        <p:nvPicPr>
          <p:cNvPr id="34819" name="图片 6" descr="服务器.jpg"/>
          <p:cNvPicPr>
            <a:picLocks noChangeAspect="1"/>
          </p:cNvPicPr>
          <p:nvPr/>
        </p:nvPicPr>
        <p:blipFill>
          <a:blip r:embed="rId2"/>
          <a:srcRect/>
          <a:stretch>
            <a:fillRect/>
          </a:stretch>
        </p:blipFill>
        <p:spPr bwMode="auto">
          <a:xfrm>
            <a:off x="2843213" y="1714500"/>
            <a:ext cx="1836737" cy="4149725"/>
          </a:xfrm>
          <a:prstGeom prst="rect">
            <a:avLst/>
          </a:prstGeom>
          <a:noFill/>
          <a:ln w="9525">
            <a:noFill/>
            <a:miter lim="800000"/>
            <a:headEnd/>
            <a:tailEnd/>
          </a:ln>
        </p:spPr>
      </p:pic>
      <p:pic>
        <p:nvPicPr>
          <p:cNvPr id="34820" name="图片 10" descr="服务器2.jpg"/>
          <p:cNvPicPr>
            <a:picLocks noChangeAspect="1"/>
          </p:cNvPicPr>
          <p:nvPr/>
        </p:nvPicPr>
        <p:blipFill>
          <a:blip r:embed="rId3"/>
          <a:srcRect/>
          <a:stretch>
            <a:fillRect/>
          </a:stretch>
        </p:blipFill>
        <p:spPr bwMode="auto">
          <a:xfrm>
            <a:off x="6286500" y="1714500"/>
            <a:ext cx="1803400" cy="4149725"/>
          </a:xfrm>
          <a:prstGeom prst="rect">
            <a:avLst/>
          </a:prstGeom>
          <a:noFill/>
          <a:ln w="9525">
            <a:noFill/>
            <a:miter lim="800000"/>
            <a:headEnd/>
            <a:tailEnd/>
          </a:ln>
        </p:spPr>
      </p:pic>
      <p:sp>
        <p:nvSpPr>
          <p:cNvPr id="34821" name="矩形 8"/>
          <p:cNvSpPr>
            <a:spLocks noChangeArrowheads="1"/>
          </p:cNvSpPr>
          <p:nvPr/>
        </p:nvSpPr>
        <p:spPr bwMode="auto">
          <a:xfrm>
            <a:off x="4211638" y="3284538"/>
            <a:ext cx="2500312" cy="366712"/>
          </a:xfrm>
          <a:prstGeom prst="rect">
            <a:avLst/>
          </a:prstGeom>
          <a:noFill/>
          <a:ln w="9525">
            <a:noFill/>
            <a:miter lim="800000"/>
            <a:headEnd/>
            <a:tailEnd/>
          </a:ln>
        </p:spPr>
        <p:txBody>
          <a:bodyPr>
            <a:spAutoFit/>
          </a:bodyPr>
          <a:lstStyle/>
          <a:p>
            <a:pPr algn="ctr"/>
            <a:r>
              <a:rPr lang="zh-CN" altLang="en-US" b="1">
                <a:solidFill>
                  <a:srgbClr val="FF0000"/>
                </a:solidFill>
              </a:rPr>
              <a:t>双开门设计</a:t>
            </a:r>
            <a:endParaRPr lang="en-US" altLang="zh-CN" b="1">
              <a:solidFill>
                <a:srgbClr val="FF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3500430" y="1857364"/>
            <a:ext cx="2643206" cy="671513"/>
          </a:xfrm>
          <a:prstGeom prst="rect">
            <a:avLst/>
          </a:prstGeom>
          <a:noFill/>
          <a:ln w="9525" algn="ctr">
            <a:noFill/>
            <a:miter lim="800000"/>
            <a:headEnd/>
            <a:tailEnd/>
          </a:ln>
          <a:effectLst/>
        </p:spPr>
        <p:txBody>
          <a:bodyPr wrap="square">
            <a:spAutoFit/>
          </a:bodyPr>
          <a:lstStyle/>
          <a:p>
            <a:pPr algn="ctr">
              <a:lnSpc>
                <a:spcPct val="95000"/>
              </a:lnSpc>
              <a:spcBef>
                <a:spcPct val="20000"/>
              </a:spcBef>
              <a:buSzPct val="100000"/>
            </a:pPr>
            <a:r>
              <a:rPr lang="zh-CN" altLang="en-US" sz="4000" b="1" dirty="0" smtClean="0">
                <a:solidFill>
                  <a:srgbClr val="FF0000"/>
                </a:solidFill>
                <a:latin typeface="宋体" pitchFamily="2" charset="-122"/>
              </a:rPr>
              <a:t>谢谢</a:t>
            </a:r>
            <a:r>
              <a:rPr lang="zh-CN" altLang="en-US" sz="4000" b="1" dirty="0">
                <a:solidFill>
                  <a:srgbClr val="FF0000"/>
                </a:solidFill>
                <a:latin typeface="宋体" pitchFamily="2" charset="-122"/>
              </a:rPr>
              <a:t>大家！</a:t>
            </a:r>
          </a:p>
        </p:txBody>
      </p:sp>
      <p:pic>
        <p:nvPicPr>
          <p:cNvPr id="5" name="Picture 14" descr="BK054"/>
          <p:cNvPicPr>
            <a:picLocks noChangeAspect="1" noChangeArrowheads="1"/>
          </p:cNvPicPr>
          <p:nvPr/>
        </p:nvPicPr>
        <p:blipFill>
          <a:blip r:embed="rId2"/>
          <a:srcRect/>
          <a:stretch>
            <a:fillRect/>
          </a:stretch>
        </p:blipFill>
        <p:spPr bwMode="auto">
          <a:xfrm>
            <a:off x="3203575" y="2752725"/>
            <a:ext cx="3024188" cy="251936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half" idx="1"/>
          </p:nvPr>
        </p:nvSpPr>
        <p:spPr>
          <a:xfrm>
            <a:off x="1357290" y="1000108"/>
            <a:ext cx="6357982" cy="500066"/>
          </a:xfrm>
        </p:spPr>
        <p:txBody>
          <a:bodyPr/>
          <a:lstStyle/>
          <a:p>
            <a:pPr algn="ctr">
              <a:buNone/>
            </a:pPr>
            <a:r>
              <a:rPr lang="zh-CN" altLang="en-US" b="1" dirty="0" smtClean="0">
                <a:solidFill>
                  <a:srgbClr val="FF0000"/>
                </a:solidFill>
                <a:latin typeface="隶书" pitchFamily="49" charset="-122"/>
                <a:ea typeface="隶书" pitchFamily="49" charset="-122"/>
              </a:rPr>
              <a:t>超五类</a:t>
            </a:r>
            <a:r>
              <a:rPr lang="zh-CN" altLang="en-US" b="1" dirty="0" smtClean="0">
                <a:solidFill>
                  <a:srgbClr val="0070C0"/>
                </a:solidFill>
                <a:latin typeface="隶书" pitchFamily="49" charset="-122"/>
                <a:ea typeface="隶书" pitchFamily="49" charset="-122"/>
              </a:rPr>
              <a:t>与六类布线系统的测试标准比较</a:t>
            </a:r>
            <a:endParaRPr lang="zh-CN" altLang="en-US" b="1" dirty="0">
              <a:solidFill>
                <a:srgbClr val="0070C0"/>
              </a:solidFill>
              <a:latin typeface="隶书" pitchFamily="49" charset="-122"/>
              <a:ea typeface="隶书" pitchFamily="49" charset="-122"/>
            </a:endParaRPr>
          </a:p>
        </p:txBody>
      </p:sp>
      <p:graphicFrame>
        <p:nvGraphicFramePr>
          <p:cNvPr id="12" name="表格 11"/>
          <p:cNvGraphicFramePr>
            <a:graphicFrameLocks noGrp="1"/>
          </p:cNvGraphicFramePr>
          <p:nvPr/>
        </p:nvGraphicFramePr>
        <p:xfrm>
          <a:off x="1000100" y="1571612"/>
          <a:ext cx="7286676" cy="4292340"/>
        </p:xfrm>
        <a:graphic>
          <a:graphicData uri="http://schemas.openxmlformats.org/drawingml/2006/table">
            <a:tbl>
              <a:tblPr firstRow="1" bandRow="1">
                <a:tableStyleId>{5C22544A-7EE6-4342-B048-85BDC9FD1C3A}</a:tableStyleId>
              </a:tblPr>
              <a:tblGrid>
                <a:gridCol w="2714643"/>
                <a:gridCol w="2286016"/>
                <a:gridCol w="2286017"/>
              </a:tblGrid>
              <a:tr h="381985">
                <a:tc>
                  <a:txBody>
                    <a:bodyPr/>
                    <a:lstStyle/>
                    <a:p>
                      <a:pPr algn="ctr"/>
                      <a:r>
                        <a:rPr lang="zh-CN" altLang="en-US" dirty="0" smtClean="0">
                          <a:solidFill>
                            <a:srgbClr val="000000"/>
                          </a:solidFill>
                        </a:rPr>
                        <a:t>参数（</a:t>
                      </a:r>
                      <a:r>
                        <a:rPr lang="en-US" altLang="zh-CN" dirty="0" smtClean="0">
                          <a:solidFill>
                            <a:srgbClr val="000000"/>
                          </a:solidFill>
                        </a:rPr>
                        <a:t>items</a:t>
                      </a:r>
                      <a:r>
                        <a:rPr lang="zh-CN" altLang="en-US" dirty="0" smtClean="0">
                          <a:solidFill>
                            <a:srgbClr val="000000"/>
                          </a:solidFill>
                        </a:rPr>
                        <a:t>）</a:t>
                      </a:r>
                      <a:endParaRPr lang="zh-CN" altLang="en-US" dirty="0">
                        <a:solidFill>
                          <a:srgbClr val="000000"/>
                        </a:solidFill>
                      </a:endParaRPr>
                    </a:p>
                  </a:txBody>
                  <a:tcPr anchor="ctr">
                    <a:gradFill>
                      <a:gsLst>
                        <a:gs pos="0">
                          <a:srgbClr val="92D050"/>
                        </a:gs>
                        <a:gs pos="50000">
                          <a:srgbClr val="9CB86E"/>
                        </a:gs>
                        <a:gs pos="100000">
                          <a:srgbClr val="156B13"/>
                        </a:gs>
                      </a:gsLst>
                      <a:lin ang="3600000" scaled="0"/>
                    </a:gradFill>
                  </a:tcPr>
                </a:tc>
                <a:tc>
                  <a:txBody>
                    <a:bodyPr/>
                    <a:lstStyle/>
                    <a:p>
                      <a:pPr algn="ctr"/>
                      <a:r>
                        <a:rPr lang="en-US" altLang="zh-CN" dirty="0" smtClean="0">
                          <a:solidFill>
                            <a:srgbClr val="FF0000"/>
                          </a:solidFill>
                        </a:rPr>
                        <a:t>CAT  5e</a:t>
                      </a:r>
                      <a:endParaRPr lang="zh-CN" altLang="en-US" dirty="0">
                        <a:solidFill>
                          <a:srgbClr val="FF0000"/>
                        </a:solidFill>
                      </a:endParaRPr>
                    </a:p>
                  </a:txBody>
                  <a:tcPr anchor="ctr">
                    <a:gradFill>
                      <a:gsLst>
                        <a:gs pos="0">
                          <a:srgbClr val="92D050"/>
                        </a:gs>
                        <a:gs pos="50000">
                          <a:srgbClr val="9CB86E"/>
                        </a:gs>
                        <a:gs pos="100000">
                          <a:srgbClr val="156B13"/>
                        </a:gs>
                      </a:gsLst>
                      <a:lin ang="3600000" scaled="0"/>
                    </a:gradFill>
                  </a:tcPr>
                </a:tc>
                <a:tc>
                  <a:txBody>
                    <a:bodyPr/>
                    <a:lstStyle/>
                    <a:p>
                      <a:pPr algn="ctr"/>
                      <a:r>
                        <a:rPr lang="en-US" altLang="zh-CN" dirty="0" smtClean="0">
                          <a:solidFill>
                            <a:srgbClr val="003399"/>
                          </a:solidFill>
                        </a:rPr>
                        <a:t>CAT  6</a:t>
                      </a:r>
                      <a:endParaRPr lang="zh-CN" altLang="en-US" dirty="0">
                        <a:solidFill>
                          <a:srgbClr val="003399"/>
                        </a:solidFill>
                      </a:endParaRPr>
                    </a:p>
                  </a:txBody>
                  <a:tcPr anchor="ctr">
                    <a:gradFill>
                      <a:gsLst>
                        <a:gs pos="0">
                          <a:srgbClr val="92D050"/>
                        </a:gs>
                        <a:gs pos="50000">
                          <a:srgbClr val="9CB86E"/>
                        </a:gs>
                        <a:gs pos="100000">
                          <a:srgbClr val="156B13"/>
                        </a:gs>
                      </a:gsLst>
                      <a:lin ang="3600000" scaled="0"/>
                    </a:gradFill>
                  </a:tcPr>
                </a:tc>
              </a:tr>
              <a:tr h="427449">
                <a:tc>
                  <a:txBody>
                    <a:bodyPr/>
                    <a:lstStyle/>
                    <a:p>
                      <a:pPr algn="ctr"/>
                      <a:r>
                        <a:rPr lang="zh-CN" altLang="en-US" sz="1400" dirty="0" smtClean="0"/>
                        <a:t>频率范围</a:t>
                      </a:r>
                      <a:r>
                        <a:rPr lang="en-US" altLang="zh-CN" sz="1400" dirty="0" smtClean="0"/>
                        <a:t>(frequency range)</a:t>
                      </a:r>
                      <a:endParaRPr lang="zh-CN" altLang="en-US" sz="1400" dirty="0"/>
                    </a:p>
                  </a:txBody>
                  <a:tcPr anchor="ctr">
                    <a:gradFill>
                      <a:gsLst>
                        <a:gs pos="0">
                          <a:srgbClr val="92D050"/>
                        </a:gs>
                        <a:gs pos="50000">
                          <a:srgbClr val="9CB86E"/>
                        </a:gs>
                        <a:gs pos="100000">
                          <a:srgbClr val="156B13"/>
                        </a:gs>
                      </a:gsLst>
                      <a:lin ang="3600000" scaled="0"/>
                    </a:gradFill>
                  </a:tcPr>
                </a:tc>
                <a:tc>
                  <a:txBody>
                    <a:bodyPr/>
                    <a:lstStyle/>
                    <a:p>
                      <a:pPr marL="0" algn="ctr" defTabSz="914400" rtl="0" eaLnBrk="1" latinLnBrk="0" hangingPunct="1"/>
                      <a:r>
                        <a:rPr lang="en-US" altLang="zh-CN" sz="1400" kern="1200" dirty="0" smtClean="0">
                          <a:solidFill>
                            <a:schemeClr val="dk1"/>
                          </a:solidFill>
                          <a:latin typeface="+mn-lt"/>
                          <a:ea typeface="+mn-ea"/>
                          <a:cs typeface="+mn-cs"/>
                        </a:rPr>
                        <a:t>1~100MHz</a:t>
                      </a:r>
                      <a:endParaRPr lang="zh-CN" altLang="en-US" sz="1400" kern="1200" dirty="0" smtClean="0">
                        <a:solidFill>
                          <a:schemeClr val="dk1"/>
                        </a:solidFill>
                        <a:latin typeface="+mn-lt"/>
                        <a:ea typeface="+mn-ea"/>
                        <a:cs typeface="+mn-cs"/>
                      </a:endParaRPr>
                    </a:p>
                  </a:txBody>
                  <a:tcPr anchor="ctr">
                    <a:gradFill>
                      <a:gsLst>
                        <a:gs pos="0">
                          <a:srgbClr val="92D050"/>
                        </a:gs>
                        <a:gs pos="50000">
                          <a:srgbClr val="9CB86E"/>
                        </a:gs>
                        <a:gs pos="100000">
                          <a:srgbClr val="156B13"/>
                        </a:gs>
                      </a:gsLst>
                      <a:lin ang="3600000" scaled="0"/>
                    </a:gradFill>
                  </a:tcPr>
                </a:tc>
                <a:tc>
                  <a:txBody>
                    <a:bodyPr/>
                    <a:lstStyle/>
                    <a:p>
                      <a:pPr marL="0" algn="ctr" defTabSz="914400" rtl="0" eaLnBrk="1" latinLnBrk="0" hangingPunct="1"/>
                      <a:r>
                        <a:rPr lang="en-US" altLang="zh-CN" sz="1400" kern="1200" dirty="0" smtClean="0">
                          <a:solidFill>
                            <a:schemeClr val="dk1"/>
                          </a:solidFill>
                          <a:latin typeface="+mn-lt"/>
                          <a:ea typeface="+mn-ea"/>
                          <a:cs typeface="+mn-cs"/>
                        </a:rPr>
                        <a:t>1~250MHz</a:t>
                      </a:r>
                      <a:endParaRPr lang="zh-CN" altLang="en-US" sz="1400" kern="1200" dirty="0" smtClean="0">
                        <a:solidFill>
                          <a:schemeClr val="dk1"/>
                        </a:solidFill>
                        <a:latin typeface="+mn-lt"/>
                        <a:ea typeface="+mn-ea"/>
                        <a:cs typeface="+mn-cs"/>
                      </a:endParaRPr>
                    </a:p>
                  </a:txBody>
                  <a:tcPr anchor="ctr">
                    <a:gradFill>
                      <a:gsLst>
                        <a:gs pos="0">
                          <a:srgbClr val="92D050"/>
                        </a:gs>
                        <a:gs pos="50000">
                          <a:srgbClr val="9CB86E"/>
                        </a:gs>
                        <a:gs pos="100000">
                          <a:srgbClr val="156B13"/>
                        </a:gs>
                      </a:gsLst>
                      <a:lin ang="3600000" scaled="0"/>
                    </a:gradFill>
                  </a:tcPr>
                </a:tc>
              </a:tr>
              <a:tr h="515095">
                <a:tc>
                  <a:txBody>
                    <a:bodyPr/>
                    <a:lstStyle/>
                    <a:p>
                      <a:pPr marL="0" algn="ctr" defTabSz="914400" rtl="0" eaLnBrk="1" latinLnBrk="0" hangingPunct="1"/>
                      <a:r>
                        <a:rPr lang="zh-CN" altLang="en-US" sz="1400" kern="1200" dirty="0" smtClean="0">
                          <a:solidFill>
                            <a:schemeClr val="dk1"/>
                          </a:solidFill>
                          <a:latin typeface="+mn-lt"/>
                          <a:ea typeface="+mn-ea"/>
                          <a:cs typeface="+mn-cs"/>
                        </a:rPr>
                        <a:t>传输时延</a:t>
                      </a:r>
                      <a:r>
                        <a:rPr lang="zh-CN" altLang="en-US" sz="1400" kern="1200" baseline="0" dirty="0" smtClean="0">
                          <a:solidFill>
                            <a:schemeClr val="dk1"/>
                          </a:solidFill>
                          <a:latin typeface="+mn-lt"/>
                          <a:ea typeface="+mn-ea"/>
                          <a:cs typeface="+mn-cs"/>
                        </a:rPr>
                        <a:t> （</a:t>
                      </a:r>
                      <a:r>
                        <a:rPr lang="en-US" altLang="zh-CN" sz="1400" kern="1200" baseline="0" dirty="0" smtClean="0">
                          <a:solidFill>
                            <a:schemeClr val="dk1"/>
                          </a:solidFill>
                          <a:latin typeface="+mn-lt"/>
                          <a:ea typeface="+mn-ea"/>
                          <a:cs typeface="+mn-cs"/>
                        </a:rPr>
                        <a:t>delay</a:t>
                      </a:r>
                      <a:r>
                        <a:rPr lang="zh-CN" altLang="en-US" sz="1400" kern="1200" baseline="0" dirty="0" smtClean="0">
                          <a:solidFill>
                            <a:schemeClr val="dk1"/>
                          </a:solidFill>
                          <a:latin typeface="+mn-lt"/>
                          <a:ea typeface="+mn-ea"/>
                          <a:cs typeface="+mn-cs"/>
                        </a:rPr>
                        <a:t>）</a:t>
                      </a:r>
                      <a:endParaRPr lang="zh-CN" altLang="en-US" sz="1400" kern="1200" dirty="0" smtClean="0">
                        <a:solidFill>
                          <a:schemeClr val="dk1"/>
                        </a:solidFill>
                        <a:latin typeface="+mn-lt"/>
                        <a:ea typeface="+mn-ea"/>
                        <a:cs typeface="+mn-cs"/>
                      </a:endParaRPr>
                    </a:p>
                  </a:txBody>
                  <a:tcPr anchor="ctr">
                    <a:gradFill>
                      <a:gsLst>
                        <a:gs pos="0">
                          <a:srgbClr val="92D050"/>
                        </a:gs>
                        <a:gs pos="50000">
                          <a:srgbClr val="9CB86E"/>
                        </a:gs>
                        <a:gs pos="100000">
                          <a:srgbClr val="156B13"/>
                        </a:gs>
                      </a:gsLst>
                      <a:lin ang="3600000" scaled="0"/>
                    </a:gradFill>
                  </a:tcPr>
                </a:tc>
                <a:tc>
                  <a:txBody>
                    <a:bodyPr/>
                    <a:lstStyle/>
                    <a:p>
                      <a:pPr marL="0" algn="ctr" defTabSz="914400" rtl="0" eaLnBrk="1" latinLnBrk="0" hangingPunct="1"/>
                      <a:r>
                        <a:rPr lang="zh-CN" altLang="en-US" sz="1400" kern="1200" dirty="0" smtClean="0">
                          <a:solidFill>
                            <a:schemeClr val="dk1"/>
                          </a:solidFill>
                          <a:latin typeface="+mn-lt"/>
                          <a:ea typeface="+mn-ea"/>
                          <a:cs typeface="+mn-cs"/>
                        </a:rPr>
                        <a:t>与</a:t>
                      </a:r>
                      <a:r>
                        <a:rPr lang="en-US" altLang="zh-CN" sz="1400" kern="1200" dirty="0" smtClean="0">
                          <a:solidFill>
                            <a:schemeClr val="dk1"/>
                          </a:solidFill>
                          <a:latin typeface="+mn-lt"/>
                          <a:ea typeface="+mn-ea"/>
                          <a:cs typeface="+mn-cs"/>
                        </a:rPr>
                        <a:t>TSB95</a:t>
                      </a:r>
                      <a:r>
                        <a:rPr lang="zh-CN" altLang="en-US" sz="1400" kern="1200" dirty="0" smtClean="0">
                          <a:solidFill>
                            <a:schemeClr val="dk1"/>
                          </a:solidFill>
                          <a:latin typeface="+mn-lt"/>
                          <a:ea typeface="+mn-ea"/>
                          <a:cs typeface="+mn-cs"/>
                        </a:rPr>
                        <a:t>相同</a:t>
                      </a:r>
                    </a:p>
                  </a:txBody>
                  <a:tcPr anchor="ctr">
                    <a:gradFill>
                      <a:gsLst>
                        <a:gs pos="0">
                          <a:srgbClr val="92D050"/>
                        </a:gs>
                        <a:gs pos="50000">
                          <a:srgbClr val="9CB86E"/>
                        </a:gs>
                        <a:gs pos="100000">
                          <a:srgbClr val="156B13"/>
                        </a:gs>
                      </a:gsLst>
                      <a:lin ang="3600000" scaled="0"/>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kern="1200" dirty="0" smtClean="0">
                          <a:solidFill>
                            <a:schemeClr val="dk1"/>
                          </a:solidFill>
                          <a:latin typeface="+mn-lt"/>
                          <a:ea typeface="+mn-ea"/>
                          <a:cs typeface="+mn-cs"/>
                        </a:rPr>
                        <a:t>与</a:t>
                      </a:r>
                      <a:r>
                        <a:rPr lang="en-US" altLang="zh-CN" sz="1400" kern="1200" dirty="0" smtClean="0">
                          <a:solidFill>
                            <a:schemeClr val="dk1"/>
                          </a:solidFill>
                          <a:latin typeface="+mn-lt"/>
                          <a:ea typeface="+mn-ea"/>
                          <a:cs typeface="+mn-cs"/>
                        </a:rPr>
                        <a:t>TSB95</a:t>
                      </a:r>
                      <a:r>
                        <a:rPr lang="zh-CN" altLang="en-US" sz="1400" kern="1200" dirty="0" smtClean="0">
                          <a:solidFill>
                            <a:schemeClr val="dk1"/>
                          </a:solidFill>
                          <a:latin typeface="+mn-lt"/>
                          <a:ea typeface="+mn-ea"/>
                          <a:cs typeface="+mn-cs"/>
                        </a:rPr>
                        <a:t>相同</a:t>
                      </a:r>
                    </a:p>
                  </a:txBody>
                  <a:tcPr anchor="ctr">
                    <a:gradFill>
                      <a:gsLst>
                        <a:gs pos="0">
                          <a:srgbClr val="92D050"/>
                        </a:gs>
                        <a:gs pos="50000">
                          <a:srgbClr val="9CB86E"/>
                        </a:gs>
                        <a:gs pos="100000">
                          <a:srgbClr val="156B13"/>
                        </a:gs>
                      </a:gsLst>
                      <a:lin ang="3600000" scaled="0"/>
                    </a:gradFill>
                  </a:tcPr>
                </a:tc>
              </a:tr>
              <a:tr h="441510">
                <a:tc>
                  <a:txBody>
                    <a:bodyPr/>
                    <a:lstStyle/>
                    <a:p>
                      <a:pPr marL="0" algn="ctr" defTabSz="914400" rtl="0" eaLnBrk="1" latinLnBrk="0" hangingPunct="1"/>
                      <a:r>
                        <a:rPr lang="zh-CN" altLang="en-US" sz="1400" kern="1200" dirty="0" smtClean="0">
                          <a:solidFill>
                            <a:schemeClr val="dk1"/>
                          </a:solidFill>
                          <a:latin typeface="+mn-lt"/>
                          <a:ea typeface="+mn-ea"/>
                          <a:cs typeface="+mn-cs"/>
                        </a:rPr>
                        <a:t>时延差（</a:t>
                      </a:r>
                      <a:r>
                        <a:rPr lang="en-US" altLang="zh-CN" sz="1400" kern="1200" baseline="0" dirty="0" smtClean="0">
                          <a:solidFill>
                            <a:schemeClr val="dk1"/>
                          </a:solidFill>
                          <a:latin typeface="+mn-lt"/>
                          <a:ea typeface="+mn-ea"/>
                          <a:cs typeface="+mn-cs"/>
                        </a:rPr>
                        <a:t>delay  skew</a:t>
                      </a:r>
                      <a:r>
                        <a:rPr lang="zh-CN" altLang="en-US" sz="1400" kern="1200" dirty="0" smtClean="0">
                          <a:solidFill>
                            <a:schemeClr val="dk1"/>
                          </a:solidFill>
                          <a:latin typeface="+mn-lt"/>
                          <a:ea typeface="+mn-ea"/>
                          <a:cs typeface="+mn-cs"/>
                        </a:rPr>
                        <a:t>）</a:t>
                      </a:r>
                    </a:p>
                  </a:txBody>
                  <a:tcPr anchor="ctr">
                    <a:gradFill>
                      <a:gsLst>
                        <a:gs pos="0">
                          <a:srgbClr val="92D050"/>
                        </a:gs>
                        <a:gs pos="50000">
                          <a:srgbClr val="9CB86E"/>
                        </a:gs>
                        <a:gs pos="100000">
                          <a:srgbClr val="156B13"/>
                        </a:gs>
                      </a:gsLst>
                      <a:lin ang="3600000" scaled="0"/>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kern="1200" dirty="0" smtClean="0">
                          <a:solidFill>
                            <a:schemeClr val="dk1"/>
                          </a:solidFill>
                          <a:latin typeface="+mn-lt"/>
                          <a:ea typeface="+mn-ea"/>
                          <a:cs typeface="+mn-cs"/>
                        </a:rPr>
                        <a:t>与</a:t>
                      </a:r>
                      <a:r>
                        <a:rPr lang="en-US" altLang="zh-CN" sz="1400" kern="1200" dirty="0" smtClean="0">
                          <a:solidFill>
                            <a:schemeClr val="dk1"/>
                          </a:solidFill>
                          <a:latin typeface="+mn-lt"/>
                          <a:ea typeface="+mn-ea"/>
                          <a:cs typeface="+mn-cs"/>
                        </a:rPr>
                        <a:t>TSB95</a:t>
                      </a:r>
                      <a:r>
                        <a:rPr lang="zh-CN" altLang="en-US" sz="1400" kern="1200" dirty="0" smtClean="0">
                          <a:solidFill>
                            <a:schemeClr val="dk1"/>
                          </a:solidFill>
                          <a:latin typeface="+mn-lt"/>
                          <a:ea typeface="+mn-ea"/>
                          <a:cs typeface="+mn-cs"/>
                        </a:rPr>
                        <a:t>相同</a:t>
                      </a:r>
                    </a:p>
                  </a:txBody>
                  <a:tcPr anchor="ctr">
                    <a:gradFill>
                      <a:gsLst>
                        <a:gs pos="0">
                          <a:srgbClr val="92D050"/>
                        </a:gs>
                        <a:gs pos="50000">
                          <a:srgbClr val="9CB86E"/>
                        </a:gs>
                        <a:gs pos="100000">
                          <a:srgbClr val="156B13"/>
                        </a:gs>
                      </a:gsLst>
                      <a:lin ang="3600000" scaled="0"/>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kern="1200" dirty="0" smtClean="0">
                          <a:solidFill>
                            <a:schemeClr val="dk1"/>
                          </a:solidFill>
                          <a:latin typeface="+mn-lt"/>
                          <a:ea typeface="+mn-ea"/>
                          <a:cs typeface="+mn-cs"/>
                        </a:rPr>
                        <a:t>与</a:t>
                      </a:r>
                      <a:r>
                        <a:rPr lang="en-US" altLang="zh-CN" sz="1400" kern="1200" dirty="0" smtClean="0">
                          <a:solidFill>
                            <a:schemeClr val="dk1"/>
                          </a:solidFill>
                          <a:latin typeface="+mn-lt"/>
                          <a:ea typeface="+mn-ea"/>
                          <a:cs typeface="+mn-cs"/>
                        </a:rPr>
                        <a:t>TSB95</a:t>
                      </a:r>
                      <a:r>
                        <a:rPr lang="zh-CN" altLang="en-US" sz="1400" kern="1200" dirty="0" smtClean="0">
                          <a:solidFill>
                            <a:schemeClr val="dk1"/>
                          </a:solidFill>
                          <a:latin typeface="+mn-lt"/>
                          <a:ea typeface="+mn-ea"/>
                          <a:cs typeface="+mn-cs"/>
                        </a:rPr>
                        <a:t>相同</a:t>
                      </a:r>
                    </a:p>
                  </a:txBody>
                  <a:tcPr anchor="ctr">
                    <a:gradFill>
                      <a:gsLst>
                        <a:gs pos="0">
                          <a:srgbClr val="92D050"/>
                        </a:gs>
                        <a:gs pos="50000">
                          <a:srgbClr val="9CB86E"/>
                        </a:gs>
                        <a:gs pos="100000">
                          <a:srgbClr val="156B13"/>
                        </a:gs>
                      </a:gsLst>
                      <a:lin ang="3600000" scaled="0"/>
                    </a:gradFill>
                  </a:tcPr>
                </a:tc>
              </a:tr>
              <a:tr h="441510">
                <a:tc>
                  <a:txBody>
                    <a:bodyPr/>
                    <a:lstStyle/>
                    <a:p>
                      <a:pPr marL="0" algn="ctr" defTabSz="914400" rtl="0" eaLnBrk="1" latinLnBrk="0" hangingPunct="1"/>
                      <a:r>
                        <a:rPr lang="zh-CN" altLang="en-US" sz="1400" kern="1200" dirty="0" smtClean="0">
                          <a:solidFill>
                            <a:schemeClr val="dk1"/>
                          </a:solidFill>
                          <a:latin typeface="+mn-lt"/>
                          <a:ea typeface="+mn-ea"/>
                          <a:cs typeface="+mn-cs"/>
                        </a:rPr>
                        <a:t>衰减（</a:t>
                      </a:r>
                      <a:r>
                        <a:rPr lang="en-US" altLang="zh-CN" sz="1400" kern="1200" dirty="0" smtClean="0">
                          <a:solidFill>
                            <a:schemeClr val="dk1"/>
                          </a:solidFill>
                          <a:latin typeface="+mn-lt"/>
                          <a:ea typeface="+mn-ea"/>
                          <a:cs typeface="+mn-cs"/>
                        </a:rPr>
                        <a:t>attenuation</a:t>
                      </a:r>
                      <a:r>
                        <a:rPr lang="zh-CN" altLang="en-US" sz="1400" kern="1200" dirty="0" smtClean="0">
                          <a:solidFill>
                            <a:schemeClr val="dk1"/>
                          </a:solidFill>
                          <a:latin typeface="+mn-lt"/>
                          <a:ea typeface="+mn-ea"/>
                          <a:cs typeface="+mn-cs"/>
                        </a:rPr>
                        <a:t>）</a:t>
                      </a:r>
                    </a:p>
                  </a:txBody>
                  <a:tcPr anchor="ctr">
                    <a:gradFill>
                      <a:gsLst>
                        <a:gs pos="0">
                          <a:srgbClr val="92D050"/>
                        </a:gs>
                        <a:gs pos="50000">
                          <a:srgbClr val="9CB86E"/>
                        </a:gs>
                        <a:gs pos="100000">
                          <a:srgbClr val="156B13"/>
                        </a:gs>
                      </a:gsLst>
                      <a:lin ang="3600000" scaled="0"/>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kern="1200" dirty="0" smtClean="0">
                          <a:solidFill>
                            <a:schemeClr val="dk1"/>
                          </a:solidFill>
                          <a:latin typeface="+mn-lt"/>
                          <a:ea typeface="+mn-ea"/>
                          <a:cs typeface="+mn-cs"/>
                        </a:rPr>
                        <a:t>与</a:t>
                      </a:r>
                      <a:r>
                        <a:rPr lang="en-US" altLang="zh-CN" sz="1400" kern="1200" dirty="0" smtClean="0">
                          <a:solidFill>
                            <a:schemeClr val="dk1"/>
                          </a:solidFill>
                          <a:latin typeface="+mn-lt"/>
                          <a:ea typeface="+mn-ea"/>
                          <a:cs typeface="+mn-cs"/>
                        </a:rPr>
                        <a:t>CAT 5</a:t>
                      </a:r>
                      <a:r>
                        <a:rPr lang="zh-CN" altLang="en-US" sz="1400" kern="1200" dirty="0" smtClean="0">
                          <a:solidFill>
                            <a:schemeClr val="dk1"/>
                          </a:solidFill>
                          <a:latin typeface="+mn-lt"/>
                          <a:ea typeface="+mn-ea"/>
                          <a:cs typeface="+mn-cs"/>
                        </a:rPr>
                        <a:t>相同</a:t>
                      </a:r>
                    </a:p>
                  </a:txBody>
                  <a:tcPr anchor="ctr">
                    <a:gradFill>
                      <a:gsLst>
                        <a:gs pos="0">
                          <a:srgbClr val="92D050"/>
                        </a:gs>
                        <a:gs pos="50000">
                          <a:srgbClr val="9CB86E"/>
                        </a:gs>
                        <a:gs pos="100000">
                          <a:srgbClr val="156B13"/>
                        </a:gs>
                      </a:gsLst>
                      <a:lin ang="3600000" scaled="0"/>
                    </a:gradFill>
                  </a:tcPr>
                </a:tc>
                <a:tc>
                  <a:txBody>
                    <a:bodyPr/>
                    <a:lstStyle/>
                    <a:p>
                      <a:pPr marL="0" algn="ctr" defTabSz="914400" rtl="0" eaLnBrk="1" latinLnBrk="0" hangingPunct="1"/>
                      <a:r>
                        <a:rPr lang="zh-CN" altLang="en-US" sz="1400" kern="1200" dirty="0" smtClean="0">
                          <a:solidFill>
                            <a:schemeClr val="dk1"/>
                          </a:solidFill>
                          <a:latin typeface="+mn-lt"/>
                          <a:ea typeface="+mn-ea"/>
                          <a:cs typeface="+mn-cs"/>
                        </a:rPr>
                        <a:t>比</a:t>
                      </a:r>
                      <a:r>
                        <a:rPr lang="en-US" altLang="zh-CN" sz="1400" kern="1200" dirty="0" smtClean="0">
                          <a:solidFill>
                            <a:schemeClr val="dk1"/>
                          </a:solidFill>
                          <a:latin typeface="+mn-lt"/>
                          <a:ea typeface="+mn-ea"/>
                          <a:cs typeface="+mn-cs"/>
                        </a:rPr>
                        <a:t>CAT</a:t>
                      </a:r>
                      <a:r>
                        <a:rPr lang="en-US" altLang="zh-CN" sz="1400" kern="1200" baseline="0" dirty="0" smtClean="0">
                          <a:solidFill>
                            <a:schemeClr val="dk1"/>
                          </a:solidFill>
                          <a:latin typeface="+mn-lt"/>
                          <a:ea typeface="+mn-ea"/>
                          <a:cs typeface="+mn-cs"/>
                        </a:rPr>
                        <a:t> 5</a:t>
                      </a:r>
                      <a:r>
                        <a:rPr lang="zh-CN" altLang="en-US" sz="1400" kern="1200" baseline="0" dirty="0" smtClean="0">
                          <a:solidFill>
                            <a:schemeClr val="dk1"/>
                          </a:solidFill>
                          <a:latin typeface="+mn-lt"/>
                          <a:ea typeface="+mn-ea"/>
                          <a:cs typeface="+mn-cs"/>
                        </a:rPr>
                        <a:t>更严格</a:t>
                      </a:r>
                      <a:r>
                        <a:rPr lang="en-US" altLang="zh-CN" sz="1400" kern="1200" baseline="0" dirty="0" smtClean="0">
                          <a:solidFill>
                            <a:schemeClr val="dk1"/>
                          </a:solidFill>
                          <a:latin typeface="+mn-lt"/>
                          <a:ea typeface="+mn-ea"/>
                          <a:cs typeface="+mn-cs"/>
                        </a:rPr>
                        <a:t>43%</a:t>
                      </a:r>
                      <a:endParaRPr lang="zh-CN" altLang="en-US" sz="1400" kern="1200" dirty="0" smtClean="0">
                        <a:solidFill>
                          <a:schemeClr val="dk1"/>
                        </a:solidFill>
                        <a:latin typeface="+mn-lt"/>
                        <a:ea typeface="+mn-ea"/>
                        <a:cs typeface="+mn-cs"/>
                      </a:endParaRPr>
                    </a:p>
                  </a:txBody>
                  <a:tcPr anchor="ctr">
                    <a:gradFill>
                      <a:gsLst>
                        <a:gs pos="0">
                          <a:srgbClr val="92D050"/>
                        </a:gs>
                        <a:gs pos="50000">
                          <a:srgbClr val="9CB86E"/>
                        </a:gs>
                        <a:gs pos="100000">
                          <a:srgbClr val="156B13"/>
                        </a:gs>
                      </a:gsLst>
                      <a:lin ang="3600000" scaled="0"/>
                    </a:gradFill>
                  </a:tcPr>
                </a:tc>
              </a:tr>
              <a:tr h="441510">
                <a:tc>
                  <a:txBody>
                    <a:bodyPr/>
                    <a:lstStyle/>
                    <a:p>
                      <a:pPr marL="0" algn="ctr" defTabSz="914400" rtl="0" eaLnBrk="1" latinLnBrk="0" hangingPunct="1"/>
                      <a:r>
                        <a:rPr lang="zh-CN" altLang="en-US" sz="1400" kern="1200" dirty="0" smtClean="0">
                          <a:solidFill>
                            <a:schemeClr val="dk1"/>
                          </a:solidFill>
                          <a:latin typeface="+mn-lt"/>
                          <a:ea typeface="+mn-ea"/>
                          <a:cs typeface="+mn-cs"/>
                        </a:rPr>
                        <a:t>近端串扰（</a:t>
                      </a:r>
                      <a:r>
                        <a:rPr lang="en-US" altLang="zh-CN" sz="1400" kern="1200" dirty="0" smtClean="0">
                          <a:solidFill>
                            <a:schemeClr val="dk1"/>
                          </a:solidFill>
                          <a:latin typeface="+mn-lt"/>
                          <a:ea typeface="+mn-ea"/>
                          <a:cs typeface="+mn-cs"/>
                        </a:rPr>
                        <a:t>NEXT</a:t>
                      </a:r>
                      <a:r>
                        <a:rPr lang="zh-CN" altLang="en-US" sz="1400" kern="1200" dirty="0" smtClean="0">
                          <a:solidFill>
                            <a:schemeClr val="dk1"/>
                          </a:solidFill>
                          <a:latin typeface="+mn-lt"/>
                          <a:ea typeface="+mn-ea"/>
                          <a:cs typeface="+mn-cs"/>
                        </a:rPr>
                        <a:t>）</a:t>
                      </a:r>
                    </a:p>
                  </a:txBody>
                  <a:tcPr anchor="ctr">
                    <a:gradFill>
                      <a:gsLst>
                        <a:gs pos="0">
                          <a:srgbClr val="92D050"/>
                        </a:gs>
                        <a:gs pos="50000">
                          <a:srgbClr val="9CB86E"/>
                        </a:gs>
                        <a:gs pos="100000">
                          <a:srgbClr val="156B13"/>
                        </a:gs>
                      </a:gsLst>
                      <a:lin ang="3600000" scaled="0"/>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kern="1200" dirty="0" smtClean="0">
                          <a:solidFill>
                            <a:schemeClr val="dk1"/>
                          </a:solidFill>
                          <a:latin typeface="+mn-lt"/>
                          <a:ea typeface="+mn-ea"/>
                          <a:cs typeface="+mn-cs"/>
                        </a:rPr>
                        <a:t>比</a:t>
                      </a:r>
                      <a:r>
                        <a:rPr lang="en-US" altLang="zh-CN" sz="1400" kern="1200" dirty="0" smtClean="0">
                          <a:solidFill>
                            <a:schemeClr val="dk1"/>
                          </a:solidFill>
                          <a:latin typeface="+mn-lt"/>
                          <a:ea typeface="+mn-ea"/>
                          <a:cs typeface="+mn-cs"/>
                        </a:rPr>
                        <a:t>CAT</a:t>
                      </a:r>
                      <a:r>
                        <a:rPr lang="en-US" altLang="zh-CN" sz="1400" kern="1200" baseline="0" dirty="0" smtClean="0">
                          <a:solidFill>
                            <a:schemeClr val="dk1"/>
                          </a:solidFill>
                          <a:latin typeface="+mn-lt"/>
                          <a:ea typeface="+mn-ea"/>
                          <a:cs typeface="+mn-cs"/>
                        </a:rPr>
                        <a:t> 5</a:t>
                      </a:r>
                      <a:r>
                        <a:rPr lang="zh-CN" altLang="en-US" sz="1400" kern="1200" baseline="0" dirty="0" smtClean="0">
                          <a:solidFill>
                            <a:schemeClr val="dk1"/>
                          </a:solidFill>
                          <a:latin typeface="+mn-lt"/>
                          <a:ea typeface="+mn-ea"/>
                          <a:cs typeface="+mn-cs"/>
                        </a:rPr>
                        <a:t>更严格</a:t>
                      </a:r>
                      <a:r>
                        <a:rPr lang="en-US" altLang="zh-CN" sz="1400" kern="1200" baseline="0" dirty="0" smtClean="0">
                          <a:solidFill>
                            <a:schemeClr val="dk1"/>
                          </a:solidFill>
                          <a:latin typeface="+mn-lt"/>
                          <a:ea typeface="+mn-ea"/>
                          <a:cs typeface="+mn-cs"/>
                        </a:rPr>
                        <a:t>41%</a:t>
                      </a:r>
                      <a:endParaRPr lang="zh-CN" altLang="en-US" sz="1400" kern="1200" dirty="0" smtClean="0">
                        <a:solidFill>
                          <a:schemeClr val="dk1"/>
                        </a:solidFill>
                        <a:latin typeface="+mn-lt"/>
                        <a:ea typeface="+mn-ea"/>
                        <a:cs typeface="+mn-cs"/>
                      </a:endParaRPr>
                    </a:p>
                  </a:txBody>
                  <a:tcPr anchor="ctr">
                    <a:gradFill>
                      <a:gsLst>
                        <a:gs pos="0">
                          <a:srgbClr val="92D050"/>
                        </a:gs>
                        <a:gs pos="50000">
                          <a:srgbClr val="9CB86E"/>
                        </a:gs>
                        <a:gs pos="100000">
                          <a:srgbClr val="156B13"/>
                        </a:gs>
                      </a:gsLst>
                      <a:lin ang="3600000" scaled="0"/>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kern="1200" dirty="0" smtClean="0">
                          <a:solidFill>
                            <a:schemeClr val="dk1"/>
                          </a:solidFill>
                          <a:latin typeface="+mn-lt"/>
                          <a:ea typeface="+mn-ea"/>
                          <a:cs typeface="+mn-cs"/>
                        </a:rPr>
                        <a:t>比</a:t>
                      </a:r>
                      <a:r>
                        <a:rPr lang="en-US" altLang="zh-CN" sz="1400" kern="1200" dirty="0" smtClean="0">
                          <a:solidFill>
                            <a:schemeClr val="dk1"/>
                          </a:solidFill>
                          <a:latin typeface="+mn-lt"/>
                          <a:ea typeface="+mn-ea"/>
                          <a:cs typeface="+mn-cs"/>
                        </a:rPr>
                        <a:t>CAT</a:t>
                      </a:r>
                      <a:r>
                        <a:rPr lang="en-US" altLang="zh-CN" sz="1400" kern="1200" baseline="0" dirty="0" smtClean="0">
                          <a:solidFill>
                            <a:schemeClr val="dk1"/>
                          </a:solidFill>
                          <a:latin typeface="+mn-lt"/>
                          <a:ea typeface="+mn-ea"/>
                          <a:cs typeface="+mn-cs"/>
                        </a:rPr>
                        <a:t> 5</a:t>
                      </a:r>
                      <a:r>
                        <a:rPr lang="zh-CN" altLang="en-US" sz="1400" kern="1200" baseline="0" dirty="0" smtClean="0">
                          <a:solidFill>
                            <a:schemeClr val="dk1"/>
                          </a:solidFill>
                          <a:latin typeface="+mn-lt"/>
                          <a:ea typeface="+mn-ea"/>
                          <a:cs typeface="+mn-cs"/>
                        </a:rPr>
                        <a:t>更严格</a:t>
                      </a:r>
                      <a:r>
                        <a:rPr lang="en-US" altLang="zh-CN" sz="1400" kern="1200" baseline="0" dirty="0" smtClean="0">
                          <a:solidFill>
                            <a:schemeClr val="dk1"/>
                          </a:solidFill>
                          <a:latin typeface="+mn-lt"/>
                          <a:ea typeface="+mn-ea"/>
                          <a:cs typeface="+mn-cs"/>
                        </a:rPr>
                        <a:t>337%</a:t>
                      </a:r>
                      <a:endParaRPr lang="zh-CN" altLang="en-US" sz="1400" kern="1200" dirty="0" smtClean="0">
                        <a:solidFill>
                          <a:schemeClr val="dk1"/>
                        </a:solidFill>
                        <a:latin typeface="+mn-lt"/>
                        <a:ea typeface="+mn-ea"/>
                        <a:cs typeface="+mn-cs"/>
                      </a:endParaRPr>
                    </a:p>
                  </a:txBody>
                  <a:tcPr anchor="ctr">
                    <a:gradFill>
                      <a:gsLst>
                        <a:gs pos="0">
                          <a:srgbClr val="92D050"/>
                        </a:gs>
                        <a:gs pos="50000">
                          <a:srgbClr val="9CB86E"/>
                        </a:gs>
                        <a:gs pos="100000">
                          <a:srgbClr val="156B13"/>
                        </a:gs>
                      </a:gsLst>
                      <a:lin ang="3600000" scaled="0"/>
                    </a:gradFill>
                  </a:tcPr>
                </a:tc>
              </a:tr>
              <a:tr h="422775">
                <a:tc>
                  <a:txBody>
                    <a:bodyPr/>
                    <a:lstStyle/>
                    <a:p>
                      <a:pPr marL="0" algn="ctr" defTabSz="914400" rtl="0" eaLnBrk="1" latinLnBrk="0" hangingPunct="1"/>
                      <a:r>
                        <a:rPr lang="zh-CN" altLang="en-US" sz="1400" kern="1200" dirty="0" smtClean="0">
                          <a:solidFill>
                            <a:schemeClr val="dk1"/>
                          </a:solidFill>
                          <a:latin typeface="+mn-lt"/>
                          <a:ea typeface="+mn-ea"/>
                          <a:cs typeface="+mn-cs"/>
                        </a:rPr>
                        <a:t>综合近端串扰（</a:t>
                      </a:r>
                      <a:r>
                        <a:rPr lang="en-US" altLang="zh-CN" sz="1400" kern="1200" dirty="0" smtClean="0">
                          <a:solidFill>
                            <a:schemeClr val="dk1"/>
                          </a:solidFill>
                          <a:latin typeface="+mn-lt"/>
                          <a:ea typeface="+mn-ea"/>
                          <a:cs typeface="+mn-cs"/>
                        </a:rPr>
                        <a:t>PSNEXT</a:t>
                      </a:r>
                      <a:r>
                        <a:rPr lang="zh-CN" altLang="en-US" sz="1400" kern="1200" dirty="0" smtClean="0">
                          <a:solidFill>
                            <a:schemeClr val="dk1"/>
                          </a:solidFill>
                          <a:latin typeface="+mn-lt"/>
                          <a:ea typeface="+mn-ea"/>
                          <a:cs typeface="+mn-cs"/>
                        </a:rPr>
                        <a:t>）</a:t>
                      </a:r>
                    </a:p>
                  </a:txBody>
                  <a:tcPr anchor="ctr">
                    <a:gradFill>
                      <a:gsLst>
                        <a:gs pos="0">
                          <a:srgbClr val="92D050"/>
                        </a:gs>
                        <a:gs pos="50000">
                          <a:srgbClr val="9CB86E"/>
                        </a:gs>
                        <a:gs pos="100000">
                          <a:srgbClr val="156B13"/>
                        </a:gs>
                      </a:gsLst>
                      <a:lin ang="3600000" scaled="0"/>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kern="1200" dirty="0" smtClean="0">
                          <a:solidFill>
                            <a:schemeClr val="dk1"/>
                          </a:solidFill>
                          <a:latin typeface="+mn-lt"/>
                          <a:ea typeface="+mn-ea"/>
                          <a:cs typeface="+mn-cs"/>
                        </a:rPr>
                        <a:t>与</a:t>
                      </a:r>
                      <a:r>
                        <a:rPr lang="en-US" altLang="zh-CN" sz="1400" kern="1200" dirty="0" smtClean="0">
                          <a:solidFill>
                            <a:schemeClr val="dk1"/>
                          </a:solidFill>
                          <a:latin typeface="+mn-lt"/>
                          <a:ea typeface="+mn-ea"/>
                          <a:cs typeface="+mn-cs"/>
                        </a:rPr>
                        <a:t>CAT 5</a:t>
                      </a:r>
                      <a:r>
                        <a:rPr lang="zh-CN" altLang="en-US" sz="1400" kern="1200" dirty="0" smtClean="0">
                          <a:solidFill>
                            <a:schemeClr val="dk1"/>
                          </a:solidFill>
                          <a:latin typeface="+mn-lt"/>
                          <a:ea typeface="+mn-ea"/>
                          <a:cs typeface="+mn-cs"/>
                        </a:rPr>
                        <a:t>相同</a:t>
                      </a:r>
                    </a:p>
                  </a:txBody>
                  <a:tcPr anchor="ctr">
                    <a:gradFill>
                      <a:gsLst>
                        <a:gs pos="0">
                          <a:srgbClr val="92D050"/>
                        </a:gs>
                        <a:gs pos="50000">
                          <a:srgbClr val="9CB86E"/>
                        </a:gs>
                        <a:gs pos="100000">
                          <a:srgbClr val="156B13"/>
                        </a:gs>
                      </a:gsLst>
                      <a:lin ang="3600000" scaled="0"/>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kern="1200" dirty="0" smtClean="0">
                          <a:solidFill>
                            <a:schemeClr val="dk1"/>
                          </a:solidFill>
                          <a:latin typeface="+mn-lt"/>
                          <a:ea typeface="+mn-ea"/>
                          <a:cs typeface="+mn-cs"/>
                        </a:rPr>
                        <a:t>比</a:t>
                      </a:r>
                      <a:r>
                        <a:rPr lang="en-US" altLang="zh-CN" sz="1400" kern="1200" dirty="0" smtClean="0">
                          <a:solidFill>
                            <a:schemeClr val="dk1"/>
                          </a:solidFill>
                          <a:latin typeface="+mn-lt"/>
                          <a:ea typeface="+mn-ea"/>
                          <a:cs typeface="+mn-cs"/>
                        </a:rPr>
                        <a:t>CAT</a:t>
                      </a:r>
                      <a:r>
                        <a:rPr lang="en-US" altLang="zh-CN" sz="1400" kern="1200" baseline="0" dirty="0" smtClean="0">
                          <a:solidFill>
                            <a:schemeClr val="dk1"/>
                          </a:solidFill>
                          <a:latin typeface="+mn-lt"/>
                          <a:ea typeface="+mn-ea"/>
                          <a:cs typeface="+mn-cs"/>
                        </a:rPr>
                        <a:t> 5</a:t>
                      </a:r>
                      <a:r>
                        <a:rPr lang="zh-CN" altLang="en-US" sz="1400" kern="1200" baseline="0" dirty="0" smtClean="0">
                          <a:solidFill>
                            <a:schemeClr val="dk1"/>
                          </a:solidFill>
                          <a:latin typeface="+mn-lt"/>
                          <a:ea typeface="+mn-ea"/>
                          <a:cs typeface="+mn-cs"/>
                        </a:rPr>
                        <a:t>更严格</a:t>
                      </a:r>
                      <a:r>
                        <a:rPr lang="en-US" altLang="zh-CN" sz="1400" kern="1200" baseline="0" dirty="0" smtClean="0">
                          <a:solidFill>
                            <a:schemeClr val="dk1"/>
                          </a:solidFill>
                          <a:latin typeface="+mn-lt"/>
                          <a:ea typeface="+mn-ea"/>
                          <a:cs typeface="+mn-cs"/>
                        </a:rPr>
                        <a:t>216%</a:t>
                      </a:r>
                      <a:endParaRPr lang="zh-CN" altLang="en-US" sz="1400" kern="1200" dirty="0" smtClean="0">
                        <a:solidFill>
                          <a:schemeClr val="dk1"/>
                        </a:solidFill>
                        <a:latin typeface="+mn-lt"/>
                        <a:ea typeface="+mn-ea"/>
                        <a:cs typeface="+mn-cs"/>
                      </a:endParaRPr>
                    </a:p>
                  </a:txBody>
                  <a:tcPr anchor="ctr">
                    <a:gradFill>
                      <a:gsLst>
                        <a:gs pos="0">
                          <a:srgbClr val="92D050"/>
                        </a:gs>
                        <a:gs pos="50000">
                          <a:srgbClr val="9CB86E"/>
                        </a:gs>
                        <a:gs pos="100000">
                          <a:srgbClr val="156B13"/>
                        </a:gs>
                      </a:gsLst>
                      <a:lin ang="3600000" scaled="0"/>
                    </a:gradFill>
                  </a:tcPr>
                </a:tc>
              </a:tr>
              <a:tr h="441510">
                <a:tc>
                  <a:txBody>
                    <a:bodyPr/>
                    <a:lstStyle/>
                    <a:p>
                      <a:pPr marL="0" algn="ctr" defTabSz="914400" rtl="0" eaLnBrk="1" latinLnBrk="0" hangingPunct="1"/>
                      <a:r>
                        <a:rPr lang="zh-CN" altLang="en-US" sz="1400" kern="1200" dirty="0" smtClean="0">
                          <a:solidFill>
                            <a:schemeClr val="dk1"/>
                          </a:solidFill>
                          <a:latin typeface="+mn-lt"/>
                          <a:ea typeface="+mn-ea"/>
                          <a:cs typeface="+mn-cs"/>
                        </a:rPr>
                        <a:t>等效远端串扰（</a:t>
                      </a:r>
                      <a:r>
                        <a:rPr lang="en-US" altLang="zh-CN" sz="1400" kern="1200" dirty="0" smtClean="0">
                          <a:solidFill>
                            <a:schemeClr val="dk1"/>
                          </a:solidFill>
                          <a:latin typeface="+mn-lt"/>
                          <a:ea typeface="+mn-ea"/>
                          <a:cs typeface="+mn-cs"/>
                        </a:rPr>
                        <a:t>ELFEXT</a:t>
                      </a:r>
                      <a:r>
                        <a:rPr lang="zh-CN" altLang="en-US" sz="1400" kern="1200" dirty="0" smtClean="0">
                          <a:solidFill>
                            <a:schemeClr val="dk1"/>
                          </a:solidFill>
                          <a:latin typeface="+mn-lt"/>
                          <a:ea typeface="+mn-ea"/>
                          <a:cs typeface="+mn-cs"/>
                        </a:rPr>
                        <a:t>）</a:t>
                      </a:r>
                    </a:p>
                  </a:txBody>
                  <a:tcPr anchor="ctr">
                    <a:gradFill>
                      <a:gsLst>
                        <a:gs pos="0">
                          <a:srgbClr val="92D050"/>
                        </a:gs>
                        <a:gs pos="50000">
                          <a:srgbClr val="9CB86E"/>
                        </a:gs>
                        <a:gs pos="100000">
                          <a:srgbClr val="156B13"/>
                        </a:gs>
                      </a:gsLst>
                      <a:lin ang="3600000" scaled="0"/>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kern="1200" dirty="0" smtClean="0">
                          <a:solidFill>
                            <a:schemeClr val="dk1"/>
                          </a:solidFill>
                          <a:latin typeface="+mn-lt"/>
                          <a:ea typeface="+mn-ea"/>
                          <a:cs typeface="+mn-cs"/>
                        </a:rPr>
                        <a:t>比</a:t>
                      </a:r>
                      <a:r>
                        <a:rPr lang="en-US" altLang="zh-CN" sz="1400" kern="1200" dirty="0" smtClean="0">
                          <a:solidFill>
                            <a:schemeClr val="dk1"/>
                          </a:solidFill>
                          <a:latin typeface="+mn-lt"/>
                          <a:ea typeface="+mn-ea"/>
                          <a:cs typeface="+mn-cs"/>
                        </a:rPr>
                        <a:t>CAT</a:t>
                      </a:r>
                      <a:r>
                        <a:rPr lang="en-US" altLang="zh-CN" sz="1400" kern="1200" baseline="0" dirty="0" smtClean="0">
                          <a:solidFill>
                            <a:schemeClr val="dk1"/>
                          </a:solidFill>
                          <a:latin typeface="+mn-lt"/>
                          <a:ea typeface="+mn-ea"/>
                          <a:cs typeface="+mn-cs"/>
                        </a:rPr>
                        <a:t> 5</a:t>
                      </a:r>
                      <a:r>
                        <a:rPr lang="zh-CN" altLang="en-US" sz="1400" kern="1200" baseline="0" dirty="0" smtClean="0">
                          <a:solidFill>
                            <a:schemeClr val="dk1"/>
                          </a:solidFill>
                          <a:latin typeface="+mn-lt"/>
                          <a:ea typeface="+mn-ea"/>
                          <a:cs typeface="+mn-cs"/>
                        </a:rPr>
                        <a:t>更严格</a:t>
                      </a:r>
                      <a:r>
                        <a:rPr lang="en-US" altLang="zh-CN" sz="1400" kern="1200" baseline="0" dirty="0" smtClean="0">
                          <a:solidFill>
                            <a:schemeClr val="dk1"/>
                          </a:solidFill>
                          <a:latin typeface="+mn-lt"/>
                          <a:ea typeface="+mn-ea"/>
                          <a:cs typeface="+mn-cs"/>
                        </a:rPr>
                        <a:t>5%</a:t>
                      </a:r>
                      <a:endParaRPr lang="zh-CN" altLang="en-US" sz="1400" kern="1200" dirty="0" smtClean="0">
                        <a:solidFill>
                          <a:schemeClr val="dk1"/>
                        </a:solidFill>
                        <a:latin typeface="+mn-lt"/>
                        <a:ea typeface="+mn-ea"/>
                        <a:cs typeface="+mn-cs"/>
                      </a:endParaRPr>
                    </a:p>
                  </a:txBody>
                  <a:tcPr anchor="ctr">
                    <a:gradFill>
                      <a:gsLst>
                        <a:gs pos="0">
                          <a:srgbClr val="92D050"/>
                        </a:gs>
                        <a:gs pos="50000">
                          <a:srgbClr val="9CB86E"/>
                        </a:gs>
                        <a:gs pos="100000">
                          <a:srgbClr val="156B13"/>
                        </a:gs>
                      </a:gsLst>
                      <a:lin ang="3600000" scaled="0"/>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kern="1200" dirty="0" smtClean="0">
                          <a:solidFill>
                            <a:schemeClr val="dk1"/>
                          </a:solidFill>
                          <a:latin typeface="+mn-lt"/>
                          <a:ea typeface="+mn-ea"/>
                          <a:cs typeface="+mn-cs"/>
                        </a:rPr>
                        <a:t>比</a:t>
                      </a:r>
                      <a:r>
                        <a:rPr lang="en-US" altLang="zh-CN" sz="1400" kern="1200" dirty="0" smtClean="0">
                          <a:solidFill>
                            <a:schemeClr val="dk1"/>
                          </a:solidFill>
                          <a:latin typeface="+mn-lt"/>
                          <a:ea typeface="+mn-ea"/>
                          <a:cs typeface="+mn-cs"/>
                        </a:rPr>
                        <a:t>CAT</a:t>
                      </a:r>
                      <a:r>
                        <a:rPr lang="en-US" altLang="zh-CN" sz="1400" kern="1200" baseline="0" dirty="0" smtClean="0">
                          <a:solidFill>
                            <a:schemeClr val="dk1"/>
                          </a:solidFill>
                          <a:latin typeface="+mn-lt"/>
                          <a:ea typeface="+mn-ea"/>
                          <a:cs typeface="+mn-cs"/>
                        </a:rPr>
                        <a:t> 5</a:t>
                      </a:r>
                      <a:r>
                        <a:rPr lang="zh-CN" altLang="en-US" sz="1400" kern="1200" baseline="0" dirty="0" smtClean="0">
                          <a:solidFill>
                            <a:schemeClr val="dk1"/>
                          </a:solidFill>
                          <a:latin typeface="+mn-lt"/>
                          <a:ea typeface="+mn-ea"/>
                          <a:cs typeface="+mn-cs"/>
                        </a:rPr>
                        <a:t>更严格</a:t>
                      </a:r>
                      <a:r>
                        <a:rPr lang="en-US" altLang="zh-CN" sz="1400" kern="1200" baseline="0" dirty="0" smtClean="0">
                          <a:solidFill>
                            <a:schemeClr val="dk1"/>
                          </a:solidFill>
                          <a:latin typeface="+mn-lt"/>
                          <a:ea typeface="+mn-ea"/>
                          <a:cs typeface="+mn-cs"/>
                        </a:rPr>
                        <a:t>104%</a:t>
                      </a:r>
                      <a:endParaRPr lang="zh-CN" altLang="en-US" sz="1400" kern="1200" dirty="0" smtClean="0">
                        <a:solidFill>
                          <a:schemeClr val="dk1"/>
                        </a:solidFill>
                        <a:latin typeface="+mn-lt"/>
                        <a:ea typeface="+mn-ea"/>
                        <a:cs typeface="+mn-cs"/>
                      </a:endParaRPr>
                    </a:p>
                  </a:txBody>
                  <a:tcPr anchor="ctr">
                    <a:gradFill>
                      <a:gsLst>
                        <a:gs pos="0">
                          <a:srgbClr val="92D050"/>
                        </a:gs>
                        <a:gs pos="50000">
                          <a:srgbClr val="9CB86E"/>
                        </a:gs>
                        <a:gs pos="100000">
                          <a:srgbClr val="156B13"/>
                        </a:gs>
                      </a:gsLst>
                      <a:lin ang="3600000" scaled="0"/>
                    </a:gradFill>
                  </a:tcPr>
                </a:tc>
              </a:tr>
              <a:tr h="3970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kern="1200" dirty="0" smtClean="0">
                          <a:solidFill>
                            <a:schemeClr val="dk1"/>
                          </a:solidFill>
                          <a:latin typeface="+mn-lt"/>
                          <a:ea typeface="+mn-ea"/>
                          <a:cs typeface="+mn-cs"/>
                        </a:rPr>
                        <a:t>综合等效远端串扰（</a:t>
                      </a:r>
                      <a:r>
                        <a:rPr lang="en-US" altLang="zh-CN" sz="1400" kern="1200" dirty="0" smtClean="0">
                          <a:solidFill>
                            <a:schemeClr val="dk1"/>
                          </a:solidFill>
                          <a:latin typeface="+mn-lt"/>
                          <a:ea typeface="+mn-ea"/>
                          <a:cs typeface="+mn-cs"/>
                        </a:rPr>
                        <a:t>PSELFEXT</a:t>
                      </a:r>
                      <a:r>
                        <a:rPr lang="zh-CN" altLang="en-US" sz="1400" kern="1200" dirty="0" smtClean="0">
                          <a:solidFill>
                            <a:schemeClr val="dk1"/>
                          </a:solidFill>
                          <a:latin typeface="+mn-lt"/>
                          <a:ea typeface="+mn-ea"/>
                          <a:cs typeface="+mn-cs"/>
                        </a:rPr>
                        <a:t>）</a:t>
                      </a:r>
                    </a:p>
                  </a:txBody>
                  <a:tcPr anchor="ctr">
                    <a:gradFill>
                      <a:gsLst>
                        <a:gs pos="0">
                          <a:srgbClr val="92D050"/>
                        </a:gs>
                        <a:gs pos="50000">
                          <a:srgbClr val="9CB86E"/>
                        </a:gs>
                        <a:gs pos="100000">
                          <a:srgbClr val="156B13"/>
                        </a:gs>
                      </a:gsLst>
                      <a:lin ang="3600000" scaled="0"/>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kern="1200" dirty="0" smtClean="0">
                          <a:solidFill>
                            <a:schemeClr val="dk1"/>
                          </a:solidFill>
                          <a:latin typeface="+mn-lt"/>
                          <a:ea typeface="+mn-ea"/>
                          <a:cs typeface="+mn-cs"/>
                        </a:rPr>
                        <a:t>与</a:t>
                      </a:r>
                      <a:r>
                        <a:rPr lang="en-US" altLang="zh-CN" sz="1400" kern="1200" dirty="0" smtClean="0">
                          <a:solidFill>
                            <a:schemeClr val="dk1"/>
                          </a:solidFill>
                          <a:latin typeface="+mn-lt"/>
                          <a:ea typeface="+mn-ea"/>
                          <a:cs typeface="+mn-cs"/>
                        </a:rPr>
                        <a:t>TSB95</a:t>
                      </a:r>
                      <a:r>
                        <a:rPr lang="zh-CN" altLang="en-US" sz="1400" kern="1200" dirty="0" smtClean="0">
                          <a:solidFill>
                            <a:schemeClr val="dk1"/>
                          </a:solidFill>
                          <a:latin typeface="+mn-lt"/>
                          <a:ea typeface="+mn-ea"/>
                          <a:cs typeface="+mn-cs"/>
                        </a:rPr>
                        <a:t>相同</a:t>
                      </a:r>
                    </a:p>
                  </a:txBody>
                  <a:tcPr anchor="ctr">
                    <a:gradFill>
                      <a:gsLst>
                        <a:gs pos="0">
                          <a:srgbClr val="92D050"/>
                        </a:gs>
                        <a:gs pos="50000">
                          <a:srgbClr val="9CB86E"/>
                        </a:gs>
                        <a:gs pos="100000">
                          <a:srgbClr val="156B13"/>
                        </a:gs>
                      </a:gsLst>
                      <a:lin ang="3600000" scaled="0"/>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kern="1200" dirty="0" smtClean="0">
                          <a:solidFill>
                            <a:schemeClr val="dk1"/>
                          </a:solidFill>
                          <a:latin typeface="+mn-lt"/>
                          <a:ea typeface="+mn-ea"/>
                          <a:cs typeface="+mn-cs"/>
                        </a:rPr>
                        <a:t>比</a:t>
                      </a:r>
                      <a:r>
                        <a:rPr lang="en-US" altLang="zh-CN" sz="1400" kern="1200" dirty="0" smtClean="0">
                          <a:solidFill>
                            <a:schemeClr val="dk1"/>
                          </a:solidFill>
                          <a:latin typeface="+mn-lt"/>
                          <a:ea typeface="+mn-ea"/>
                          <a:cs typeface="+mn-cs"/>
                        </a:rPr>
                        <a:t>CAT</a:t>
                      </a:r>
                      <a:r>
                        <a:rPr lang="en-US" altLang="zh-CN" sz="1400" kern="1200" baseline="0" dirty="0" smtClean="0">
                          <a:solidFill>
                            <a:schemeClr val="dk1"/>
                          </a:solidFill>
                          <a:latin typeface="+mn-lt"/>
                          <a:ea typeface="+mn-ea"/>
                          <a:cs typeface="+mn-cs"/>
                        </a:rPr>
                        <a:t> 5</a:t>
                      </a:r>
                      <a:r>
                        <a:rPr lang="zh-CN" altLang="en-US" sz="1400" kern="1200" baseline="0" dirty="0" smtClean="0">
                          <a:solidFill>
                            <a:schemeClr val="dk1"/>
                          </a:solidFill>
                          <a:latin typeface="+mn-lt"/>
                          <a:ea typeface="+mn-ea"/>
                          <a:cs typeface="+mn-cs"/>
                        </a:rPr>
                        <a:t>更严格</a:t>
                      </a:r>
                      <a:r>
                        <a:rPr lang="en-US" altLang="zh-CN" sz="1400" kern="1200" baseline="0" dirty="0" smtClean="0">
                          <a:solidFill>
                            <a:schemeClr val="dk1"/>
                          </a:solidFill>
                          <a:latin typeface="+mn-lt"/>
                          <a:ea typeface="+mn-ea"/>
                          <a:cs typeface="+mn-cs"/>
                        </a:rPr>
                        <a:t>95%</a:t>
                      </a:r>
                      <a:endParaRPr lang="zh-CN" altLang="en-US" sz="1400" kern="1200" dirty="0" smtClean="0">
                        <a:solidFill>
                          <a:schemeClr val="dk1"/>
                        </a:solidFill>
                        <a:latin typeface="+mn-lt"/>
                        <a:ea typeface="+mn-ea"/>
                        <a:cs typeface="+mn-cs"/>
                      </a:endParaRPr>
                    </a:p>
                  </a:txBody>
                  <a:tcPr anchor="ctr">
                    <a:gradFill>
                      <a:gsLst>
                        <a:gs pos="0">
                          <a:srgbClr val="92D050"/>
                        </a:gs>
                        <a:gs pos="50000">
                          <a:srgbClr val="9CB86E"/>
                        </a:gs>
                        <a:gs pos="100000">
                          <a:srgbClr val="156B13"/>
                        </a:gs>
                      </a:gsLst>
                      <a:lin ang="3600000" scaled="0"/>
                    </a:gradFill>
                  </a:tcPr>
                </a:tc>
              </a:tr>
              <a:tr h="381985">
                <a:tc>
                  <a:txBody>
                    <a:bodyPr/>
                    <a:lstStyle/>
                    <a:p>
                      <a:pPr marL="0" algn="ctr" defTabSz="914400" rtl="0" eaLnBrk="1" latinLnBrk="0" hangingPunct="1"/>
                      <a:r>
                        <a:rPr lang="zh-CN" altLang="en-US" sz="1400" kern="1200" dirty="0" smtClean="0">
                          <a:solidFill>
                            <a:schemeClr val="dk1"/>
                          </a:solidFill>
                          <a:latin typeface="+mn-lt"/>
                          <a:ea typeface="+mn-ea"/>
                          <a:cs typeface="+mn-cs"/>
                        </a:rPr>
                        <a:t>回波损耗（</a:t>
                      </a:r>
                      <a:r>
                        <a:rPr lang="en-US" altLang="zh-CN" sz="1400" kern="1200" dirty="0" smtClean="0">
                          <a:solidFill>
                            <a:schemeClr val="dk1"/>
                          </a:solidFill>
                          <a:latin typeface="+mn-lt"/>
                          <a:ea typeface="+mn-ea"/>
                          <a:cs typeface="+mn-cs"/>
                        </a:rPr>
                        <a:t>return  loss</a:t>
                      </a:r>
                      <a:r>
                        <a:rPr lang="zh-CN" altLang="en-US" sz="1400" kern="1200" dirty="0" smtClean="0">
                          <a:solidFill>
                            <a:schemeClr val="dk1"/>
                          </a:solidFill>
                          <a:latin typeface="+mn-lt"/>
                          <a:ea typeface="+mn-ea"/>
                          <a:cs typeface="+mn-cs"/>
                        </a:rPr>
                        <a:t>）</a:t>
                      </a:r>
                    </a:p>
                  </a:txBody>
                  <a:tcPr anchor="ctr">
                    <a:gradFill>
                      <a:gsLst>
                        <a:gs pos="0">
                          <a:srgbClr val="92D050"/>
                        </a:gs>
                        <a:gs pos="50000">
                          <a:srgbClr val="9CB86E"/>
                        </a:gs>
                        <a:gs pos="100000">
                          <a:srgbClr val="156B13"/>
                        </a:gs>
                      </a:gsLst>
                      <a:lin ang="3600000" scaled="0"/>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kern="1200" dirty="0" smtClean="0">
                          <a:solidFill>
                            <a:schemeClr val="dk1"/>
                          </a:solidFill>
                          <a:latin typeface="+mn-lt"/>
                          <a:ea typeface="+mn-ea"/>
                          <a:cs typeface="+mn-cs"/>
                        </a:rPr>
                        <a:t>比</a:t>
                      </a:r>
                      <a:r>
                        <a:rPr lang="en-US" altLang="zh-CN" sz="1400" kern="1200" dirty="0" smtClean="0">
                          <a:solidFill>
                            <a:schemeClr val="dk1"/>
                          </a:solidFill>
                          <a:latin typeface="+mn-lt"/>
                          <a:ea typeface="+mn-ea"/>
                          <a:cs typeface="+mn-cs"/>
                        </a:rPr>
                        <a:t>CAT</a:t>
                      </a:r>
                      <a:r>
                        <a:rPr lang="en-US" altLang="zh-CN" sz="1400" kern="1200" baseline="0" dirty="0" smtClean="0">
                          <a:solidFill>
                            <a:schemeClr val="dk1"/>
                          </a:solidFill>
                          <a:latin typeface="+mn-lt"/>
                          <a:ea typeface="+mn-ea"/>
                          <a:cs typeface="+mn-cs"/>
                        </a:rPr>
                        <a:t> 5</a:t>
                      </a:r>
                      <a:r>
                        <a:rPr lang="zh-CN" altLang="en-US" sz="1400" kern="1200" baseline="0" dirty="0" smtClean="0">
                          <a:solidFill>
                            <a:schemeClr val="dk1"/>
                          </a:solidFill>
                          <a:latin typeface="+mn-lt"/>
                          <a:ea typeface="+mn-ea"/>
                          <a:cs typeface="+mn-cs"/>
                        </a:rPr>
                        <a:t>更严格</a:t>
                      </a:r>
                      <a:r>
                        <a:rPr lang="en-US" altLang="zh-CN" sz="1400" kern="1200" baseline="0" dirty="0" smtClean="0">
                          <a:solidFill>
                            <a:schemeClr val="dk1"/>
                          </a:solidFill>
                          <a:latin typeface="+mn-lt"/>
                          <a:ea typeface="+mn-ea"/>
                          <a:cs typeface="+mn-cs"/>
                        </a:rPr>
                        <a:t>26%</a:t>
                      </a:r>
                      <a:endParaRPr lang="zh-CN" altLang="en-US" sz="1400" kern="1200" dirty="0" smtClean="0">
                        <a:solidFill>
                          <a:schemeClr val="dk1"/>
                        </a:solidFill>
                        <a:latin typeface="+mn-lt"/>
                        <a:ea typeface="+mn-ea"/>
                        <a:cs typeface="+mn-cs"/>
                      </a:endParaRPr>
                    </a:p>
                  </a:txBody>
                  <a:tcPr anchor="ctr">
                    <a:gradFill>
                      <a:gsLst>
                        <a:gs pos="0">
                          <a:srgbClr val="92D050"/>
                        </a:gs>
                        <a:gs pos="50000">
                          <a:srgbClr val="9CB86E"/>
                        </a:gs>
                        <a:gs pos="100000">
                          <a:srgbClr val="156B13"/>
                        </a:gs>
                      </a:gsLst>
                      <a:lin ang="3600000" scaled="0"/>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kern="1200" dirty="0" smtClean="0">
                          <a:solidFill>
                            <a:schemeClr val="dk1"/>
                          </a:solidFill>
                          <a:latin typeface="+mn-lt"/>
                          <a:ea typeface="+mn-ea"/>
                          <a:cs typeface="+mn-cs"/>
                        </a:rPr>
                        <a:t>比</a:t>
                      </a:r>
                      <a:r>
                        <a:rPr lang="en-US" altLang="zh-CN" sz="1400" kern="1200" dirty="0" smtClean="0">
                          <a:solidFill>
                            <a:schemeClr val="dk1"/>
                          </a:solidFill>
                          <a:latin typeface="+mn-lt"/>
                          <a:ea typeface="+mn-ea"/>
                          <a:cs typeface="+mn-cs"/>
                        </a:rPr>
                        <a:t>CAT</a:t>
                      </a:r>
                      <a:r>
                        <a:rPr lang="en-US" altLang="zh-CN" sz="1400" kern="1200" baseline="0" dirty="0" smtClean="0">
                          <a:solidFill>
                            <a:schemeClr val="dk1"/>
                          </a:solidFill>
                          <a:latin typeface="+mn-lt"/>
                          <a:ea typeface="+mn-ea"/>
                          <a:cs typeface="+mn-cs"/>
                        </a:rPr>
                        <a:t> 5</a:t>
                      </a:r>
                      <a:r>
                        <a:rPr lang="zh-CN" altLang="en-US" sz="1400" kern="1200" baseline="0" dirty="0" smtClean="0">
                          <a:solidFill>
                            <a:schemeClr val="dk1"/>
                          </a:solidFill>
                          <a:latin typeface="+mn-lt"/>
                          <a:ea typeface="+mn-ea"/>
                          <a:cs typeface="+mn-cs"/>
                        </a:rPr>
                        <a:t>更严格</a:t>
                      </a:r>
                      <a:r>
                        <a:rPr lang="en-US" altLang="zh-CN" sz="1400" kern="1200" baseline="0" dirty="0" smtClean="0">
                          <a:solidFill>
                            <a:schemeClr val="dk1"/>
                          </a:solidFill>
                          <a:latin typeface="+mn-lt"/>
                          <a:ea typeface="+mn-ea"/>
                          <a:cs typeface="+mn-cs"/>
                        </a:rPr>
                        <a:t>58%</a:t>
                      </a:r>
                      <a:endParaRPr lang="zh-CN" altLang="en-US" sz="1400" kern="1200" dirty="0" smtClean="0">
                        <a:solidFill>
                          <a:schemeClr val="dk1"/>
                        </a:solidFill>
                        <a:latin typeface="+mn-lt"/>
                        <a:ea typeface="+mn-ea"/>
                        <a:cs typeface="+mn-cs"/>
                      </a:endParaRPr>
                    </a:p>
                  </a:txBody>
                  <a:tcPr anchor="ctr">
                    <a:gradFill>
                      <a:gsLst>
                        <a:gs pos="0">
                          <a:srgbClr val="92D050"/>
                        </a:gs>
                        <a:gs pos="50000">
                          <a:srgbClr val="9CB86E"/>
                        </a:gs>
                        <a:gs pos="100000">
                          <a:srgbClr val="156B13"/>
                        </a:gs>
                      </a:gsLst>
                      <a:lin ang="3600000" scaled="0"/>
                    </a:gra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28596" y="1643050"/>
            <a:ext cx="4071966" cy="4214842"/>
          </a:xfrm>
          <a:gradFill flip="none" rotWithShape="1">
            <a:gsLst>
              <a:gs pos="0">
                <a:srgbClr val="DDEBCF"/>
              </a:gs>
              <a:gs pos="50000">
                <a:srgbClr val="9CB86E"/>
              </a:gs>
              <a:gs pos="100000">
                <a:srgbClr val="156B13"/>
              </a:gs>
            </a:gsLst>
            <a:lin ang="2700000" scaled="1"/>
            <a:tileRect/>
          </a:gradFill>
        </p:spPr>
        <p:txBody>
          <a:bodyPr/>
          <a:lstStyle/>
          <a:p>
            <a:pPr>
              <a:buNone/>
            </a:pPr>
            <a:r>
              <a:rPr lang="zh-CN" altLang="en-US" sz="1800" b="1" dirty="0" smtClean="0"/>
              <a:t>             非屏蔽系统（</a:t>
            </a:r>
            <a:r>
              <a:rPr lang="en-US" altLang="zh-CN" sz="1800" b="1" dirty="0" smtClean="0"/>
              <a:t>UTP</a:t>
            </a:r>
            <a:r>
              <a:rPr lang="zh-CN" altLang="en-US" sz="1800" b="1" dirty="0" smtClean="0"/>
              <a:t>）</a:t>
            </a:r>
            <a:endParaRPr lang="en-US" altLang="zh-CN" sz="1800" b="1" dirty="0" smtClean="0"/>
          </a:p>
          <a:p>
            <a:pPr>
              <a:buNone/>
            </a:pPr>
            <a:r>
              <a:rPr lang="en-US" altLang="zh-CN" sz="1600" dirty="0" smtClean="0"/>
              <a:t>A</a:t>
            </a:r>
            <a:r>
              <a:rPr lang="zh-CN" altLang="en-US" sz="1600" dirty="0" smtClean="0"/>
              <a:t>、</a:t>
            </a:r>
            <a:r>
              <a:rPr lang="en-US" altLang="zh-CN" sz="1600" dirty="0" smtClean="0"/>
              <a:t>UTP</a:t>
            </a:r>
            <a:r>
              <a:rPr lang="zh-CN" altLang="en-US" sz="1600" dirty="0" smtClean="0"/>
              <a:t>线缆结构设计能有效的抗干扰，</a:t>
            </a:r>
            <a:endParaRPr lang="en-US" altLang="zh-CN" sz="1600" dirty="0" smtClean="0"/>
          </a:p>
          <a:p>
            <a:pPr>
              <a:buNone/>
            </a:pPr>
            <a:r>
              <a:rPr lang="en-US" altLang="zh-CN" sz="1600" dirty="0" smtClean="0"/>
              <a:t>      </a:t>
            </a:r>
            <a:r>
              <a:rPr lang="zh-CN" altLang="en-US" sz="1600" dirty="0" smtClean="0"/>
              <a:t>但只能针对线缆本身。对于外界的电磁干扰只能利用金属线槽等进行屏蔽。且只能对线缆进行屏蔽，接插件部分不能屏蔽。</a:t>
            </a:r>
            <a:endParaRPr lang="en-US" altLang="zh-CN" sz="1600" dirty="0" smtClean="0"/>
          </a:p>
          <a:p>
            <a:pPr>
              <a:buNone/>
            </a:pPr>
            <a:r>
              <a:rPr lang="en-US" altLang="zh-CN" sz="1600" dirty="0" smtClean="0"/>
              <a:t>B</a:t>
            </a:r>
            <a:r>
              <a:rPr lang="zh-CN" altLang="en-US" sz="1600" dirty="0" smtClean="0"/>
              <a:t>、非屏蔽系统容易对外辐射，安全保密性差，容易被外界窃取信息。</a:t>
            </a:r>
            <a:endParaRPr lang="en-US" altLang="zh-CN" sz="1600" dirty="0" smtClean="0"/>
          </a:p>
          <a:p>
            <a:pPr>
              <a:buNone/>
            </a:pPr>
            <a:r>
              <a:rPr lang="en-US" altLang="zh-CN" sz="1600" dirty="0" smtClean="0"/>
              <a:t>C</a:t>
            </a:r>
            <a:r>
              <a:rPr lang="zh-CN" altLang="en-US" sz="1600" dirty="0" smtClean="0"/>
              <a:t>、非屏蔽系统的高速数据传输性能较差，常用于</a:t>
            </a:r>
            <a:r>
              <a:rPr lang="en-US" altLang="zh-CN" sz="1600" dirty="0" smtClean="0"/>
              <a:t>10Mbps</a:t>
            </a:r>
            <a:r>
              <a:rPr lang="zh-CN" altLang="en-US" sz="1600" dirty="0" smtClean="0"/>
              <a:t>局域网和</a:t>
            </a:r>
            <a:r>
              <a:rPr lang="en-US" altLang="zh-CN" sz="1600" dirty="0" smtClean="0"/>
              <a:t>100Mbps</a:t>
            </a:r>
            <a:r>
              <a:rPr lang="zh-CN" altLang="en-US" sz="1600" dirty="0" smtClean="0"/>
              <a:t>以太网，如果数据传输频率超过</a:t>
            </a:r>
            <a:r>
              <a:rPr lang="en-US" altLang="zh-CN" sz="1600" dirty="0" smtClean="0"/>
              <a:t>100MHZ</a:t>
            </a:r>
            <a:r>
              <a:rPr lang="zh-CN" altLang="en-US" sz="1600" dirty="0" smtClean="0"/>
              <a:t>，传输速率在</a:t>
            </a:r>
            <a:r>
              <a:rPr lang="en-US" altLang="zh-CN" sz="1600" dirty="0" smtClean="0"/>
              <a:t>1Gbps</a:t>
            </a:r>
            <a:r>
              <a:rPr lang="zh-CN" altLang="en-US" sz="1600" dirty="0" smtClean="0"/>
              <a:t>以上时，会出现更多的错误，如：丢帧、结点混杂、记号出错、突发错误等。</a:t>
            </a:r>
            <a:endParaRPr lang="zh-CN" altLang="en-US" sz="1600" dirty="0"/>
          </a:p>
        </p:txBody>
      </p:sp>
      <p:sp>
        <p:nvSpPr>
          <p:cNvPr id="4" name="内容占位符 3"/>
          <p:cNvSpPr>
            <a:spLocks noGrp="1"/>
          </p:cNvSpPr>
          <p:nvPr>
            <p:ph sz="half" idx="2"/>
          </p:nvPr>
        </p:nvSpPr>
        <p:spPr>
          <a:xfrm>
            <a:off x="4714876" y="1643050"/>
            <a:ext cx="4038600" cy="4214842"/>
          </a:xfrm>
          <a:gradFill>
            <a:gsLst>
              <a:gs pos="0">
                <a:srgbClr val="5E9EFF"/>
              </a:gs>
              <a:gs pos="39999">
                <a:srgbClr val="85C2FF"/>
              </a:gs>
              <a:gs pos="70000">
                <a:srgbClr val="C4D6EB"/>
              </a:gs>
              <a:gs pos="100000">
                <a:srgbClr val="FFEBFA"/>
              </a:gs>
            </a:gsLst>
            <a:lin ang="2700000" scaled="0"/>
          </a:gradFill>
        </p:spPr>
        <p:txBody>
          <a:bodyPr/>
          <a:lstStyle/>
          <a:p>
            <a:pPr>
              <a:buNone/>
            </a:pPr>
            <a:r>
              <a:rPr lang="zh-CN" altLang="en-US" sz="1800" b="1" dirty="0" smtClean="0"/>
              <a:t>                 屏蔽系统（</a:t>
            </a:r>
            <a:r>
              <a:rPr lang="en-US" altLang="zh-CN" sz="1800" b="1" dirty="0" smtClean="0"/>
              <a:t>FTP</a:t>
            </a:r>
            <a:r>
              <a:rPr lang="zh-CN" altLang="en-US" sz="1800" b="1" dirty="0" smtClean="0"/>
              <a:t>）</a:t>
            </a:r>
          </a:p>
          <a:p>
            <a:pPr>
              <a:buNone/>
            </a:pPr>
            <a:r>
              <a:rPr lang="en-US" altLang="zh-CN" sz="1600" dirty="0" smtClean="0"/>
              <a:t>A</a:t>
            </a:r>
            <a:r>
              <a:rPr lang="zh-CN" altLang="en-US" sz="1600" dirty="0" smtClean="0"/>
              <a:t>、</a:t>
            </a:r>
            <a:r>
              <a:rPr lang="en-US" altLang="zh-CN" sz="1600" dirty="0" smtClean="0"/>
              <a:t>FTP</a:t>
            </a:r>
            <a:r>
              <a:rPr lang="zh-CN" altLang="en-US" sz="1600" dirty="0" smtClean="0"/>
              <a:t>线缆结构设计上，屏蔽层的引入可以减少电磁辐射，即减少电缆本身向外辐射能量，同时提高电缆抗外来电磁干扰的能力。配合接插件进行全程屏蔽。</a:t>
            </a:r>
            <a:endParaRPr lang="en-US" altLang="zh-CN" sz="1600" dirty="0" smtClean="0"/>
          </a:p>
          <a:p>
            <a:pPr>
              <a:buNone/>
            </a:pPr>
            <a:r>
              <a:rPr lang="en-US" altLang="zh-CN" sz="1600" dirty="0" smtClean="0"/>
              <a:t>B</a:t>
            </a:r>
            <a:r>
              <a:rPr lang="zh-CN" altLang="en-US" sz="1600" dirty="0" smtClean="0"/>
              <a:t>、线缆中屏蔽层的能有效的对外来电磁干扰进行隔离，保护本身数据的安全性和完整性。</a:t>
            </a:r>
            <a:endParaRPr lang="en-US" altLang="zh-CN" sz="1600" dirty="0" smtClean="0"/>
          </a:p>
          <a:p>
            <a:pPr>
              <a:buNone/>
            </a:pPr>
            <a:r>
              <a:rPr lang="en-US" altLang="zh-CN" sz="1600" dirty="0" smtClean="0"/>
              <a:t>C</a:t>
            </a:r>
            <a:r>
              <a:rPr lang="zh-CN" altLang="en-US" sz="1600" dirty="0" smtClean="0"/>
              <a:t>、利用屏蔽层的反射，吸收及趋肤效应的机理来抵消电磁干扰及电磁辐射，频率越高，屏蔽层的效果越明显。</a:t>
            </a:r>
            <a:r>
              <a:rPr lang="en-US" sz="1600" dirty="0" smtClean="0"/>
              <a:t>6</a:t>
            </a:r>
            <a:r>
              <a:rPr lang="zh-CN" altLang="en-US" sz="1600" dirty="0" smtClean="0"/>
              <a:t>类屏蔽双绞线远超过</a:t>
            </a:r>
            <a:r>
              <a:rPr lang="en-US" sz="1600" dirty="0" smtClean="0"/>
              <a:t>6</a:t>
            </a:r>
            <a:r>
              <a:rPr lang="zh-CN" altLang="en-US" sz="1600" dirty="0" smtClean="0"/>
              <a:t>类标准</a:t>
            </a:r>
            <a:r>
              <a:rPr lang="en-US" sz="1600" dirty="0" smtClean="0"/>
              <a:t>TIA/EIA568-B.2-1</a:t>
            </a:r>
            <a:r>
              <a:rPr lang="zh-CN" altLang="en-US" sz="1600" dirty="0" smtClean="0"/>
              <a:t>要求的</a:t>
            </a:r>
            <a:r>
              <a:rPr lang="en-US" sz="1600" dirty="0" smtClean="0"/>
              <a:t>250MHZ</a:t>
            </a:r>
            <a:r>
              <a:rPr lang="zh-CN" altLang="en-US" sz="1600" dirty="0" smtClean="0"/>
              <a:t>的带宽。同芯度达到</a:t>
            </a:r>
            <a:r>
              <a:rPr lang="en-US" sz="1600" dirty="0" smtClean="0"/>
              <a:t>96%</a:t>
            </a:r>
            <a:r>
              <a:rPr lang="zh-CN" altLang="en-US" sz="1600" dirty="0" smtClean="0"/>
              <a:t>以上，提高了电缆</a:t>
            </a:r>
            <a:endParaRPr lang="en-US" altLang="zh-CN" sz="1600" dirty="0" smtClean="0"/>
          </a:p>
          <a:p>
            <a:pPr>
              <a:buNone/>
            </a:pPr>
            <a:r>
              <a:rPr lang="en-US" altLang="zh-CN" sz="1600" dirty="0" smtClean="0"/>
              <a:t>      </a:t>
            </a:r>
            <a:r>
              <a:rPr lang="zh-CN" altLang="en-US" sz="1600" dirty="0" smtClean="0"/>
              <a:t>的回波损耗性能。</a:t>
            </a:r>
            <a:endParaRPr lang="zh-CN" altLang="en-US" sz="1600" dirty="0"/>
          </a:p>
        </p:txBody>
      </p:sp>
      <p:sp>
        <p:nvSpPr>
          <p:cNvPr id="5" name="内容占位符 4"/>
          <p:cNvSpPr>
            <a:spLocks noGrp="1"/>
          </p:cNvSpPr>
          <p:nvPr>
            <p:ph type="title"/>
          </p:nvPr>
        </p:nvSpPr>
        <p:spPr>
          <a:xfrm>
            <a:off x="1785918" y="1000108"/>
            <a:ext cx="5411796" cy="428628"/>
          </a:xfrm>
        </p:spPr>
        <p:txBody>
          <a:bodyPr/>
          <a:lstStyle/>
          <a:p>
            <a:pPr algn="ctr">
              <a:buNone/>
            </a:pPr>
            <a:r>
              <a:rPr lang="zh-CN" altLang="en-US" sz="2800" b="1" dirty="0" smtClean="0">
                <a:solidFill>
                  <a:srgbClr val="FF0000"/>
                </a:solidFill>
                <a:latin typeface="隶书" pitchFamily="49" charset="-122"/>
                <a:ea typeface="隶书" pitchFamily="49" charset="-122"/>
              </a:rPr>
              <a:t>非屏蔽</a:t>
            </a:r>
            <a:r>
              <a:rPr lang="zh-CN" altLang="en-US" sz="2800" b="1" dirty="0" smtClean="0">
                <a:solidFill>
                  <a:srgbClr val="0070C0"/>
                </a:solidFill>
                <a:latin typeface="隶书" pitchFamily="49" charset="-122"/>
                <a:ea typeface="隶书" pitchFamily="49" charset="-122"/>
              </a:rPr>
              <a:t>与屏蔽布线系统的优劣势</a:t>
            </a:r>
            <a:endParaRPr lang="zh-CN" altLang="en-US" sz="2800" b="1" dirty="0">
              <a:solidFill>
                <a:srgbClr val="0070C0"/>
              </a:solidFill>
              <a:latin typeface="隶书" pitchFamily="49" charset="-122"/>
              <a:ea typeface="隶书" pitchFamily="49" charset="-122"/>
            </a:endParaRPr>
          </a:p>
        </p:txBody>
      </p:sp>
      <p:pic>
        <p:nvPicPr>
          <p:cNvPr id="6" name="Picture 7" descr="cat6 拷贝"/>
          <p:cNvPicPr>
            <a:picLocks noChangeAspect="1" noChangeArrowheads="1"/>
          </p:cNvPicPr>
          <p:nvPr/>
        </p:nvPicPr>
        <p:blipFill>
          <a:blip r:embed="rId2" cstate="print"/>
          <a:srcRect t="5040" r="18516" b="19372"/>
          <a:stretch>
            <a:fillRect/>
          </a:stretch>
        </p:blipFill>
        <p:spPr bwMode="auto">
          <a:xfrm>
            <a:off x="3214678" y="5143512"/>
            <a:ext cx="1285914" cy="876743"/>
          </a:xfrm>
          <a:prstGeom prst="rect">
            <a:avLst/>
          </a:prstGeom>
          <a:noFill/>
          <a:ln w="9525">
            <a:noFill/>
            <a:miter lim="800000"/>
            <a:headEnd/>
            <a:tailEnd/>
          </a:ln>
        </p:spPr>
      </p:pic>
      <p:pic>
        <p:nvPicPr>
          <p:cNvPr id="7" name="Picture 8" descr="屏蔽电缆"/>
          <p:cNvPicPr>
            <a:picLocks noChangeAspect="1" noChangeArrowheads="1"/>
          </p:cNvPicPr>
          <p:nvPr/>
        </p:nvPicPr>
        <p:blipFill>
          <a:blip r:embed="rId3"/>
          <a:srcRect l="10538" t="5118" r="8665" b="2731"/>
          <a:stretch>
            <a:fillRect/>
          </a:stretch>
        </p:blipFill>
        <p:spPr bwMode="auto">
          <a:xfrm>
            <a:off x="7429520" y="5072074"/>
            <a:ext cx="1285884" cy="928694"/>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57422" y="1000108"/>
            <a:ext cx="4857784" cy="376223"/>
          </a:xfrm>
        </p:spPr>
        <p:txBody>
          <a:bodyPr/>
          <a:lstStyle/>
          <a:p>
            <a:r>
              <a:rPr lang="zh-CN" altLang="en-US" sz="2800" b="1" dirty="0" smtClean="0">
                <a:solidFill>
                  <a:srgbClr val="0070C0"/>
                </a:solidFill>
                <a:latin typeface="隶书" pitchFamily="49" charset="-122"/>
                <a:ea typeface="隶书" pitchFamily="49" charset="-122"/>
              </a:rPr>
              <a:t>六类屏蔽布线系统的特殊应用</a:t>
            </a:r>
            <a:endParaRPr lang="zh-CN" altLang="en-US" sz="2800" dirty="0"/>
          </a:p>
        </p:txBody>
      </p:sp>
      <p:sp>
        <p:nvSpPr>
          <p:cNvPr id="6" name="内容占位符 3"/>
          <p:cNvSpPr>
            <a:spLocks noGrp="1"/>
          </p:cNvSpPr>
          <p:nvPr>
            <p:ph sz="half" idx="2"/>
          </p:nvPr>
        </p:nvSpPr>
        <p:spPr>
          <a:xfrm>
            <a:off x="857224" y="1571612"/>
            <a:ext cx="7572428" cy="4286280"/>
          </a:xfrm>
          <a:gradFill>
            <a:gsLst>
              <a:gs pos="0">
                <a:srgbClr val="5E9EFF"/>
              </a:gs>
              <a:gs pos="39999">
                <a:srgbClr val="85C2FF"/>
              </a:gs>
              <a:gs pos="70000">
                <a:srgbClr val="C4D6EB"/>
              </a:gs>
              <a:gs pos="100000">
                <a:srgbClr val="FFEBFA"/>
              </a:gs>
            </a:gsLst>
            <a:lin ang="2700000" scaled="0"/>
          </a:gradFill>
        </p:spPr>
        <p:txBody>
          <a:bodyPr/>
          <a:lstStyle/>
          <a:p>
            <a:pPr>
              <a:buNone/>
            </a:pPr>
            <a:r>
              <a:rPr lang="zh-CN" altLang="en-US" sz="1800" b="1" dirty="0" smtClean="0"/>
              <a:t>        布线系统是网络的基础，布线系统的采用直接关系到系统的可靠性</a:t>
            </a:r>
            <a:endParaRPr lang="en-US" altLang="zh-CN" sz="1800" b="1" dirty="0" smtClean="0"/>
          </a:p>
          <a:p>
            <a:pPr>
              <a:buNone/>
            </a:pPr>
            <a:r>
              <a:rPr lang="zh-CN" altLang="en-US" sz="1800" b="1" dirty="0" smtClean="0"/>
              <a:t>、安全性、可扩展性以及数据处理能力等。选型就显得更为重要。</a:t>
            </a:r>
            <a:endParaRPr lang="en-US" altLang="zh-CN" sz="1800" b="1" dirty="0" smtClean="0"/>
          </a:p>
          <a:p>
            <a:pPr>
              <a:buNone/>
            </a:pPr>
            <a:r>
              <a:rPr lang="en-US" altLang="zh-CN" sz="1800" b="1" dirty="0" smtClean="0"/>
              <a:t>       </a:t>
            </a:r>
            <a:r>
              <a:rPr lang="zh-CN" altLang="en-US" sz="1800" b="1" dirty="0" smtClean="0"/>
              <a:t>随着通信技术和信息产业的高速发展，用户对信息的要求超来超高，</a:t>
            </a:r>
            <a:endParaRPr lang="en-US" altLang="zh-CN" sz="1800" b="1" dirty="0" smtClean="0"/>
          </a:p>
          <a:p>
            <a:pPr>
              <a:buNone/>
            </a:pPr>
            <a:r>
              <a:rPr lang="zh-CN" altLang="en-US" sz="1800" b="1" dirty="0" smtClean="0"/>
              <a:t>最基本的要求是信息传输必须非常精确、迅速、安全和保密。</a:t>
            </a:r>
            <a:endParaRPr lang="en-US" altLang="zh-CN" sz="1800" b="1" dirty="0" smtClean="0"/>
          </a:p>
          <a:p>
            <a:pPr>
              <a:buNone/>
            </a:pPr>
            <a:r>
              <a:rPr lang="en-US" altLang="zh-CN" sz="1800" b="1" dirty="0" smtClean="0"/>
              <a:t>        </a:t>
            </a:r>
            <a:r>
              <a:rPr lang="zh-CN" altLang="en-US" sz="1800" b="1" dirty="0" smtClean="0"/>
              <a:t>屏蔽布线系统的应用主要是在：</a:t>
            </a:r>
            <a:endParaRPr lang="en-US" altLang="zh-CN" sz="1800" b="1" dirty="0" smtClean="0"/>
          </a:p>
          <a:p>
            <a:pPr>
              <a:buNone/>
            </a:pPr>
            <a:r>
              <a:rPr lang="zh-CN" altLang="en-US" sz="1800" b="1" dirty="0" smtClean="0"/>
              <a:t>                 </a:t>
            </a:r>
            <a:r>
              <a:rPr lang="zh-CN" altLang="en-US" sz="1800" b="1" dirty="0" smtClean="0">
                <a:latin typeface="宋体"/>
                <a:ea typeface="宋体"/>
              </a:rPr>
              <a:t>☆ </a:t>
            </a:r>
            <a:r>
              <a:rPr lang="zh-CN" altLang="en-US" sz="1800" b="1" dirty="0" smtClean="0"/>
              <a:t>政府机关；</a:t>
            </a:r>
            <a:endParaRPr lang="en-US" altLang="zh-CN" sz="1800" b="1" dirty="0" smtClean="0"/>
          </a:p>
          <a:p>
            <a:pPr>
              <a:buNone/>
            </a:pPr>
            <a:r>
              <a:rPr lang="en-US" altLang="zh-CN" sz="1800" b="1" dirty="0" smtClean="0"/>
              <a:t>                 </a:t>
            </a:r>
            <a:r>
              <a:rPr lang="zh-CN" altLang="en-US" sz="1800" b="1" dirty="0" smtClean="0">
                <a:latin typeface="宋体"/>
              </a:rPr>
              <a:t>☆ </a:t>
            </a:r>
            <a:r>
              <a:rPr lang="zh-CN" altLang="en-US" sz="1800" b="1" dirty="0" smtClean="0"/>
              <a:t>金融机构、证卷交易所；</a:t>
            </a:r>
            <a:endParaRPr lang="en-US" altLang="zh-CN" sz="1800" b="1" dirty="0" smtClean="0"/>
          </a:p>
          <a:p>
            <a:pPr>
              <a:buNone/>
            </a:pPr>
            <a:r>
              <a:rPr lang="en-US" altLang="zh-CN" sz="1800" b="1" dirty="0" smtClean="0"/>
              <a:t>                 </a:t>
            </a:r>
            <a:r>
              <a:rPr lang="zh-CN" altLang="en-US" sz="1800" b="1" dirty="0" smtClean="0">
                <a:latin typeface="宋体"/>
              </a:rPr>
              <a:t>☆ </a:t>
            </a:r>
            <a:r>
              <a:rPr lang="zh-CN" altLang="en-US" sz="1800" b="1" dirty="0" smtClean="0"/>
              <a:t>军事部门；</a:t>
            </a:r>
            <a:endParaRPr lang="en-US" altLang="zh-CN" sz="1800" b="1" dirty="0" smtClean="0"/>
          </a:p>
          <a:p>
            <a:pPr>
              <a:buNone/>
            </a:pPr>
            <a:r>
              <a:rPr lang="en-US" altLang="zh-CN" sz="1800" b="1" dirty="0" smtClean="0"/>
              <a:t>                 </a:t>
            </a:r>
            <a:r>
              <a:rPr lang="zh-CN" altLang="en-US" sz="1800" b="1" dirty="0" smtClean="0">
                <a:latin typeface="宋体"/>
              </a:rPr>
              <a:t>☆ </a:t>
            </a:r>
            <a:r>
              <a:rPr lang="zh-CN" altLang="en-US" sz="1800" b="1" dirty="0" smtClean="0"/>
              <a:t>公、检、法机构；</a:t>
            </a:r>
            <a:r>
              <a:rPr lang="zh-CN" altLang="en-US" sz="1800" b="1" dirty="0" smtClean="0">
                <a:latin typeface="宋体"/>
              </a:rPr>
              <a:t>  </a:t>
            </a:r>
            <a:endParaRPr lang="en-US" altLang="zh-CN" sz="1800" b="1" dirty="0" smtClean="0">
              <a:latin typeface="宋体"/>
            </a:endParaRPr>
          </a:p>
          <a:p>
            <a:pPr>
              <a:buNone/>
            </a:pPr>
            <a:r>
              <a:rPr lang="en-US" altLang="zh-CN" sz="1800" b="1" dirty="0" smtClean="0">
                <a:latin typeface="宋体"/>
              </a:rPr>
              <a:t>         </a:t>
            </a:r>
            <a:r>
              <a:rPr lang="zh-CN" altLang="en-US" sz="1800" b="1" dirty="0" smtClean="0">
                <a:latin typeface="宋体"/>
              </a:rPr>
              <a:t>☆ </a:t>
            </a:r>
            <a:r>
              <a:rPr lang="zh-CN" altLang="en-US" sz="1800" b="1" dirty="0" smtClean="0"/>
              <a:t>高科技研发机构</a:t>
            </a:r>
            <a:r>
              <a:rPr lang="zh-CN" altLang="en-US" sz="1800" b="1" dirty="0" smtClean="0">
                <a:latin typeface="宋体"/>
              </a:rPr>
              <a:t>；       </a:t>
            </a:r>
            <a:endParaRPr lang="en-US" altLang="zh-CN" sz="1800" b="1" dirty="0" smtClean="0">
              <a:latin typeface="宋体"/>
            </a:endParaRPr>
          </a:p>
          <a:p>
            <a:pPr>
              <a:buNone/>
            </a:pPr>
            <a:r>
              <a:rPr lang="zh-CN" altLang="en-US" sz="1800" b="1" dirty="0" smtClean="0">
                <a:latin typeface="宋体"/>
              </a:rPr>
              <a:t>         ☆ </a:t>
            </a:r>
            <a:r>
              <a:rPr lang="zh-CN" altLang="en-US" sz="1800" b="1" dirty="0" smtClean="0"/>
              <a:t>严格限制电磁干扰的医院；</a:t>
            </a:r>
            <a:endParaRPr lang="en-US" altLang="zh-CN" sz="1800" b="1" dirty="0" smtClean="0"/>
          </a:p>
          <a:p>
            <a:pPr>
              <a:buNone/>
            </a:pPr>
            <a:r>
              <a:rPr lang="zh-CN" altLang="en-US" sz="1800" b="1" dirty="0" smtClean="0"/>
              <a:t>                </a:t>
            </a:r>
            <a:r>
              <a:rPr lang="zh-CN" altLang="en-US" sz="1800" b="1" dirty="0" smtClean="0">
                <a:latin typeface="宋体"/>
              </a:rPr>
              <a:t>☆ </a:t>
            </a:r>
            <a:r>
              <a:rPr lang="zh-CN" altLang="en-US" sz="1800" b="1" dirty="0" smtClean="0"/>
              <a:t>电磁干扰比较大的机场、地铁；</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71538" y="1142984"/>
            <a:ext cx="5500726" cy="428628"/>
          </a:xfrm>
        </p:spPr>
        <p:txBody>
          <a:bodyPr/>
          <a:lstStyle/>
          <a:p>
            <a:pPr>
              <a:buNone/>
            </a:pPr>
            <a:r>
              <a:rPr lang="zh-CN" altLang="en-US" sz="2800" b="1" dirty="0" smtClean="0">
                <a:solidFill>
                  <a:srgbClr val="0070C0"/>
                </a:solidFill>
                <a:latin typeface="华文行楷" pitchFamily="2" charset="-122"/>
                <a:ea typeface="华文行楷" pitchFamily="2" charset="-122"/>
              </a:rPr>
              <a:t>六类屏蔽布线系统成功案例之一</a:t>
            </a:r>
            <a:endParaRPr lang="en-US" altLang="zh-CN" sz="2800" b="1" dirty="0" smtClean="0">
              <a:solidFill>
                <a:srgbClr val="0070C0"/>
              </a:solidFill>
              <a:latin typeface="华文行楷" pitchFamily="2" charset="-122"/>
              <a:ea typeface="华文行楷" pitchFamily="2" charset="-122"/>
            </a:endParaRPr>
          </a:p>
          <a:p>
            <a:pPr>
              <a:buNone/>
            </a:pPr>
            <a:endParaRPr lang="en-US" altLang="zh-CN" sz="2000" b="1" dirty="0" smtClean="0"/>
          </a:p>
          <a:p>
            <a:pPr>
              <a:buNone/>
            </a:pPr>
            <a:endParaRPr lang="zh-CN" altLang="en-US" sz="1800" dirty="0" smtClean="0"/>
          </a:p>
          <a:p>
            <a:pPr>
              <a:buNone/>
            </a:pPr>
            <a:endParaRPr lang="en-US" altLang="zh-CN" sz="1800" dirty="0" smtClean="0"/>
          </a:p>
          <a:p>
            <a:pPr>
              <a:buNone/>
            </a:pPr>
            <a:r>
              <a:rPr lang="en-US" altLang="zh-CN" sz="1800" b="1" dirty="0" smtClean="0"/>
              <a:t>      </a:t>
            </a:r>
            <a:endParaRPr lang="zh-CN" altLang="en-US" sz="1800" b="1" dirty="0"/>
          </a:p>
        </p:txBody>
      </p:sp>
      <p:sp>
        <p:nvSpPr>
          <p:cNvPr id="5" name="内容占位符 2"/>
          <p:cNvSpPr txBox="1">
            <a:spLocks/>
          </p:cNvSpPr>
          <p:nvPr/>
        </p:nvSpPr>
        <p:spPr bwMode="auto">
          <a:xfrm>
            <a:off x="2285984" y="1785926"/>
            <a:ext cx="4572032" cy="4286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zh-CN" altLang="en-US" sz="2400" b="1" dirty="0" smtClean="0">
                <a:solidFill>
                  <a:srgbClr val="FF0000"/>
                </a:solidFill>
                <a:latin typeface="华文行楷" pitchFamily="2" charset="-122"/>
                <a:ea typeface="华文行楷" pitchFamily="2" charset="-122"/>
              </a:rPr>
              <a:t>江西省上饶市奥林匹克体育中心</a:t>
            </a:r>
            <a:endParaRPr kumimoji="0" lang="en-US" altLang="zh-CN" sz="2400" b="1" i="0" u="none" strike="noStrike" kern="0" cap="none" spc="0" normalizeH="0" baseline="0" noProof="0" dirty="0" smtClean="0">
              <a:ln>
                <a:noFill/>
              </a:ln>
              <a:solidFill>
                <a:srgbClr val="FF0000"/>
              </a:solidFill>
              <a:effectLst/>
              <a:uLnTx/>
              <a:uFillTx/>
              <a:latin typeface="华文行楷" pitchFamily="2" charset="-122"/>
              <a:ea typeface="华文行楷" pitchFamily="2" charset="-122"/>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zh-CN" altLang="en-US"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altLang="zh-CN"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altLang="zh-CN" sz="1800" b="1" i="0" u="none" strike="noStrike" kern="0" cap="none" spc="0" normalizeH="0" baseline="0" noProof="0" dirty="0" smtClean="0">
                <a:ln>
                  <a:noFill/>
                </a:ln>
                <a:solidFill>
                  <a:schemeClr val="tx1"/>
                </a:solidFill>
                <a:effectLst/>
                <a:uLnTx/>
                <a:uFillTx/>
                <a:latin typeface="+mn-lt"/>
                <a:ea typeface="+mn-ea"/>
                <a:cs typeface="+mn-cs"/>
              </a:rPr>
              <a:t>      </a:t>
            </a:r>
            <a:endParaRPr kumimoji="0" lang="zh-CN" altLang="en-US" sz="1800" b="1" i="0" u="none" strike="noStrike" kern="0" cap="none" spc="0" normalizeH="0" baseline="0" noProof="0" dirty="0">
              <a:ln>
                <a:noFill/>
              </a:ln>
              <a:solidFill>
                <a:schemeClr val="tx1"/>
              </a:solidFill>
              <a:effectLst/>
              <a:uLnTx/>
              <a:uFillTx/>
              <a:latin typeface="+mn-lt"/>
              <a:ea typeface="+mn-ea"/>
              <a:cs typeface="+mn-cs"/>
            </a:endParaRPr>
          </a:p>
        </p:txBody>
      </p:sp>
      <p:pic>
        <p:nvPicPr>
          <p:cNvPr id="7" name="图片 6" descr="未命名"/>
          <p:cNvPicPr/>
          <p:nvPr/>
        </p:nvPicPr>
        <p:blipFill>
          <a:blip r:embed="rId2" cstate="print"/>
          <a:srcRect/>
          <a:stretch>
            <a:fillRect/>
          </a:stretch>
        </p:blipFill>
        <p:spPr bwMode="auto">
          <a:xfrm>
            <a:off x="1428728" y="2285992"/>
            <a:ext cx="6143668" cy="35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1000109"/>
            <a:ext cx="7929618" cy="428628"/>
          </a:xfrm>
        </p:spPr>
        <p:txBody>
          <a:bodyPr/>
          <a:lstStyle/>
          <a:p>
            <a:pPr algn="l"/>
            <a:r>
              <a:rPr lang="zh-CN" altLang="en-US" sz="2000" b="1" dirty="0" smtClean="0"/>
              <a:t>项目介绍：</a:t>
            </a:r>
            <a:endParaRPr lang="zh-CN" altLang="en-US" sz="2000" b="1" dirty="0"/>
          </a:p>
        </p:txBody>
      </p:sp>
      <p:sp>
        <p:nvSpPr>
          <p:cNvPr id="3" name="内容占位符 2"/>
          <p:cNvSpPr>
            <a:spLocks noGrp="1"/>
          </p:cNvSpPr>
          <p:nvPr>
            <p:ph idx="1"/>
          </p:nvPr>
        </p:nvSpPr>
        <p:spPr>
          <a:xfrm>
            <a:off x="1142976" y="1500174"/>
            <a:ext cx="7072362" cy="4429156"/>
          </a:xfrm>
          <a:gradFill>
            <a:gsLst>
              <a:gs pos="0">
                <a:srgbClr val="03D4A8"/>
              </a:gs>
              <a:gs pos="25000">
                <a:srgbClr val="21D6E0"/>
              </a:gs>
              <a:gs pos="75000">
                <a:srgbClr val="0087E6"/>
              </a:gs>
              <a:gs pos="100000">
                <a:srgbClr val="005CBF"/>
              </a:gs>
            </a:gsLst>
            <a:lin ang="5400000" scaled="0"/>
          </a:gradFill>
        </p:spPr>
        <p:txBody>
          <a:bodyPr/>
          <a:lstStyle/>
          <a:p>
            <a:pPr>
              <a:buNone/>
            </a:pPr>
            <a:r>
              <a:rPr lang="zh-CN" altLang="en-US" sz="1600" dirty="0" smtClean="0"/>
              <a:t>布线网络主要包括：上饶市奥林匹克中心主体育馆、上饶市奥林匹克中心健   </a:t>
            </a:r>
            <a:endParaRPr lang="en-US" altLang="zh-CN" sz="1600" dirty="0" smtClean="0"/>
          </a:p>
          <a:p>
            <a:pPr>
              <a:buNone/>
            </a:pPr>
            <a:r>
              <a:rPr lang="en-US" altLang="zh-CN" sz="1600" dirty="0" smtClean="0"/>
              <a:t>                               </a:t>
            </a:r>
            <a:r>
              <a:rPr lang="zh-CN" altLang="en-US" sz="1600" dirty="0" smtClean="0"/>
              <a:t>身中心及办公楼、上饶市奥林匹克中心游泳馆三栋主体。</a:t>
            </a:r>
          </a:p>
          <a:p>
            <a:pPr>
              <a:buNone/>
            </a:pPr>
            <a:r>
              <a:rPr lang="zh-CN" altLang="en-US" sz="1600" dirty="0" smtClean="0"/>
              <a:t>布线系统包括：</a:t>
            </a:r>
            <a:r>
              <a:rPr lang="en-US" sz="1600" b="1" dirty="0" smtClean="0"/>
              <a:t>VCOM</a:t>
            </a:r>
            <a:r>
              <a:rPr lang="zh-CN" altLang="en-US" sz="1600" dirty="0" smtClean="0"/>
              <a:t>六类屏蔽布线系统</a:t>
            </a:r>
            <a:endParaRPr lang="en-US" altLang="zh-CN" sz="1600" dirty="0" smtClean="0"/>
          </a:p>
          <a:p>
            <a:pPr>
              <a:buNone/>
            </a:pPr>
            <a:r>
              <a:rPr lang="en-US" sz="1600" b="1" dirty="0" smtClean="0"/>
              <a:t>                         VCOM</a:t>
            </a:r>
            <a:r>
              <a:rPr lang="zh-CN" altLang="en-US" sz="1600" dirty="0" smtClean="0"/>
              <a:t>光纤系统</a:t>
            </a:r>
            <a:endParaRPr lang="en-US" altLang="zh-CN" sz="1600" dirty="0" smtClean="0"/>
          </a:p>
          <a:p>
            <a:pPr>
              <a:buNone/>
            </a:pPr>
            <a:r>
              <a:rPr lang="en-US" sz="1600" b="1" dirty="0" smtClean="0"/>
              <a:t>                         VCOM</a:t>
            </a:r>
            <a:r>
              <a:rPr lang="zh-CN" altLang="en-US" sz="1600" dirty="0" smtClean="0"/>
              <a:t>监控控制系统</a:t>
            </a:r>
            <a:endParaRPr lang="en-US" altLang="zh-CN" sz="1600" dirty="0" smtClean="0"/>
          </a:p>
          <a:p>
            <a:pPr>
              <a:buNone/>
            </a:pPr>
            <a:r>
              <a:rPr lang="zh-CN" altLang="en-US" sz="1600" dirty="0" smtClean="0"/>
              <a:t>工程信息点：</a:t>
            </a:r>
            <a:r>
              <a:rPr lang="en-US" sz="1600" dirty="0" smtClean="0"/>
              <a:t>2000</a:t>
            </a:r>
            <a:r>
              <a:rPr lang="zh-CN" altLang="en-US" sz="1600" dirty="0" smtClean="0"/>
              <a:t>点</a:t>
            </a:r>
            <a:r>
              <a:rPr lang="en-US" sz="1600" dirty="0" smtClean="0"/>
              <a:t>     </a:t>
            </a:r>
            <a:r>
              <a:rPr lang="zh-CN" altLang="en-US" sz="1600" dirty="0" smtClean="0"/>
              <a:t>监控点：</a:t>
            </a:r>
            <a:r>
              <a:rPr lang="en-US" sz="1600" dirty="0" smtClean="0"/>
              <a:t>450</a:t>
            </a:r>
            <a:r>
              <a:rPr lang="zh-CN" altLang="en-US" sz="1600" dirty="0" smtClean="0"/>
              <a:t>点</a:t>
            </a:r>
            <a:endParaRPr lang="en-US" altLang="zh-CN" sz="1600" dirty="0" smtClean="0"/>
          </a:p>
          <a:p>
            <a:pPr>
              <a:buNone/>
            </a:pPr>
            <a:endParaRPr lang="en-US" altLang="zh-CN" sz="1600" dirty="0" smtClean="0"/>
          </a:p>
          <a:p>
            <a:pPr>
              <a:buNone/>
            </a:pPr>
            <a:r>
              <a:rPr lang="zh-CN" altLang="en-US" sz="1600" dirty="0" smtClean="0"/>
              <a:t>项目背景：江西省上饶市奥林匹克体育中心项目为江西省十大重点项目之一 </a:t>
            </a:r>
            <a:endParaRPr lang="en-US" altLang="zh-CN" sz="1600" dirty="0" smtClean="0"/>
          </a:p>
          <a:p>
            <a:pPr>
              <a:buNone/>
            </a:pPr>
            <a:r>
              <a:rPr lang="en-US" altLang="zh-CN" sz="1600" dirty="0" smtClean="0"/>
              <a:t>                  </a:t>
            </a:r>
            <a:r>
              <a:rPr lang="zh-CN" altLang="en-US" sz="1600" dirty="0" smtClean="0"/>
              <a:t>，位于上饶市城区北部，天佑大道，占地面积约</a:t>
            </a:r>
            <a:r>
              <a:rPr lang="en-US" sz="1600" dirty="0" smtClean="0"/>
              <a:t>60</a:t>
            </a:r>
            <a:r>
              <a:rPr lang="zh-CN" altLang="en-US" sz="1600" dirty="0" smtClean="0"/>
              <a:t>万平方米。总</a:t>
            </a:r>
            <a:endParaRPr lang="en-US" altLang="zh-CN" sz="1600" dirty="0" smtClean="0"/>
          </a:p>
          <a:p>
            <a:pPr>
              <a:buNone/>
            </a:pPr>
            <a:r>
              <a:rPr lang="en-US" altLang="zh-CN" sz="1600" dirty="0" smtClean="0"/>
              <a:t>                   </a:t>
            </a:r>
            <a:r>
              <a:rPr lang="zh-CN" altLang="en-US" sz="1600" dirty="0" smtClean="0"/>
              <a:t>投资约</a:t>
            </a:r>
            <a:r>
              <a:rPr lang="en-US" sz="1600" dirty="0" smtClean="0"/>
              <a:t>20</a:t>
            </a:r>
            <a:r>
              <a:rPr lang="zh-CN" altLang="en-US" sz="1600" dirty="0" smtClean="0"/>
              <a:t>亿元人民币，弱电智能化建设投资约</a:t>
            </a:r>
            <a:r>
              <a:rPr lang="en-US" sz="1600" dirty="0" smtClean="0"/>
              <a:t>5000</a:t>
            </a:r>
            <a:r>
              <a:rPr lang="zh-CN" altLang="en-US" sz="1600" dirty="0" smtClean="0"/>
              <a:t>万元人民币。   </a:t>
            </a:r>
            <a:endParaRPr lang="en-US" altLang="zh-CN" sz="1600" dirty="0" smtClean="0"/>
          </a:p>
          <a:p>
            <a:pPr>
              <a:buNone/>
            </a:pPr>
            <a:r>
              <a:rPr lang="en-US" altLang="zh-CN" sz="1600" dirty="0" smtClean="0"/>
              <a:t>                  </a:t>
            </a:r>
            <a:r>
              <a:rPr lang="zh-CN" altLang="en-US" sz="1600" dirty="0" smtClean="0"/>
              <a:t>此项目属于上饶是政府招商项目，香港自立集团投资，届时将成</a:t>
            </a:r>
            <a:endParaRPr lang="en-US" altLang="zh-CN" sz="1600" dirty="0" smtClean="0"/>
          </a:p>
          <a:p>
            <a:pPr>
              <a:buNone/>
            </a:pPr>
            <a:r>
              <a:rPr lang="en-US" altLang="zh-CN" sz="1600" dirty="0" smtClean="0"/>
              <a:t>                  </a:t>
            </a:r>
            <a:r>
              <a:rPr lang="zh-CN" altLang="en-US" sz="1600" dirty="0" smtClean="0"/>
              <a:t>为江西省最大体育中心，也将成为上饶市市民体育健身中心。</a:t>
            </a:r>
            <a:endParaRPr lang="en-US" altLang="zh-CN" sz="1600" dirty="0" smtClean="0"/>
          </a:p>
          <a:p>
            <a:pPr>
              <a:buNone/>
            </a:pPr>
            <a:endParaRPr lang="en-US" altLang="zh-CN" sz="1600" dirty="0" smtClean="0"/>
          </a:p>
          <a:p>
            <a:pPr>
              <a:buNone/>
            </a:pPr>
            <a:r>
              <a:rPr lang="zh-CN" altLang="en-US" sz="1600" b="1" dirty="0" smtClean="0">
                <a:solidFill>
                  <a:srgbClr val="FF0000"/>
                </a:solidFill>
              </a:rPr>
              <a:t>体育馆：在开展体育活动时，人员多，话音噪声比大，各种无线电波信号参 </a:t>
            </a:r>
            <a:r>
              <a:rPr lang="en-US" altLang="zh-CN" sz="1600" b="1" dirty="0" smtClean="0">
                <a:solidFill>
                  <a:srgbClr val="FF0000"/>
                </a:solidFill>
              </a:rPr>
              <a:t>         </a:t>
            </a:r>
          </a:p>
          <a:p>
            <a:pPr>
              <a:buNone/>
            </a:pPr>
            <a:r>
              <a:rPr lang="zh-CN" altLang="en-US" sz="1600" b="1" dirty="0" smtClean="0">
                <a:solidFill>
                  <a:srgbClr val="FF0000"/>
                </a:solidFill>
              </a:rPr>
              <a:t>              杂在一起，对网络传输数据影响特别大。 </a:t>
            </a:r>
            <a:endParaRPr lang="en-US" altLang="zh-CN" sz="1600" b="1" dirty="0" smtClean="0">
              <a:solidFill>
                <a:srgbClr val="FF0000"/>
              </a:solidFill>
            </a:endParaRPr>
          </a:p>
          <a:p>
            <a:pPr>
              <a:buNone/>
            </a:pPr>
            <a:endParaRPr lang="zh-CN" altLang="en-US" sz="1600" dirty="0" smtClean="0"/>
          </a:p>
          <a:p>
            <a:pPr>
              <a:buNone/>
            </a:pPr>
            <a:endParaRPr lang="en-US" altLang="zh-CN" sz="1600" dirty="0" smtClean="0"/>
          </a:p>
          <a:p>
            <a:pPr>
              <a:buNone/>
            </a:pPr>
            <a:r>
              <a:rPr lang="en-US" altLang="zh-CN" sz="1600" dirty="0" smtClean="0"/>
              <a:t>       </a:t>
            </a:r>
            <a:endParaRPr lang="zh-CN" altLang="en-US" sz="1600" dirty="0"/>
          </a:p>
        </p:txBody>
      </p:sp>
    </p:spTree>
  </p:cSld>
  <p:clrMapOvr>
    <a:masterClrMapping/>
  </p:clrMapOvr>
</p:sld>
</file>

<file path=ppt/theme/theme1.xml><?xml version="1.0" encoding="utf-8"?>
<a:theme xmlns:a="http://schemas.openxmlformats.org/drawingml/2006/main" name="vcom模板">
  <a:themeElements>
    <a:clrScheme name="vcom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com模板">
      <a:majorFont>
        <a:latin typeface="Arial"/>
        <a:ea typeface="宋体"/>
        <a:cs typeface=""/>
      </a:majorFont>
      <a:minorFont>
        <a:latin typeface="Arial"/>
        <a:ea typeface="宋体"/>
        <a:cs typeface=""/>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vcom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com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com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com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com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com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com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com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com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com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com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com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10524</TotalTime>
  <Words>3399</Words>
  <Application>Microsoft Office PowerPoint</Application>
  <PresentationFormat>全屏显示(4:3)</PresentationFormat>
  <Paragraphs>374</Paragraphs>
  <Slides>43</Slides>
  <Notes>1</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43</vt:i4>
      </vt:variant>
    </vt:vector>
  </HeadingPairs>
  <TitlesOfParts>
    <vt:vector size="47" baseType="lpstr">
      <vt:lpstr>vcom模板</vt:lpstr>
      <vt:lpstr>BMP 图象</vt:lpstr>
      <vt:lpstr>Bitmap Image</vt:lpstr>
      <vt:lpstr>位图图像</vt:lpstr>
      <vt:lpstr>PowerPoint 演示文稿</vt:lpstr>
      <vt:lpstr>PowerPoint 演示文稿</vt:lpstr>
      <vt:lpstr>超五类与六类布线系统的对比</vt:lpstr>
      <vt:lpstr>超五类与六类产品的对比差别</vt:lpstr>
      <vt:lpstr>PowerPoint 演示文稿</vt:lpstr>
      <vt:lpstr>非屏蔽与屏蔽布线系统的优劣势</vt:lpstr>
      <vt:lpstr>六类屏蔽布线系统的特殊应用</vt:lpstr>
      <vt:lpstr>PowerPoint 演示文稿</vt:lpstr>
      <vt:lpstr>项目介绍：</vt:lpstr>
      <vt:lpstr>水平子系统</vt:lpstr>
      <vt:lpstr>PowerPoint 演示文稿</vt:lpstr>
      <vt:lpstr>六类屏蔽布线系统成功案例之一</vt:lpstr>
      <vt:lpstr>     银行和证卷交易所:       系统在正常动作中，主要是利用专业软件系统作为操作平台，各个终端通过口令认证进入平台，靠网络来给各个接入终端提供原始信息，进行数据信息共享，并且快速更新。要求综合布线系统提供高度的数据安全性的环境。</vt:lpstr>
      <vt:lpstr>       一个完整的屏蔽系统要求处处屏蔽，是一个连续的、完整的屏蔽路径，才能达到用户预期的效果。因此，如果选择采用屏蔽系统，那么除了电缆外，模块、配线架等连接件都需要使用屏蔽的，同时再辅以金属桥架和管道。静电屏蔽的原理是在屏蔽罩接地后干扰电流经屏蔽外层流入大地，因此屏蔽层的妥善接地十分重要，否则不但不能减少干扰，反而会引入更多的干扰。端接时金属锡箔很容易撕裂,因此在剥线时应注意不要破坏屏蔽层;端接时应尽量减少屏蔽层中接地线的剥开长度,因为剥开长度越短,则引起的电感越少,接地效果越好;现场接地时，建议采用单点接地的方法，避免多点接地引起的电压回路。</vt:lpstr>
      <vt:lpstr>工作区子系统</vt:lpstr>
      <vt:lpstr>工作区子系统—— 信息面板的独特设计</vt:lpstr>
      <vt:lpstr>工作区子系统——免打式屏蔽信息模块</vt:lpstr>
      <vt:lpstr>免打式屏蔽信息模块</vt:lpstr>
      <vt:lpstr>信息模块的新旧技术——彰显产品的优越性</vt:lpstr>
      <vt:lpstr>六类屏蔽布线系统成功案例之一</vt:lpstr>
      <vt:lpstr>六类屏蔽布线系统成功案例之一</vt:lpstr>
      <vt:lpstr>高要求的商务酒店、医疗机构：</vt:lpstr>
      <vt:lpstr>设备（管理）间子系统</vt:lpstr>
      <vt:lpstr>设备间子系统——模块化屏蔽配线架与固定端口屏蔽配线架</vt:lpstr>
      <vt:lpstr>六类接插件</vt:lpstr>
      <vt:lpstr>PowerPoint 演示文稿</vt:lpstr>
      <vt:lpstr>PowerPoint 演示文稿</vt:lpstr>
      <vt:lpstr>设备间子系统——网络机柜安装规范</vt:lpstr>
      <vt:lpstr>设备间子系统——大型数据中心的布局及安装规范</vt:lpstr>
      <vt:lpstr>干线子系统（垂直干线子系统）</vt:lpstr>
      <vt:lpstr>PowerPoint 演示文稿</vt:lpstr>
      <vt:lpstr>干线子系统、建筑群子系统</vt:lpstr>
      <vt:lpstr>PowerPoint 演示文稿</vt:lpstr>
      <vt:lpstr>综合布线系统的安装与设计</vt:lpstr>
      <vt:lpstr>PowerPoint 演示文稿</vt:lpstr>
      <vt:lpstr>桥架吊装示意图</vt:lpstr>
      <vt:lpstr>桥架支架安装：</vt:lpstr>
      <vt:lpstr>综合布线系统市场的需求和发展</vt:lpstr>
      <vt:lpstr>综合布线方案的设计步骤</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vincent</cp:lastModifiedBy>
  <cp:revision>566</cp:revision>
  <dcterms:created xsi:type="dcterms:W3CDTF">2009-02-09T06:49:19Z</dcterms:created>
  <dcterms:modified xsi:type="dcterms:W3CDTF">2016-07-12T06:52:26Z</dcterms:modified>
</cp:coreProperties>
</file>